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8" r:id="rId21"/>
    <p:sldId id="264" r:id="rId22"/>
    <p:sldId id="265" r:id="rId23"/>
    <p:sldId id="266" r:id="rId24"/>
    <p:sldId id="268" r:id="rId25"/>
    <p:sldId id="271" r:id="rId26"/>
    <p:sldId id="27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97F92F-B02E-4528-9778-26A7C32EABBA}" type="datetimeFigureOut">
              <a:rPr lang="en-US" smtClean="0"/>
              <a:pPr/>
              <a:t>10/2/2018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628C3D-1680-4ACA-818D-5CECBF149D83}" type="slidenum">
              <a:rPr lang="en-US" smtClean="0"/>
              <a:pPr/>
              <a:t>‹#›</a:t>
            </a:fld>
            <a:endParaRPr lang="en-US"/>
          </a:p>
        </p:txBody>
      </p:sp>
    </p:spTree>
    <p:extLst>
      <p:ext uri="{BB962C8B-B14F-4D97-AF65-F5344CB8AC3E}">
        <p14:creationId xmlns:p14="http://schemas.microsoft.com/office/powerpoint/2010/main" val="336792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1</a:t>
            </a:fld>
            <a:endParaRPr lang="en-US"/>
          </a:p>
        </p:txBody>
      </p:sp>
    </p:spTree>
    <p:extLst>
      <p:ext uri="{BB962C8B-B14F-4D97-AF65-F5344CB8AC3E}">
        <p14:creationId xmlns:p14="http://schemas.microsoft.com/office/powerpoint/2010/main" val="324333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210DA5-5D5B-4847-9717-8B8B948680EC}" type="slidenum">
              <a:rPr lang="en-US" altLang="en-US"/>
              <a:pPr eaLnBrk="1" hangingPunct="1"/>
              <a:t>9</a:t>
            </a:fld>
            <a:endParaRPr lang="en-US" altLang="en-US"/>
          </a:p>
        </p:txBody>
      </p:sp>
    </p:spTree>
    <p:extLst>
      <p:ext uri="{BB962C8B-B14F-4D97-AF65-F5344CB8AC3E}">
        <p14:creationId xmlns:p14="http://schemas.microsoft.com/office/powerpoint/2010/main" val="429239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21</a:t>
            </a:fld>
            <a:endParaRPr lang="en-US"/>
          </a:p>
        </p:txBody>
      </p:sp>
    </p:spTree>
    <p:extLst>
      <p:ext uri="{BB962C8B-B14F-4D97-AF65-F5344CB8AC3E}">
        <p14:creationId xmlns:p14="http://schemas.microsoft.com/office/powerpoint/2010/main" val="86242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22</a:t>
            </a:fld>
            <a:endParaRPr lang="en-US"/>
          </a:p>
        </p:txBody>
      </p:sp>
    </p:spTree>
    <p:extLst>
      <p:ext uri="{BB962C8B-B14F-4D97-AF65-F5344CB8AC3E}">
        <p14:creationId xmlns:p14="http://schemas.microsoft.com/office/powerpoint/2010/main" val="383693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23</a:t>
            </a:fld>
            <a:endParaRPr lang="en-US"/>
          </a:p>
        </p:txBody>
      </p:sp>
    </p:spTree>
    <p:extLst>
      <p:ext uri="{BB962C8B-B14F-4D97-AF65-F5344CB8AC3E}">
        <p14:creationId xmlns:p14="http://schemas.microsoft.com/office/powerpoint/2010/main" val="35359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24</a:t>
            </a:fld>
            <a:endParaRPr lang="en-US"/>
          </a:p>
        </p:txBody>
      </p:sp>
    </p:spTree>
    <p:extLst>
      <p:ext uri="{BB962C8B-B14F-4D97-AF65-F5344CB8AC3E}">
        <p14:creationId xmlns:p14="http://schemas.microsoft.com/office/powerpoint/2010/main" val="400111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25</a:t>
            </a:fld>
            <a:endParaRPr lang="en-US"/>
          </a:p>
        </p:txBody>
      </p:sp>
    </p:spTree>
    <p:extLst>
      <p:ext uri="{BB962C8B-B14F-4D97-AF65-F5344CB8AC3E}">
        <p14:creationId xmlns:p14="http://schemas.microsoft.com/office/powerpoint/2010/main" val="278433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28C3D-1680-4ACA-818D-5CECBF149D83}" type="slidenum">
              <a:rPr lang="en-US" smtClean="0"/>
              <a:pPr/>
              <a:t>26</a:t>
            </a:fld>
            <a:endParaRPr lang="en-US"/>
          </a:p>
        </p:txBody>
      </p:sp>
    </p:spTree>
    <p:extLst>
      <p:ext uri="{BB962C8B-B14F-4D97-AF65-F5344CB8AC3E}">
        <p14:creationId xmlns:p14="http://schemas.microsoft.com/office/powerpoint/2010/main" val="1306452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B4B67-DB35-48A4-8E2E-F2A685441B72}"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B67-DB35-48A4-8E2E-F2A685441B72}"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B67-DB35-48A4-8E2E-F2A685441B72}"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B4B67-DB35-48A4-8E2E-F2A685441B72}"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B4B67-DB35-48A4-8E2E-F2A685441B72}"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B4B67-DB35-48A4-8E2E-F2A685441B72}"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B4B67-DB35-48A4-8E2E-F2A685441B72}"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B4B67-DB35-48A4-8E2E-F2A685441B72}"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B4B67-DB35-48A4-8E2E-F2A685441B72}"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B4B67-DB35-48A4-8E2E-F2A685441B72}"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B4B67-DB35-48A4-8E2E-F2A685441B72}"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C7220-0563-4B96-AC2E-B614C16224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B4B67-DB35-48A4-8E2E-F2A685441B72}" type="datetimeFigureOut">
              <a:rPr lang="en-US" smtClean="0"/>
              <a:pPr/>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C7220-0563-4B96-AC2E-B614C16224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3.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6.jpe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Foundations for Training Theories and Principles</a:t>
            </a:r>
            <a:br>
              <a:rPr lang="en-US" b="1" dirty="0" smtClean="0"/>
            </a:br>
            <a:endParaRPr lang="en-US" dirty="0"/>
          </a:p>
        </p:txBody>
      </p:sp>
      <p:sp>
        <p:nvSpPr>
          <p:cNvPr id="3" name="Content Placeholder 2"/>
          <p:cNvSpPr>
            <a:spLocks noGrp="1"/>
          </p:cNvSpPr>
          <p:nvPr>
            <p:ph idx="1"/>
          </p:nvPr>
        </p:nvSpPr>
        <p:spPr>
          <a:xfrm>
            <a:off x="539552" y="1340768"/>
            <a:ext cx="8229600" cy="4525963"/>
          </a:xfrm>
        </p:spPr>
        <p:txBody>
          <a:bodyPr/>
          <a:lstStyle/>
          <a:p>
            <a:pPr>
              <a:buNone/>
            </a:pPr>
            <a:r>
              <a:rPr lang="en-US" dirty="0" smtClean="0"/>
              <a:t>There are 3 key principles that will be studied in this module.  They are:</a:t>
            </a:r>
          </a:p>
          <a:p>
            <a:pPr>
              <a:buNone/>
            </a:pPr>
            <a:r>
              <a:rPr lang="en-US" dirty="0" smtClean="0"/>
              <a:t>	1.  The F.I.T.T. Principle</a:t>
            </a:r>
          </a:p>
          <a:p>
            <a:pPr>
              <a:buNone/>
            </a:pPr>
            <a:r>
              <a:rPr lang="en-US" dirty="0" smtClean="0"/>
              <a:t>	2.  The Overload Theory</a:t>
            </a:r>
          </a:p>
          <a:p>
            <a:pPr>
              <a:buNone/>
            </a:pPr>
            <a:r>
              <a:rPr lang="en-US" dirty="0" smtClean="0"/>
              <a:t>	3.  The Specificity Principle</a:t>
            </a:r>
          </a:p>
          <a:p>
            <a:pPr>
              <a:buNone/>
            </a:pPr>
            <a:endParaRPr lang="en-US" dirty="0"/>
          </a:p>
        </p:txBody>
      </p:sp>
      <p:pic>
        <p:nvPicPr>
          <p:cNvPr id="5122" name="Picture 2" descr="C:\Documents and Settings\Kevin Holland\Local Settings\Temporary Internet Files\Content.IE5\T6U5HVV4\MC900215354[1].wmf"/>
          <p:cNvPicPr>
            <a:picLocks noChangeAspect="1" noChangeArrowheads="1"/>
          </p:cNvPicPr>
          <p:nvPr/>
        </p:nvPicPr>
        <p:blipFill>
          <a:blip r:embed="rId3" cstate="print"/>
          <a:srcRect/>
          <a:stretch>
            <a:fillRect/>
          </a:stretch>
        </p:blipFill>
        <p:spPr bwMode="auto">
          <a:xfrm>
            <a:off x="6588224" y="3933056"/>
            <a:ext cx="2068717" cy="233579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C:\Documents and Settings\shelleya\Local Settings\Temporary Internet Files\Content.IE5\JQCRJJIL\MP9004305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200400"/>
            <a:ext cx="503872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3"/>
          <p:cNvSpPr>
            <a:spLocks noGrp="1"/>
          </p:cNvSpPr>
          <p:nvPr>
            <p:ph type="title"/>
          </p:nvPr>
        </p:nvSpPr>
        <p:spPr>
          <a:xfrm>
            <a:off x="533400" y="304800"/>
            <a:ext cx="8229600" cy="1143000"/>
          </a:xfrm>
        </p:spPr>
        <p:txBody>
          <a:bodyPr/>
          <a:lstStyle/>
          <a:p>
            <a:pPr algn="ctr"/>
            <a:r>
              <a:rPr lang="en-US" altLang="en-US" smtClean="0"/>
              <a:t>Intensity = Effort</a:t>
            </a:r>
          </a:p>
        </p:txBody>
      </p:sp>
      <p:sp>
        <p:nvSpPr>
          <p:cNvPr id="48132" name="Content Placeholder 4"/>
          <p:cNvSpPr>
            <a:spLocks noGrp="1"/>
          </p:cNvSpPr>
          <p:nvPr>
            <p:ph sz="half" idx="1"/>
          </p:nvPr>
        </p:nvSpPr>
        <p:spPr>
          <a:xfrm>
            <a:off x="457200" y="1447800"/>
            <a:ext cx="4038600" cy="4906963"/>
          </a:xfrm>
        </p:spPr>
        <p:txBody>
          <a:bodyPr/>
          <a:lstStyle/>
          <a:p>
            <a:pPr>
              <a:buFont typeface="Wingdings 2" panose="05020102010507070707" pitchFamily="18" charset="2"/>
              <a:buNone/>
            </a:pPr>
            <a:r>
              <a:rPr lang="en-US" altLang="en-US" sz="2800" smtClean="0"/>
              <a:t>What level of intensity would you run during the 100 meter dash?</a:t>
            </a:r>
          </a:p>
        </p:txBody>
      </p:sp>
      <p:sp>
        <p:nvSpPr>
          <p:cNvPr id="48133" name="Content Placeholder 5"/>
          <p:cNvSpPr>
            <a:spLocks noGrp="1"/>
          </p:cNvSpPr>
          <p:nvPr>
            <p:ph sz="half" idx="2"/>
          </p:nvPr>
        </p:nvSpPr>
        <p:spPr>
          <a:xfrm>
            <a:off x="4648200" y="1447800"/>
            <a:ext cx="4038600" cy="4906963"/>
          </a:xfrm>
        </p:spPr>
        <p:txBody>
          <a:bodyPr/>
          <a:lstStyle/>
          <a:p>
            <a:pPr>
              <a:buFont typeface="Wingdings 2" panose="05020102010507070707" pitchFamily="18" charset="2"/>
              <a:buNone/>
            </a:pPr>
            <a:r>
              <a:rPr lang="en-US" altLang="en-US" sz="3200" smtClean="0"/>
              <a:t>Would you run at the same intensity for the mile run?</a:t>
            </a:r>
          </a:p>
          <a:p>
            <a:pPr>
              <a:buFont typeface="Wingdings 2" panose="05020102010507070707" pitchFamily="18" charset="2"/>
              <a:buNone/>
            </a:pPr>
            <a:r>
              <a:rPr lang="en-US" altLang="en-US" smtClean="0"/>
              <a:t>		</a:t>
            </a:r>
          </a:p>
          <a:p>
            <a:pPr>
              <a:buFont typeface="Wingdings 2" panose="05020102010507070707" pitchFamily="18" charset="2"/>
              <a:buNone/>
            </a:pPr>
            <a:endParaRPr lang="en-US" altLang="en-US" sz="3600" smtClean="0"/>
          </a:p>
          <a:p>
            <a:pPr>
              <a:buFont typeface="Wingdings 2" panose="05020102010507070707" pitchFamily="18" charset="2"/>
              <a:buNone/>
            </a:pPr>
            <a:r>
              <a:rPr lang="en-US" altLang="en-US" sz="3600" smtClean="0"/>
              <a:t>		</a:t>
            </a:r>
          </a:p>
        </p:txBody>
      </p:sp>
      <p:cxnSp>
        <p:nvCxnSpPr>
          <p:cNvPr id="7" name="Straight Arrow Connector 6"/>
          <p:cNvCxnSpPr/>
          <p:nvPr/>
        </p:nvCxnSpPr>
        <p:spPr>
          <a:xfrm>
            <a:off x="1600200" y="381000"/>
            <a:ext cx="6096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8135" name="TextBox 7"/>
          <p:cNvSpPr txBox="1">
            <a:spLocks noChangeArrowheads="1"/>
          </p:cNvSpPr>
          <p:nvPr/>
        </p:nvSpPr>
        <p:spPr bwMode="auto">
          <a:xfrm>
            <a:off x="1219200" y="6096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0%</a:t>
            </a:r>
          </a:p>
        </p:txBody>
      </p:sp>
      <p:sp>
        <p:nvSpPr>
          <p:cNvPr id="48136" name="TextBox 8"/>
          <p:cNvSpPr txBox="1">
            <a:spLocks noChangeArrowheads="1"/>
          </p:cNvSpPr>
          <p:nvPr/>
        </p:nvSpPr>
        <p:spPr bwMode="auto">
          <a:xfrm>
            <a:off x="7239000" y="685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100%</a:t>
            </a:r>
          </a:p>
        </p:txBody>
      </p:sp>
    </p:spTree>
    <p:extLst>
      <p:ext uri="{BB962C8B-B14F-4D97-AF65-F5344CB8AC3E}">
        <p14:creationId xmlns:p14="http://schemas.microsoft.com/office/powerpoint/2010/main" val="2733556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pPr indent="0" eaLnBrk="1" fontAlgn="auto" hangingPunct="1">
              <a:spcAft>
                <a:spcPts val="0"/>
              </a:spcAft>
              <a:defRPr/>
            </a:pPr>
            <a:r>
              <a:rPr lang="en-US" dirty="0" smtClean="0">
                <a:solidFill>
                  <a:schemeClr val="accent1">
                    <a:tint val="83000"/>
                    <a:satMod val="150000"/>
                  </a:schemeClr>
                </a:solidFill>
              </a:rPr>
              <a:t>How do you increase intensity?</a:t>
            </a:r>
            <a:endParaRPr lang="en-US" dirty="0">
              <a:solidFill>
                <a:schemeClr val="accent1">
                  <a:tint val="83000"/>
                  <a:satMod val="150000"/>
                </a:schemeClr>
              </a:solidFill>
            </a:endParaRPr>
          </a:p>
        </p:txBody>
      </p:sp>
      <p:sp>
        <p:nvSpPr>
          <p:cNvPr id="49155" name="Content Placeholder 2"/>
          <p:cNvSpPr>
            <a:spLocks noGrp="1"/>
          </p:cNvSpPr>
          <p:nvPr>
            <p:ph sz="half" idx="1"/>
          </p:nvPr>
        </p:nvSpPr>
        <p:spPr>
          <a:xfrm>
            <a:off x="457200" y="1722438"/>
            <a:ext cx="4038600" cy="4525962"/>
          </a:xfrm>
        </p:spPr>
        <p:txBody>
          <a:bodyPr/>
          <a:lstStyle/>
          <a:p>
            <a:pPr eaLnBrk="1" hangingPunct="1"/>
            <a:r>
              <a:rPr lang="en-US" altLang="en-US" smtClean="0"/>
              <a:t>Increase speed or pace (i.e. run faster!)</a:t>
            </a:r>
          </a:p>
          <a:p>
            <a:pPr eaLnBrk="1" hangingPunct="1"/>
            <a:r>
              <a:rPr lang="en-US" altLang="en-US" smtClean="0"/>
              <a:t>Add more resistance during weight training</a:t>
            </a:r>
          </a:p>
          <a:p>
            <a:pPr eaLnBrk="1" hangingPunct="1"/>
            <a:r>
              <a:rPr lang="en-US" altLang="en-US" smtClean="0"/>
              <a:t>Hold a push-up ½ way</a:t>
            </a:r>
          </a:p>
          <a:p>
            <a:pPr eaLnBrk="1" hangingPunct="1">
              <a:buFont typeface="Wingdings 2" panose="05020102010507070707" pitchFamily="18" charset="2"/>
              <a:buNone/>
            </a:pPr>
            <a:endParaRPr lang="en-US" altLang="en-US" smtClean="0"/>
          </a:p>
        </p:txBody>
      </p:sp>
      <p:sp>
        <p:nvSpPr>
          <p:cNvPr id="49156" name="Content Placeholder 3"/>
          <p:cNvSpPr>
            <a:spLocks noGrp="1"/>
          </p:cNvSpPr>
          <p:nvPr>
            <p:ph sz="half" idx="2"/>
          </p:nvPr>
        </p:nvSpPr>
        <p:spPr>
          <a:xfrm>
            <a:off x="4648200" y="1722438"/>
            <a:ext cx="4038600" cy="4525962"/>
          </a:xfrm>
        </p:spPr>
        <p:txBody>
          <a:bodyPr/>
          <a:lstStyle/>
          <a:p>
            <a:pPr eaLnBrk="1" hangingPunct="1"/>
            <a:r>
              <a:rPr lang="en-US" altLang="en-US" smtClean="0"/>
              <a:t>Bicycling in a lower gear</a:t>
            </a:r>
          </a:p>
          <a:p>
            <a:pPr eaLnBrk="1" hangingPunct="1"/>
            <a:r>
              <a:rPr lang="en-US" altLang="en-US" smtClean="0"/>
              <a:t>Running/cycling up hills</a:t>
            </a:r>
          </a:p>
          <a:p>
            <a:pPr eaLnBrk="1" hangingPunct="1"/>
            <a:r>
              <a:rPr lang="en-US" altLang="en-US" smtClean="0"/>
              <a:t>Increase reach of stretch</a:t>
            </a:r>
          </a:p>
        </p:txBody>
      </p:sp>
      <p:sp>
        <p:nvSpPr>
          <p:cNvPr id="49157" name="TextBox 4"/>
          <p:cNvSpPr txBox="1">
            <a:spLocks noChangeArrowheads="1"/>
          </p:cNvSpPr>
          <p:nvPr/>
        </p:nvSpPr>
        <p:spPr bwMode="auto">
          <a:xfrm>
            <a:off x="1905000" y="51816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Can you think of additional examples?</a:t>
            </a:r>
          </a:p>
        </p:txBody>
      </p:sp>
    </p:spTree>
    <p:extLst>
      <p:ext uri="{BB962C8B-B14F-4D97-AF65-F5344CB8AC3E}">
        <p14:creationId xmlns:p14="http://schemas.microsoft.com/office/powerpoint/2010/main" val="227843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533400" y="381000"/>
            <a:ext cx="8229600" cy="685800"/>
          </a:xfrm>
        </p:spPr>
        <p:txBody>
          <a:bodyPr>
            <a:normAutofit fontScale="90000"/>
          </a:bodyPr>
          <a:lstStyle/>
          <a:p>
            <a:pPr algn="ctr"/>
            <a:r>
              <a:rPr lang="en-US" altLang="en-US" sz="3600" smtClean="0"/>
              <a:t>How do we measure how hard you are working?</a:t>
            </a:r>
          </a:p>
        </p:txBody>
      </p:sp>
      <p:sp>
        <p:nvSpPr>
          <p:cNvPr id="51203" name="Content Placeholder 2"/>
          <p:cNvSpPr>
            <a:spLocks noGrp="1"/>
          </p:cNvSpPr>
          <p:nvPr>
            <p:ph sz="half" idx="1"/>
          </p:nvPr>
        </p:nvSpPr>
        <p:spPr>
          <a:xfrm>
            <a:off x="152400" y="1752600"/>
            <a:ext cx="2743200" cy="4191000"/>
          </a:xfrm>
        </p:spPr>
        <p:txBody>
          <a:bodyPr/>
          <a:lstStyle/>
          <a:p>
            <a:pPr>
              <a:buFont typeface="Wingdings 2" panose="05020102010507070707" pitchFamily="18" charset="2"/>
              <a:buNone/>
            </a:pPr>
            <a:r>
              <a:rPr lang="en-US" altLang="en-US" smtClean="0"/>
              <a:t>1. </a:t>
            </a:r>
            <a:r>
              <a:rPr lang="en-US" altLang="en-US" sz="4000" smtClean="0"/>
              <a:t>Check your heart rate (pulse)</a:t>
            </a:r>
          </a:p>
        </p:txBody>
      </p:sp>
      <p:sp>
        <p:nvSpPr>
          <p:cNvPr id="51204" name="Content Placeholder 3"/>
          <p:cNvSpPr>
            <a:spLocks noGrp="1"/>
          </p:cNvSpPr>
          <p:nvPr>
            <p:ph sz="half" idx="2"/>
          </p:nvPr>
        </p:nvSpPr>
        <p:spPr>
          <a:xfrm>
            <a:off x="6705600" y="1676400"/>
            <a:ext cx="2209800" cy="4678363"/>
          </a:xfrm>
        </p:spPr>
        <p:txBody>
          <a:bodyPr/>
          <a:lstStyle/>
          <a:p>
            <a:pPr>
              <a:buFont typeface="Wingdings 2" panose="05020102010507070707" pitchFamily="18" charset="2"/>
              <a:buNone/>
            </a:pPr>
            <a:r>
              <a:rPr lang="en-US" altLang="en-US" smtClean="0"/>
              <a:t>2. Use a RPE scale (1-5) based on your opinion of how hard you are working</a:t>
            </a:r>
          </a:p>
        </p:txBody>
      </p:sp>
      <p:pic>
        <p:nvPicPr>
          <p:cNvPr id="51205" name="Picture 6" descr="C:\Documents and Settings\shelleya\Local Settings\Temporary Internet Files\Content.IE5\XG4KLA8A\MP9004307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90600"/>
            <a:ext cx="354012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8" descr="http://t2.gstatic.com/images?q=tbn:ANd9GcSxdyhsZM1qeg2aGcwCWvGB0ozrAWNx3g3_BGcRHryO-EPJayPs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839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704850"/>
            <a:ext cx="8229600" cy="1143000"/>
          </a:xfrm>
        </p:spPr>
        <p:txBody>
          <a:bodyPr/>
          <a:lstStyle/>
          <a:p>
            <a:pPr algn="ctr"/>
            <a:r>
              <a:rPr lang="en-US" altLang="en-US" smtClean="0"/>
              <a:t>Intensity:  Variable Example</a:t>
            </a:r>
          </a:p>
        </p:txBody>
      </p:sp>
      <p:sp>
        <p:nvSpPr>
          <p:cNvPr id="52227" name="Text Placeholder 4"/>
          <p:cNvSpPr>
            <a:spLocks noGrp="1"/>
          </p:cNvSpPr>
          <p:nvPr>
            <p:ph type="body" idx="1"/>
          </p:nvPr>
        </p:nvSpPr>
        <p:spPr>
          <a:xfrm>
            <a:off x="457200" y="1855788"/>
            <a:ext cx="4040188" cy="658812"/>
          </a:xfrm>
        </p:spPr>
        <p:txBody>
          <a:bodyPr/>
          <a:lstStyle/>
          <a:p>
            <a:r>
              <a:rPr lang="en-US" altLang="en-US" smtClean="0"/>
              <a:t>Muscular Strength	</a:t>
            </a:r>
          </a:p>
        </p:txBody>
      </p:sp>
      <p:sp>
        <p:nvSpPr>
          <p:cNvPr id="52228" name="Text Placeholder 6"/>
          <p:cNvSpPr>
            <a:spLocks noGrp="1"/>
          </p:cNvSpPr>
          <p:nvPr>
            <p:ph type="body" sz="half" idx="3"/>
          </p:nvPr>
        </p:nvSpPr>
        <p:spPr>
          <a:xfrm>
            <a:off x="4645025" y="1860550"/>
            <a:ext cx="4041775" cy="654050"/>
          </a:xfrm>
        </p:spPr>
        <p:txBody>
          <a:bodyPr/>
          <a:lstStyle/>
          <a:p>
            <a:r>
              <a:rPr lang="en-US" altLang="en-US" smtClean="0"/>
              <a:t>Muscular Endurance</a:t>
            </a:r>
          </a:p>
        </p:txBody>
      </p:sp>
      <p:sp>
        <p:nvSpPr>
          <p:cNvPr id="52229" name="Content Placeholder 5"/>
          <p:cNvSpPr>
            <a:spLocks noGrp="1"/>
          </p:cNvSpPr>
          <p:nvPr>
            <p:ph sz="quarter" idx="2"/>
          </p:nvPr>
        </p:nvSpPr>
        <p:spPr>
          <a:xfrm>
            <a:off x="457200" y="2514600"/>
            <a:ext cx="4040188" cy="3846513"/>
          </a:xfrm>
        </p:spPr>
        <p:txBody>
          <a:bodyPr/>
          <a:lstStyle/>
          <a:p>
            <a:pPr>
              <a:buFont typeface="Wingdings 2" panose="05020102010507070707" pitchFamily="18" charset="2"/>
              <a:buNone/>
            </a:pPr>
            <a:r>
              <a:rPr lang="en-US" altLang="en-US" u="sng" smtClean="0"/>
              <a:t>Recommendation for F &amp; I</a:t>
            </a:r>
          </a:p>
          <a:p>
            <a:pPr>
              <a:buFont typeface="Wingdings 2" panose="05020102010507070707" pitchFamily="18" charset="2"/>
              <a:buNone/>
            </a:pPr>
            <a:endParaRPr lang="en-US" altLang="en-US" u="sng" smtClean="0"/>
          </a:p>
          <a:p>
            <a:pPr>
              <a:buFont typeface="Wingdings 2" panose="05020102010507070707" pitchFamily="18" charset="2"/>
              <a:buNone/>
            </a:pPr>
            <a:r>
              <a:rPr lang="en-US" altLang="en-US" sz="3200" smtClean="0"/>
              <a:t>F= 2-3 sessions/week</a:t>
            </a:r>
          </a:p>
          <a:p>
            <a:pPr>
              <a:buFont typeface="Wingdings 2" panose="05020102010507070707" pitchFamily="18" charset="2"/>
              <a:buNone/>
            </a:pPr>
            <a:r>
              <a:rPr lang="en-US" altLang="en-US" sz="3200" smtClean="0"/>
              <a:t>I = Heavy resistance</a:t>
            </a:r>
          </a:p>
        </p:txBody>
      </p:sp>
      <p:sp>
        <p:nvSpPr>
          <p:cNvPr id="52230" name="Content Placeholder 7"/>
          <p:cNvSpPr>
            <a:spLocks noGrp="1"/>
          </p:cNvSpPr>
          <p:nvPr>
            <p:ph sz="quarter" idx="4"/>
          </p:nvPr>
        </p:nvSpPr>
        <p:spPr>
          <a:xfrm>
            <a:off x="4645025" y="2514600"/>
            <a:ext cx="4041775" cy="3846513"/>
          </a:xfrm>
        </p:spPr>
        <p:txBody>
          <a:bodyPr/>
          <a:lstStyle/>
          <a:p>
            <a:pPr>
              <a:buFont typeface="Wingdings 2" panose="05020102010507070707" pitchFamily="18" charset="2"/>
              <a:buNone/>
            </a:pPr>
            <a:r>
              <a:rPr lang="en-US" altLang="en-US" u="sng" smtClean="0"/>
              <a:t>Recommendation for F &amp; I</a:t>
            </a:r>
          </a:p>
          <a:p>
            <a:pPr>
              <a:buFont typeface="Wingdings 2" panose="05020102010507070707" pitchFamily="18" charset="2"/>
              <a:buNone/>
            </a:pPr>
            <a:endParaRPr lang="en-US" altLang="en-US" u="sng" smtClean="0"/>
          </a:p>
          <a:p>
            <a:pPr>
              <a:buFont typeface="Wingdings 2" panose="05020102010507070707" pitchFamily="18" charset="2"/>
              <a:buNone/>
            </a:pPr>
            <a:r>
              <a:rPr lang="en-US" altLang="en-US" sz="3200" smtClean="0"/>
              <a:t>F= 2-3 sessions/week</a:t>
            </a:r>
          </a:p>
          <a:p>
            <a:pPr>
              <a:buFont typeface="Wingdings 2" panose="05020102010507070707" pitchFamily="18" charset="2"/>
              <a:buNone/>
            </a:pPr>
            <a:r>
              <a:rPr lang="en-US" altLang="en-US" sz="3200" smtClean="0"/>
              <a:t>I= Light resistance</a:t>
            </a:r>
          </a:p>
        </p:txBody>
      </p:sp>
    </p:spTree>
    <p:extLst>
      <p:ext uri="{BB962C8B-B14F-4D97-AF65-F5344CB8AC3E}">
        <p14:creationId xmlns:p14="http://schemas.microsoft.com/office/powerpoint/2010/main" val="2135202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endParaRPr lang="en-US" altLang="en-US" smtClean="0"/>
          </a:p>
        </p:txBody>
      </p:sp>
      <p:sp>
        <p:nvSpPr>
          <p:cNvPr id="53251" name="Content Placeholder 2"/>
          <p:cNvSpPr>
            <a:spLocks noGrp="1"/>
          </p:cNvSpPr>
          <p:nvPr>
            <p:ph idx="1"/>
          </p:nvPr>
        </p:nvSpPr>
        <p:spPr>
          <a:xfrm>
            <a:off x="457200" y="1935163"/>
            <a:ext cx="4572000" cy="4389437"/>
          </a:xfrm>
        </p:spPr>
        <p:txBody>
          <a:bodyPr/>
          <a:lstStyle/>
          <a:p>
            <a:pPr eaLnBrk="1" hangingPunct="1">
              <a:buFont typeface="Wingdings 2" panose="05020102010507070707" pitchFamily="18" charset="2"/>
              <a:buNone/>
            </a:pPr>
            <a:r>
              <a:rPr lang="en-US" altLang="en-US" sz="4800" smtClean="0"/>
              <a:t>Refers to how</a:t>
            </a:r>
          </a:p>
          <a:p>
            <a:pPr eaLnBrk="1" hangingPunct="1">
              <a:buFont typeface="Wingdings 2" panose="05020102010507070707" pitchFamily="18" charset="2"/>
              <a:buNone/>
            </a:pPr>
            <a:r>
              <a:rPr lang="en-US" altLang="en-US" sz="4800" smtClean="0"/>
              <a:t>long an activity</a:t>
            </a:r>
          </a:p>
          <a:p>
            <a:pPr eaLnBrk="1" hangingPunct="1">
              <a:buFont typeface="Wingdings 2" panose="05020102010507070707" pitchFamily="18" charset="2"/>
              <a:buNone/>
            </a:pPr>
            <a:r>
              <a:rPr lang="en-US" altLang="en-US" sz="4800" smtClean="0"/>
              <a:t>is performed at</a:t>
            </a:r>
          </a:p>
          <a:p>
            <a:pPr eaLnBrk="1" hangingPunct="1">
              <a:buFont typeface="Wingdings 2" panose="05020102010507070707" pitchFamily="18" charset="2"/>
              <a:buNone/>
            </a:pPr>
            <a:r>
              <a:rPr lang="en-US" altLang="en-US" sz="4800" smtClean="0"/>
              <a:t>each session.</a:t>
            </a:r>
          </a:p>
          <a:p>
            <a:pPr eaLnBrk="1" hangingPunct="1">
              <a:buFont typeface="Wingdings 2" panose="05020102010507070707" pitchFamily="18" charset="2"/>
              <a:buNone/>
            </a:pPr>
            <a:endParaRPr lang="en-US" altLang="en-US" sz="3600" smtClean="0"/>
          </a:p>
          <a:p>
            <a:pPr eaLnBrk="1" hangingPunct="1">
              <a:buFont typeface="Wingdings 2" panose="05020102010507070707" pitchFamily="18" charset="2"/>
              <a:buNone/>
            </a:pPr>
            <a:endParaRPr lang="en-US" altLang="en-US" sz="3600" smtClean="0"/>
          </a:p>
        </p:txBody>
      </p:sp>
      <p:sp>
        <p:nvSpPr>
          <p:cNvPr id="53252" name="WordArt 5"/>
          <p:cNvSpPr>
            <a:spLocks noChangeArrowheads="1" noChangeShapeType="1" noTextEdit="1"/>
          </p:cNvSpPr>
          <p:nvPr/>
        </p:nvSpPr>
        <p:spPr bwMode="auto">
          <a:xfrm>
            <a:off x="1828800" y="914400"/>
            <a:ext cx="55626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CA"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TIME</a:t>
            </a:r>
          </a:p>
        </p:txBody>
      </p:sp>
      <p:pic>
        <p:nvPicPr>
          <p:cNvPr id="53253" name="Picture 6" descr="MCj041277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12255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9" descr="MPj042218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73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604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r>
              <a:rPr lang="en-US" altLang="en-US" smtClean="0"/>
              <a:t>Time Includes: </a:t>
            </a:r>
            <a:br>
              <a:rPr lang="en-US" altLang="en-US" smtClean="0"/>
            </a:br>
            <a:r>
              <a:rPr lang="en-US" altLang="en-US" smtClean="0"/>
              <a:t>4 Stages of exercise</a:t>
            </a:r>
          </a:p>
        </p:txBody>
      </p:sp>
      <p:sp>
        <p:nvSpPr>
          <p:cNvPr id="3" name="Content Placeholder 2"/>
          <p:cNvSpPr>
            <a:spLocks noGrp="1"/>
          </p:cNvSpPr>
          <p:nvPr>
            <p:ph idx="1"/>
          </p:nvPr>
        </p:nvSpPr>
        <p:spPr/>
        <p:txBody>
          <a:bodyPr/>
          <a:lstStyle/>
          <a:p>
            <a:pPr>
              <a:buFont typeface="Wingdings 2" panose="05020102010507070707" pitchFamily="18" charset="2"/>
              <a:buNone/>
              <a:defRPr/>
            </a:pPr>
            <a:endParaRPr lang="en-US" dirty="0" smtClean="0"/>
          </a:p>
          <a:p>
            <a:pPr marL="514350" indent="-514350">
              <a:buFont typeface="Wingdings 2" panose="05020102010507070707" pitchFamily="18" charset="2"/>
              <a:buAutoNum type="arabicPeriod"/>
              <a:defRPr/>
            </a:pPr>
            <a:r>
              <a:rPr lang="en-US" sz="3600" dirty="0" smtClean="0"/>
              <a:t>Warm-up (increase HR &amp; blood flow)</a:t>
            </a:r>
          </a:p>
          <a:p>
            <a:pPr marL="514350" indent="-514350">
              <a:buFont typeface="Wingdings 2" panose="05020102010507070707" pitchFamily="18" charset="2"/>
              <a:buAutoNum type="arabicPeriod"/>
              <a:defRPr/>
            </a:pPr>
            <a:r>
              <a:rPr lang="en-US" sz="3600" dirty="0" smtClean="0"/>
              <a:t>Stretch (dynamic flexibility)</a:t>
            </a:r>
          </a:p>
          <a:p>
            <a:pPr marL="514350" indent="-514350">
              <a:buFont typeface="Wingdings 2" panose="05020102010507070707" pitchFamily="18" charset="2"/>
              <a:buAutoNum type="arabicPeriod"/>
              <a:defRPr/>
            </a:pPr>
            <a:r>
              <a:rPr lang="en-US" sz="3600" dirty="0" smtClean="0"/>
              <a:t>Activity </a:t>
            </a:r>
          </a:p>
          <a:p>
            <a:pPr marL="514350" indent="-514350">
              <a:buFont typeface="Wingdings 2" panose="05020102010507070707" pitchFamily="18" charset="2"/>
              <a:buAutoNum type="arabicPeriod"/>
              <a:defRPr/>
            </a:pPr>
            <a:r>
              <a:rPr lang="en-US" sz="3600" dirty="0" smtClean="0"/>
              <a:t>Cool-down (includes static stretching)</a:t>
            </a:r>
            <a:endParaRPr lang="en-US" sz="3600" dirty="0"/>
          </a:p>
        </p:txBody>
      </p:sp>
      <p:sp>
        <p:nvSpPr>
          <p:cNvPr id="54276" name="TextBox 3"/>
          <p:cNvSpPr txBox="1">
            <a:spLocks noChangeArrowheads="1"/>
          </p:cNvSpPr>
          <p:nvPr/>
        </p:nvSpPr>
        <p:spPr bwMode="auto">
          <a:xfrm>
            <a:off x="4343400" y="5105400"/>
            <a:ext cx="434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t>Which stage should last the longest?</a:t>
            </a:r>
          </a:p>
        </p:txBody>
      </p:sp>
      <p:sp>
        <p:nvSpPr>
          <p:cNvPr id="5" name="Bent-Up Arrow 4"/>
          <p:cNvSpPr/>
          <p:nvPr/>
        </p:nvSpPr>
        <p:spPr>
          <a:xfrm rot="16200000">
            <a:off x="4143400" y="2151063"/>
            <a:ext cx="1400175" cy="41433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35681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704850"/>
            <a:ext cx="8229600" cy="1143000"/>
          </a:xfrm>
        </p:spPr>
        <p:txBody>
          <a:bodyPr/>
          <a:lstStyle/>
          <a:p>
            <a:r>
              <a:rPr lang="en-US" altLang="en-US" smtClean="0"/>
              <a:t>Identifying Variable: Time</a:t>
            </a:r>
          </a:p>
        </p:txBody>
      </p:sp>
      <p:sp>
        <p:nvSpPr>
          <p:cNvPr id="55299" name="Text Placeholder 3"/>
          <p:cNvSpPr>
            <a:spLocks noGrp="1"/>
          </p:cNvSpPr>
          <p:nvPr>
            <p:ph type="body" idx="1"/>
          </p:nvPr>
        </p:nvSpPr>
        <p:spPr>
          <a:xfrm>
            <a:off x="457200" y="1855788"/>
            <a:ext cx="4040188" cy="658812"/>
          </a:xfrm>
        </p:spPr>
        <p:txBody>
          <a:bodyPr>
            <a:normAutofit fontScale="92500" lnSpcReduction="20000"/>
          </a:bodyPr>
          <a:lstStyle/>
          <a:p>
            <a:r>
              <a:rPr lang="en-US" altLang="en-US" smtClean="0"/>
              <a:t>Cardiorespiratory Endurance		</a:t>
            </a:r>
          </a:p>
        </p:txBody>
      </p:sp>
      <p:sp>
        <p:nvSpPr>
          <p:cNvPr id="55300" name="Text Placeholder 5"/>
          <p:cNvSpPr>
            <a:spLocks noGrp="1"/>
          </p:cNvSpPr>
          <p:nvPr>
            <p:ph type="body" sz="half" idx="3"/>
          </p:nvPr>
        </p:nvSpPr>
        <p:spPr>
          <a:xfrm>
            <a:off x="4645025" y="1860550"/>
            <a:ext cx="4041775" cy="654050"/>
          </a:xfrm>
        </p:spPr>
        <p:txBody>
          <a:bodyPr/>
          <a:lstStyle/>
          <a:p>
            <a:r>
              <a:rPr lang="en-US" altLang="en-US" smtClean="0"/>
              <a:t>Muscular Strength</a:t>
            </a:r>
          </a:p>
        </p:txBody>
      </p:sp>
      <p:sp>
        <p:nvSpPr>
          <p:cNvPr id="55301" name="Content Placeholder 4"/>
          <p:cNvSpPr>
            <a:spLocks noGrp="1"/>
          </p:cNvSpPr>
          <p:nvPr>
            <p:ph sz="quarter" idx="2"/>
          </p:nvPr>
        </p:nvSpPr>
        <p:spPr>
          <a:xfrm>
            <a:off x="457200" y="2514600"/>
            <a:ext cx="4040188" cy="3846513"/>
          </a:xfrm>
        </p:spPr>
        <p:txBody>
          <a:bodyPr/>
          <a:lstStyle/>
          <a:p>
            <a:pPr>
              <a:buFont typeface="Wingdings 2" panose="05020102010507070707" pitchFamily="18" charset="2"/>
              <a:buNone/>
            </a:pPr>
            <a:endParaRPr lang="en-US" altLang="en-US" smtClean="0"/>
          </a:p>
          <a:p>
            <a:pPr>
              <a:buFont typeface="Wingdings 2" panose="05020102010507070707" pitchFamily="18" charset="2"/>
              <a:buNone/>
            </a:pPr>
            <a:r>
              <a:rPr lang="en-US" altLang="en-US" smtClean="0"/>
              <a:t>Recommendation for T =</a:t>
            </a:r>
          </a:p>
          <a:p>
            <a:pPr>
              <a:buFont typeface="Wingdings 2" panose="05020102010507070707" pitchFamily="18" charset="2"/>
              <a:buNone/>
            </a:pPr>
            <a:endParaRPr lang="en-US" altLang="en-US" smtClean="0"/>
          </a:p>
          <a:p>
            <a:pPr>
              <a:buFont typeface="Wingdings 2" panose="05020102010507070707" pitchFamily="18" charset="2"/>
              <a:buNone/>
            </a:pPr>
            <a:r>
              <a:rPr lang="en-US" altLang="en-US" sz="8000" smtClean="0"/>
              <a:t>60+ min.</a:t>
            </a:r>
          </a:p>
          <a:p>
            <a:pPr>
              <a:buFont typeface="Wingdings 2" panose="05020102010507070707" pitchFamily="18" charset="2"/>
              <a:buNone/>
            </a:pPr>
            <a:endParaRPr lang="en-US" altLang="en-US" smtClean="0"/>
          </a:p>
        </p:txBody>
      </p:sp>
      <p:sp>
        <p:nvSpPr>
          <p:cNvPr id="55302" name="Content Placeholder 6"/>
          <p:cNvSpPr>
            <a:spLocks noGrp="1"/>
          </p:cNvSpPr>
          <p:nvPr>
            <p:ph sz="quarter" idx="4"/>
          </p:nvPr>
        </p:nvSpPr>
        <p:spPr>
          <a:xfrm>
            <a:off x="4645025" y="2514600"/>
            <a:ext cx="4041775" cy="3846513"/>
          </a:xfrm>
        </p:spPr>
        <p:txBody>
          <a:bodyPr/>
          <a:lstStyle/>
          <a:p>
            <a:pPr>
              <a:buFont typeface="Wingdings 2" panose="05020102010507070707" pitchFamily="18" charset="2"/>
              <a:buNone/>
            </a:pPr>
            <a:endParaRPr lang="en-US" altLang="en-US" smtClean="0"/>
          </a:p>
          <a:p>
            <a:pPr>
              <a:buFont typeface="Wingdings 2" panose="05020102010507070707" pitchFamily="18" charset="2"/>
              <a:buNone/>
            </a:pPr>
            <a:r>
              <a:rPr lang="en-US" altLang="en-US" smtClean="0"/>
              <a:t>Recommendation for T =</a:t>
            </a:r>
          </a:p>
          <a:p>
            <a:pPr>
              <a:buFont typeface="Wingdings 2" panose="05020102010507070707" pitchFamily="18" charset="2"/>
              <a:buNone/>
            </a:pPr>
            <a:endParaRPr lang="en-US" altLang="en-US" smtClean="0"/>
          </a:p>
          <a:p>
            <a:pPr>
              <a:buFont typeface="Wingdings 2" panose="05020102010507070707" pitchFamily="18" charset="2"/>
              <a:buNone/>
            </a:pPr>
            <a:r>
              <a:rPr lang="en-US" altLang="en-US" sz="4400" smtClean="0"/>
              <a:t># of repetitions: 4-8</a:t>
            </a:r>
          </a:p>
        </p:txBody>
      </p:sp>
    </p:spTree>
    <p:extLst>
      <p:ext uri="{BB962C8B-B14F-4D97-AF65-F5344CB8AC3E}">
        <p14:creationId xmlns:p14="http://schemas.microsoft.com/office/powerpoint/2010/main" val="1539659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1935163"/>
            <a:ext cx="4114800" cy="4389437"/>
          </a:xfrm>
        </p:spPr>
        <p:txBody>
          <a:bodyPr/>
          <a:lstStyle/>
          <a:p>
            <a:pPr>
              <a:buFont typeface="Wingdings 2" panose="05020102010507070707" pitchFamily="18" charset="2"/>
              <a:buNone/>
            </a:pPr>
            <a:r>
              <a:rPr lang="en-US" altLang="en-US" sz="4400" smtClean="0"/>
              <a:t>Type refers to</a:t>
            </a:r>
          </a:p>
          <a:p>
            <a:pPr>
              <a:buFont typeface="Wingdings 2" panose="05020102010507070707" pitchFamily="18" charset="2"/>
              <a:buNone/>
            </a:pPr>
            <a:r>
              <a:rPr lang="en-US" altLang="en-US" sz="4400" smtClean="0"/>
              <a:t>which</a:t>
            </a:r>
          </a:p>
          <a:p>
            <a:pPr>
              <a:buFont typeface="Wingdings 2" panose="05020102010507070707" pitchFamily="18" charset="2"/>
              <a:buNone/>
            </a:pPr>
            <a:r>
              <a:rPr lang="en-US" altLang="en-US" sz="4400" smtClean="0"/>
              <a:t>activities are</a:t>
            </a:r>
          </a:p>
          <a:p>
            <a:pPr>
              <a:buFont typeface="Wingdings 2" panose="05020102010507070707" pitchFamily="18" charset="2"/>
              <a:buNone/>
            </a:pPr>
            <a:r>
              <a:rPr lang="en-US" altLang="en-US" sz="4400" smtClean="0"/>
              <a:t>chosen.</a:t>
            </a:r>
          </a:p>
        </p:txBody>
      </p:sp>
      <p:sp>
        <p:nvSpPr>
          <p:cNvPr id="26627" name="WordArt 5"/>
          <p:cNvSpPr>
            <a:spLocks noGrp="1" noChangeArrowheads="1" noChangeShapeType="1" noTextEdit="1"/>
          </p:cNvSpPr>
          <p:nvPr/>
        </p:nvSpPr>
        <p:spPr bwMode="auto">
          <a:xfrm>
            <a:off x="457200" y="704850"/>
            <a:ext cx="3962400" cy="1143000"/>
          </a:xfrm>
          <a:prstGeom prst="rect">
            <a:avLst/>
          </a:prstGeom>
        </p:spPr>
        <p:txBody>
          <a:bodyPr wrap="none" lIns="0" rIns="0" bIns="0" fromWordArt="1" anchor="b"/>
          <a:lstStyle/>
          <a:p>
            <a:pPr algn="ctr" eaLnBrk="0" hangingPunct="0">
              <a:defRPr/>
            </a:pPr>
            <a:r>
              <a:rPr lang="en-US" sz="6000"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ea typeface="+mj-ea"/>
                <a:cs typeface="Times New Roman"/>
              </a:rPr>
              <a:t>TYPE</a:t>
            </a:r>
          </a:p>
        </p:txBody>
      </p:sp>
      <p:pic>
        <p:nvPicPr>
          <p:cNvPr id="56324" name="Picture 5" descr="C:\Documents and Settings\shelleya\Local Settings\Temporary Internet Files\Content.IE5\2J3K1AA8\MP9004426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19200"/>
            <a:ext cx="32289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890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4800" y="838200"/>
            <a:ext cx="8229600" cy="762000"/>
          </a:xfrm>
        </p:spPr>
        <p:txBody>
          <a:bodyPr/>
          <a:lstStyle/>
          <a:p>
            <a:pPr algn="ctr" eaLnBrk="1" hangingPunct="1"/>
            <a:r>
              <a:rPr lang="en-US" altLang="en-US" smtClean="0"/>
              <a:t>Examples for Types of exercises</a:t>
            </a:r>
          </a:p>
        </p:txBody>
      </p:sp>
      <p:sp>
        <p:nvSpPr>
          <p:cNvPr id="16387" name="Content Placeholder 2"/>
          <p:cNvSpPr>
            <a:spLocks noGrp="1"/>
          </p:cNvSpPr>
          <p:nvPr>
            <p:ph sz="half" idx="1"/>
          </p:nvPr>
        </p:nvSpPr>
        <p:spPr>
          <a:xfrm>
            <a:off x="457200" y="533400"/>
            <a:ext cx="4038600" cy="5821363"/>
          </a:xfrm>
        </p:spPr>
        <p:txBody>
          <a:bodyPr>
            <a:normAutofit/>
          </a:bodyPr>
          <a:lstStyle/>
          <a:p>
            <a:pPr marL="274320" indent="-274320" eaLnBrk="1" fontAlgn="auto" hangingPunct="1">
              <a:spcAft>
                <a:spcPts val="0"/>
              </a:spcAft>
              <a:buClr>
                <a:schemeClr val="accent3"/>
              </a:buClr>
              <a:defRPr/>
            </a:pPr>
            <a:endParaRPr lang="en-US" sz="2800" dirty="0" smtClean="0"/>
          </a:p>
          <a:p>
            <a:pPr marL="274320" indent="-274320" eaLnBrk="1" fontAlgn="auto" hangingPunct="1">
              <a:spcAft>
                <a:spcPts val="0"/>
              </a:spcAft>
              <a:buClr>
                <a:schemeClr val="accent3"/>
              </a:buClr>
              <a:defRPr/>
            </a:pPr>
            <a:endParaRPr lang="en-US" sz="2800" dirty="0" smtClean="0"/>
          </a:p>
          <a:p>
            <a:pPr marL="274320" indent="-274320" eaLnBrk="1" fontAlgn="auto" hangingPunct="1">
              <a:spcAft>
                <a:spcPts val="0"/>
              </a:spcAft>
              <a:buClr>
                <a:schemeClr val="accent3"/>
              </a:buClr>
              <a:defRPr/>
            </a:pPr>
            <a:endParaRPr lang="en-US" sz="2800" dirty="0" smtClean="0"/>
          </a:p>
          <a:p>
            <a:pPr marL="274320" indent="-274320" eaLnBrk="1" fontAlgn="auto" hangingPunct="1">
              <a:spcAft>
                <a:spcPts val="0"/>
              </a:spcAft>
              <a:buClr>
                <a:schemeClr val="accent3"/>
              </a:buClr>
              <a:defRPr/>
            </a:pPr>
            <a:r>
              <a:rPr lang="en-US" sz="2800" dirty="0" smtClean="0"/>
              <a:t>Weight Training</a:t>
            </a:r>
          </a:p>
          <a:p>
            <a:pPr marL="274320" indent="-274320" eaLnBrk="1" fontAlgn="auto" hangingPunct="1">
              <a:spcAft>
                <a:spcPts val="0"/>
              </a:spcAft>
              <a:buClr>
                <a:schemeClr val="accent3"/>
              </a:buClr>
              <a:defRPr/>
            </a:pPr>
            <a:r>
              <a:rPr lang="en-US" sz="2800" dirty="0" smtClean="0"/>
              <a:t>Biking</a:t>
            </a:r>
          </a:p>
          <a:p>
            <a:pPr marL="274320" indent="-274320" eaLnBrk="1" fontAlgn="auto" hangingPunct="1">
              <a:spcAft>
                <a:spcPts val="0"/>
              </a:spcAft>
              <a:buClr>
                <a:schemeClr val="accent3"/>
              </a:buClr>
              <a:defRPr/>
            </a:pPr>
            <a:r>
              <a:rPr lang="en-US" sz="2800" dirty="0" smtClean="0"/>
              <a:t>Running</a:t>
            </a:r>
          </a:p>
          <a:p>
            <a:pPr marL="274320" indent="-274320" eaLnBrk="1" fontAlgn="auto" hangingPunct="1">
              <a:spcAft>
                <a:spcPts val="0"/>
              </a:spcAft>
              <a:buClr>
                <a:schemeClr val="accent3"/>
              </a:buClr>
              <a:defRPr/>
            </a:pPr>
            <a:r>
              <a:rPr lang="en-US" sz="2800" dirty="0" smtClean="0"/>
              <a:t>Swimming</a:t>
            </a:r>
          </a:p>
          <a:p>
            <a:pPr marL="274320" indent="-274320" eaLnBrk="1" fontAlgn="auto" hangingPunct="1">
              <a:spcAft>
                <a:spcPts val="0"/>
              </a:spcAft>
              <a:buClr>
                <a:schemeClr val="accent3"/>
              </a:buClr>
              <a:defRPr/>
            </a:pPr>
            <a:r>
              <a:rPr lang="en-US" sz="2800" dirty="0" smtClean="0"/>
              <a:t>Calisthenics</a:t>
            </a:r>
          </a:p>
          <a:p>
            <a:pPr marL="274320" indent="-274320" eaLnBrk="1" fontAlgn="auto" hangingPunct="1">
              <a:spcAft>
                <a:spcPts val="0"/>
              </a:spcAft>
              <a:buClr>
                <a:schemeClr val="accent3"/>
              </a:buClr>
              <a:buFont typeface="Wingdings 2" panose="05020102010507070707" pitchFamily="18" charset="2"/>
              <a:buNone/>
              <a:defRPr/>
            </a:pPr>
            <a:endParaRPr lang="en-US" sz="3200" dirty="0" smtClean="0"/>
          </a:p>
          <a:p>
            <a:pPr marL="274320" indent="-274320" eaLnBrk="1" fontAlgn="auto" hangingPunct="1">
              <a:spcAft>
                <a:spcPts val="0"/>
              </a:spcAft>
              <a:buClr>
                <a:schemeClr val="accent3"/>
              </a:buClr>
              <a:buFont typeface="Wingdings 2" panose="05020102010507070707" pitchFamily="18" charset="2"/>
              <a:buNone/>
              <a:defRPr/>
            </a:pPr>
            <a:endParaRPr lang="en-US" sz="3200" dirty="0" smtClean="0"/>
          </a:p>
        </p:txBody>
      </p:sp>
      <p:sp>
        <p:nvSpPr>
          <p:cNvPr id="57348" name="Content Placeholder 5"/>
          <p:cNvSpPr>
            <a:spLocks noGrp="1"/>
          </p:cNvSpPr>
          <p:nvPr>
            <p:ph sz="half" idx="2"/>
          </p:nvPr>
        </p:nvSpPr>
        <p:spPr>
          <a:xfrm>
            <a:off x="4648200" y="2057400"/>
            <a:ext cx="4038600" cy="4297363"/>
          </a:xfrm>
        </p:spPr>
        <p:txBody>
          <a:bodyPr/>
          <a:lstStyle/>
          <a:p>
            <a:r>
              <a:rPr lang="en-US" altLang="en-US" smtClean="0"/>
              <a:t>Static Stretching</a:t>
            </a:r>
          </a:p>
          <a:p>
            <a:r>
              <a:rPr lang="en-US" altLang="en-US" smtClean="0"/>
              <a:t>Dynamic stretching</a:t>
            </a:r>
          </a:p>
          <a:p>
            <a:r>
              <a:rPr lang="en-US" altLang="en-US" smtClean="0"/>
              <a:t>Martial arts</a:t>
            </a:r>
          </a:p>
          <a:p>
            <a:r>
              <a:rPr lang="en-US" altLang="en-US" smtClean="0"/>
              <a:t>Yoga</a:t>
            </a:r>
          </a:p>
          <a:p>
            <a:r>
              <a:rPr lang="en-US" altLang="en-US" smtClean="0"/>
              <a:t>Plyometrics</a:t>
            </a:r>
          </a:p>
          <a:p>
            <a:r>
              <a:rPr lang="en-US" altLang="en-US" smtClean="0"/>
              <a:t>Pilates</a:t>
            </a:r>
          </a:p>
        </p:txBody>
      </p:sp>
    </p:spTree>
    <p:extLst>
      <p:ext uri="{BB962C8B-B14F-4D97-AF65-F5344CB8AC3E}">
        <p14:creationId xmlns:p14="http://schemas.microsoft.com/office/powerpoint/2010/main" val="4115835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229600" cy="1143000"/>
          </a:xfrm>
        </p:spPr>
        <p:txBody>
          <a:bodyPr/>
          <a:lstStyle/>
          <a:p>
            <a:pPr algn="ctr"/>
            <a:r>
              <a:rPr lang="en-US" altLang="en-US" sz="3600" smtClean="0"/>
              <a:t>Identify the F.I.T.T Variables</a:t>
            </a:r>
          </a:p>
        </p:txBody>
      </p:sp>
      <p:sp>
        <p:nvSpPr>
          <p:cNvPr id="58371" name="Content Placeholder 2"/>
          <p:cNvSpPr>
            <a:spLocks noGrp="1"/>
          </p:cNvSpPr>
          <p:nvPr>
            <p:ph idx="1"/>
          </p:nvPr>
        </p:nvSpPr>
        <p:spPr>
          <a:xfrm>
            <a:off x="381000" y="1524000"/>
            <a:ext cx="8229600" cy="5075238"/>
          </a:xfrm>
        </p:spPr>
        <p:txBody>
          <a:bodyPr>
            <a:normAutofit fontScale="92500" lnSpcReduction="10000"/>
          </a:bodyPr>
          <a:lstStyle/>
          <a:p>
            <a:pPr>
              <a:buFont typeface="Wingdings 2" panose="05020102010507070707" pitchFamily="18" charset="2"/>
              <a:buNone/>
            </a:pPr>
            <a:r>
              <a:rPr lang="en-US" altLang="en-US" smtClean="0"/>
              <a:t>			Jane is starting to train for the Seattle to Portland bike ride.  She rides her bike 5 times a week.  Each ride is 2 hours long.  Jane uses a heart rate monitor to measure her intensity as she rides. Her goal is to be in her Heart Health Zone during her ride (65%-85% MHR or level 4 RPE).</a:t>
            </a:r>
          </a:p>
          <a:p>
            <a:pPr>
              <a:buFont typeface="Wingdings 2" panose="05020102010507070707" pitchFamily="18" charset="2"/>
              <a:buNone/>
            </a:pPr>
            <a:r>
              <a:rPr lang="en-US" altLang="en-US" smtClean="0"/>
              <a:t>Frequency =</a:t>
            </a:r>
          </a:p>
          <a:p>
            <a:pPr>
              <a:buFont typeface="Wingdings 2" panose="05020102010507070707" pitchFamily="18" charset="2"/>
              <a:buNone/>
            </a:pPr>
            <a:r>
              <a:rPr lang="en-US" altLang="en-US" smtClean="0"/>
              <a:t>Intensity =</a:t>
            </a:r>
          </a:p>
          <a:p>
            <a:pPr>
              <a:buFont typeface="Wingdings 2" panose="05020102010507070707" pitchFamily="18" charset="2"/>
              <a:buNone/>
            </a:pPr>
            <a:r>
              <a:rPr lang="en-US" altLang="en-US" smtClean="0"/>
              <a:t>Time = </a:t>
            </a:r>
          </a:p>
          <a:p>
            <a:pPr>
              <a:buFont typeface="Wingdings 2" panose="05020102010507070707" pitchFamily="18" charset="2"/>
              <a:buNone/>
            </a:pPr>
            <a:r>
              <a:rPr lang="en-US" altLang="en-US" smtClean="0"/>
              <a:t>Type = </a:t>
            </a:r>
          </a:p>
          <a:p>
            <a:pPr>
              <a:buFont typeface="Wingdings 2" panose="05020102010507070707" pitchFamily="18" charset="2"/>
              <a:buNone/>
            </a:pPr>
            <a:endParaRPr lang="en-US" altLang="en-US" smtClean="0"/>
          </a:p>
        </p:txBody>
      </p:sp>
      <p:pic>
        <p:nvPicPr>
          <p:cNvPr id="58372" name="Picture 2" descr="C:\Documents and Settings\shelleya\Local Settings\Temporary Internet Files\Content.IE5\S5DDILVU\MC9003656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81768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195736" y="5001418"/>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65%-85% of MHR or Level 4 RPE</a:t>
            </a:r>
          </a:p>
        </p:txBody>
      </p:sp>
      <p:sp>
        <p:nvSpPr>
          <p:cNvPr id="7" name="TextBox 6"/>
          <p:cNvSpPr txBox="1">
            <a:spLocks noChangeArrowheads="1"/>
          </p:cNvSpPr>
          <p:nvPr/>
        </p:nvSpPr>
        <p:spPr bwMode="auto">
          <a:xfrm>
            <a:off x="2395860" y="4554338"/>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5 times a week</a:t>
            </a:r>
          </a:p>
        </p:txBody>
      </p:sp>
      <p:sp>
        <p:nvSpPr>
          <p:cNvPr id="8" name="TextBox 7"/>
          <p:cNvSpPr txBox="1">
            <a:spLocks noChangeArrowheads="1"/>
          </p:cNvSpPr>
          <p:nvPr/>
        </p:nvSpPr>
        <p:spPr bwMode="auto">
          <a:xfrm>
            <a:off x="1554758" y="5647531"/>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2 hours each ride</a:t>
            </a:r>
          </a:p>
        </p:txBody>
      </p:sp>
      <p:sp>
        <p:nvSpPr>
          <p:cNvPr id="9" name="TextBox 8"/>
          <p:cNvSpPr txBox="1">
            <a:spLocks noChangeArrowheads="1"/>
          </p:cNvSpPr>
          <p:nvPr/>
        </p:nvSpPr>
        <p:spPr bwMode="auto">
          <a:xfrm>
            <a:off x="1554758" y="6078538"/>
            <a:ext cx="186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biking</a:t>
            </a:r>
          </a:p>
        </p:txBody>
      </p:sp>
    </p:spTree>
    <p:extLst>
      <p:ext uri="{BB962C8B-B14F-4D97-AF65-F5344CB8AC3E}">
        <p14:creationId xmlns:p14="http://schemas.microsoft.com/office/powerpoint/2010/main" val="3413830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amond(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4"/>
          <p:cNvSpPr>
            <a:spLocks noGrp="1"/>
          </p:cNvSpPr>
          <p:nvPr>
            <p:ph idx="1"/>
          </p:nvPr>
        </p:nvSpPr>
        <p:spPr/>
        <p:txBody>
          <a:bodyPr/>
          <a:lstStyle/>
          <a:p>
            <a:endParaRPr lang="en-US" altLang="en-US" smtClean="0"/>
          </a:p>
        </p:txBody>
      </p:sp>
      <p:pic>
        <p:nvPicPr>
          <p:cNvPr id="39939" name="Picture 3" descr="C:\Documents and Settings\shelleya\Local Settings\Temporary Internet Files\Content.IE5\APCCI73Z\MP9004467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le 1"/>
          <p:cNvSpPr>
            <a:spLocks noGrp="1"/>
          </p:cNvSpPr>
          <p:nvPr>
            <p:ph type="title"/>
          </p:nvPr>
        </p:nvSpPr>
        <p:spPr>
          <a:xfrm>
            <a:off x="533400" y="228600"/>
            <a:ext cx="8229600" cy="1143000"/>
          </a:xfrm>
        </p:spPr>
        <p:txBody>
          <a:bodyPr/>
          <a:lstStyle/>
          <a:p>
            <a:r>
              <a:rPr lang="en-US" altLang="en-US" smtClean="0"/>
              <a:t>	 </a:t>
            </a:r>
          </a:p>
        </p:txBody>
      </p:sp>
      <p:sp>
        <p:nvSpPr>
          <p:cNvPr id="7" name="Rectangle 6"/>
          <p:cNvSpPr/>
          <p:nvPr/>
        </p:nvSpPr>
        <p:spPr>
          <a:xfrm>
            <a:off x="1447800" y="990600"/>
            <a:ext cx="6626850" cy="2554545"/>
          </a:xfrm>
          <a:prstGeom prst="rect">
            <a:avLst/>
          </a:prstGeom>
          <a:noFill/>
        </p:spPr>
        <p:txBody>
          <a:bodyPr>
            <a:spAutoFit/>
          </a:bodyPr>
          <a:lstStyle/>
          <a:p>
            <a:pPr algn="ctr">
              <a:defRPr/>
            </a:pPr>
            <a:r>
              <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cs typeface="Arial" charset="0"/>
              </a:rPr>
              <a:t>F.I.T.T. PRINCIPLE</a:t>
            </a:r>
          </a:p>
        </p:txBody>
      </p:sp>
    </p:spTree>
    <p:extLst>
      <p:ext uri="{BB962C8B-B14F-4D97-AF65-F5344CB8AC3E}">
        <p14:creationId xmlns:p14="http://schemas.microsoft.com/office/powerpoint/2010/main" val="3041086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38915" name="Content Placeholder 2"/>
          <p:cNvSpPr>
            <a:spLocks noGrp="1"/>
          </p:cNvSpPr>
          <p:nvPr>
            <p:ph idx="1"/>
          </p:nvPr>
        </p:nvSpPr>
        <p:spPr/>
        <p:txBody>
          <a:bodyPr/>
          <a:lstStyle/>
          <a:p>
            <a:pPr eaLnBrk="1" hangingPunct="1"/>
            <a:endParaRPr lang="en-US" altLang="en-US" smtClean="0"/>
          </a:p>
        </p:txBody>
      </p:sp>
      <p:graphicFrame>
        <p:nvGraphicFramePr>
          <p:cNvPr id="38916" name="Object 2"/>
          <p:cNvGraphicFramePr>
            <a:graphicFrameLocks noChangeAspect="1"/>
          </p:cNvGraphicFramePr>
          <p:nvPr/>
        </p:nvGraphicFramePr>
        <p:xfrm>
          <a:off x="228600" y="228600"/>
          <a:ext cx="8686800" cy="6400800"/>
        </p:xfrm>
        <a:graphic>
          <a:graphicData uri="http://schemas.openxmlformats.org/presentationml/2006/ole">
            <mc:AlternateContent xmlns:mc="http://schemas.openxmlformats.org/markup-compatibility/2006">
              <mc:Choice xmlns:v="urn:schemas-microsoft-com:vml" Requires="v">
                <p:oleObj spid="_x0000_s1028" name="Acrobat Document" r:id="rId3" imgW="7543800" imgH="5829300" progId="AcroExch.Document.7">
                  <p:embed/>
                </p:oleObj>
              </mc:Choice>
              <mc:Fallback>
                <p:oleObj name="Acrobat Document" r:id="rId3" imgW="7543800" imgH="58293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TextBox 4"/>
          <p:cNvSpPr txBox="1">
            <a:spLocks noChangeArrowheads="1"/>
          </p:cNvSpPr>
          <p:nvPr/>
        </p:nvSpPr>
        <p:spPr bwMode="auto">
          <a:xfrm>
            <a:off x="7924800" y="62484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hlinkClick r:id="rId5" action="ppaction://hlinksldjump"/>
              </a:rPr>
              <a:t>BACK</a:t>
            </a:r>
            <a:endParaRPr lang="en-US" altLang="en-US">
              <a:solidFill>
                <a:schemeClr val="bg1"/>
              </a:solidFill>
            </a:endParaRPr>
          </a:p>
        </p:txBody>
      </p:sp>
    </p:spTree>
    <p:extLst>
      <p:ext uri="{BB962C8B-B14F-4D97-AF65-F5344CB8AC3E}">
        <p14:creationId xmlns:p14="http://schemas.microsoft.com/office/powerpoint/2010/main" val="139840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F.I.T.T Grid</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611560" y="1196752"/>
            <a:ext cx="7753350" cy="37814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49374" y="4869160"/>
            <a:ext cx="7639050"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F.I.T.T Grid - continued</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683568" y="1340768"/>
            <a:ext cx="7877175" cy="4392488"/>
          </a:xfrm>
          <a:prstGeom prst="rect">
            <a:avLst/>
          </a:prstGeom>
          <a:noFill/>
          <a:ln w="9525">
            <a:noFill/>
            <a:miter lim="800000"/>
            <a:headEnd/>
            <a:tailEnd/>
          </a:ln>
        </p:spPr>
      </p:pic>
      <p:pic>
        <p:nvPicPr>
          <p:cNvPr id="7171" name="Picture 3" descr="C:\Documents and Settings\Kevin Holland\Local Settings\Temporary Internet Files\Content.IE5\N97GXYAQ\MC900383246[1].wmf"/>
          <p:cNvPicPr>
            <a:picLocks noChangeAspect="1" noChangeArrowheads="1"/>
          </p:cNvPicPr>
          <p:nvPr/>
        </p:nvPicPr>
        <p:blipFill>
          <a:blip r:embed="rId4" cstate="print"/>
          <a:srcRect/>
          <a:stretch>
            <a:fillRect/>
          </a:stretch>
        </p:blipFill>
        <p:spPr bwMode="auto">
          <a:xfrm>
            <a:off x="7455103" y="5457590"/>
            <a:ext cx="1688897" cy="1400410"/>
          </a:xfrm>
          <a:prstGeom prst="rect">
            <a:avLst/>
          </a:prstGeom>
          <a:noFill/>
        </p:spPr>
      </p:pic>
      <p:pic>
        <p:nvPicPr>
          <p:cNvPr id="7173" name="Picture 5" descr="C:\Documents and Settings\Kevin Holland\Local Settings\Temporary Internet Files\Content.IE5\2RGN2966\MP900399288[1].jpg"/>
          <p:cNvPicPr>
            <a:picLocks noChangeAspect="1" noChangeArrowheads="1"/>
          </p:cNvPicPr>
          <p:nvPr/>
        </p:nvPicPr>
        <p:blipFill>
          <a:blip r:embed="rId5" cstate="print"/>
          <a:srcRect/>
          <a:stretch>
            <a:fillRect/>
          </a:stretch>
        </p:blipFill>
        <p:spPr bwMode="auto">
          <a:xfrm>
            <a:off x="-108520" y="5562362"/>
            <a:ext cx="1944216" cy="129563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t>Overload Theory</a:t>
            </a:r>
            <a:endParaRPr lang="en-US" i="1" u="sng" dirty="0"/>
          </a:p>
        </p:txBody>
      </p:sp>
      <p:sp>
        <p:nvSpPr>
          <p:cNvPr id="3" name="Content Placeholder 2"/>
          <p:cNvSpPr>
            <a:spLocks noGrp="1"/>
          </p:cNvSpPr>
          <p:nvPr>
            <p:ph idx="1"/>
          </p:nvPr>
        </p:nvSpPr>
        <p:spPr/>
        <p:txBody>
          <a:bodyPr>
            <a:normAutofit fontScale="70000" lnSpcReduction="20000"/>
          </a:bodyPr>
          <a:lstStyle/>
          <a:p>
            <a:r>
              <a:rPr lang="en-US" dirty="0" smtClean="0"/>
              <a:t>As mentioned previously, there are many theories that are related to specific goals in training.  The</a:t>
            </a:r>
            <a:r>
              <a:rPr lang="en-US" b="1" dirty="0" smtClean="0"/>
              <a:t> Overload Theory</a:t>
            </a:r>
            <a:r>
              <a:rPr lang="en-US" dirty="0" smtClean="0"/>
              <a:t> is one of many theories that contribute to training. This theory focuses on the idea that in order to gain results, muscles must do more effort than previous situations in order to obtain gains in muscle mass. The Overload theory essentially states that in order for muscles to develop they must be challenged and taxed.</a:t>
            </a:r>
          </a:p>
          <a:p>
            <a:r>
              <a:rPr lang="en-US" dirty="0" smtClean="0"/>
              <a:t>The four components of the F.I.T.T. theory assist us in challenging and taxing the muscles for a period of time in order to achieve gains in muscular strength and mass. Usually when people focus a training program based on the F.I.T.T. principle they will see gains based on the Overload Theory due to the fact that when they commit to a training schedule they increase the amount of use of their muscles and body systems.</a:t>
            </a:r>
          </a:p>
          <a:p>
            <a:pPr>
              <a:buNone/>
            </a:pPr>
            <a:endParaRPr lang="en-US" dirty="0"/>
          </a:p>
        </p:txBody>
      </p:sp>
      <p:pic>
        <p:nvPicPr>
          <p:cNvPr id="8195" name="Picture 3" descr="C:\Documents and Settings\Kevin Holland\Local Settings\Temporary Internet Files\Content.IE5\NUUJ7JDF\MP900431110[1].jpg"/>
          <p:cNvPicPr>
            <a:picLocks noChangeAspect="1" noChangeArrowheads="1"/>
          </p:cNvPicPr>
          <p:nvPr/>
        </p:nvPicPr>
        <p:blipFill>
          <a:blip r:embed="rId3" cstate="print"/>
          <a:srcRect/>
          <a:stretch>
            <a:fillRect/>
          </a:stretch>
        </p:blipFill>
        <p:spPr bwMode="auto">
          <a:xfrm>
            <a:off x="7596336" y="5301208"/>
            <a:ext cx="1440160" cy="1440160"/>
          </a:xfrm>
          <a:prstGeom prst="rect">
            <a:avLst/>
          </a:prstGeom>
          <a:noFill/>
        </p:spPr>
      </p:pic>
      <p:pic>
        <p:nvPicPr>
          <p:cNvPr id="8196" name="Picture 4" descr="C:\Documents and Settings\Kevin Holland\Local Settings\Temporary Internet Files\Content.IE5\ENKU61GJ\MP900337261[1].jpg"/>
          <p:cNvPicPr>
            <a:picLocks noChangeAspect="1" noChangeArrowheads="1"/>
          </p:cNvPicPr>
          <p:nvPr/>
        </p:nvPicPr>
        <p:blipFill>
          <a:blip r:embed="rId4" cstate="print"/>
          <a:srcRect/>
          <a:stretch>
            <a:fillRect/>
          </a:stretch>
        </p:blipFill>
        <p:spPr bwMode="auto">
          <a:xfrm>
            <a:off x="0" y="5517232"/>
            <a:ext cx="2283364" cy="13407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t>Specificity Principle</a:t>
            </a:r>
            <a:endParaRPr lang="en-US" i="1" u="sng" dirty="0"/>
          </a:p>
        </p:txBody>
      </p:sp>
      <p:sp>
        <p:nvSpPr>
          <p:cNvPr id="3" name="Content Placeholder 2"/>
          <p:cNvSpPr>
            <a:spLocks noGrp="1"/>
          </p:cNvSpPr>
          <p:nvPr>
            <p:ph idx="1"/>
          </p:nvPr>
        </p:nvSpPr>
        <p:spPr/>
        <p:txBody>
          <a:bodyPr>
            <a:normAutofit fontScale="77500" lnSpcReduction="20000"/>
          </a:bodyPr>
          <a:lstStyle/>
          <a:p>
            <a:r>
              <a:rPr lang="en-US" dirty="0" smtClean="0"/>
              <a:t>When we focus our training on goals that we set we are often aware of specific areas that we would like to target.  You may be looking to target a system in your bodies or a muscle group. When we participate in training focusing on specific muscle memory tasks we are using the </a:t>
            </a:r>
            <a:r>
              <a:rPr lang="en-US" b="1" dirty="0" smtClean="0"/>
              <a:t>Specificity Principle</a:t>
            </a:r>
            <a:r>
              <a:rPr lang="en-US" dirty="0" smtClean="0"/>
              <a:t> to train.</a:t>
            </a:r>
          </a:p>
          <a:p>
            <a:pPr>
              <a:buNone/>
            </a:pPr>
            <a:endParaRPr lang="en-US" dirty="0" smtClean="0"/>
          </a:p>
          <a:p>
            <a:r>
              <a:rPr lang="en-US" dirty="0" smtClean="0"/>
              <a:t>Athletes use this to gain more strength in the muscles that are specific to their performance needs for their particular sports. They may participate in certain exercises in a repetitive motion or many exercises focusing on one area. People who are training for active living purposes may focus on a specific area for health or medical reasons or for improvement in perception of body type.</a:t>
            </a:r>
          </a:p>
          <a:p>
            <a:endParaRPr lang="en-US" dirty="0"/>
          </a:p>
        </p:txBody>
      </p:sp>
      <p:pic>
        <p:nvPicPr>
          <p:cNvPr id="9218" name="Picture 2" descr="C:\Documents and Settings\Kevin Holland\Local Settings\Temporary Internet Files\Content.IE5\BMZ28NHT\MP900202196[1].jpg"/>
          <p:cNvPicPr>
            <a:picLocks noChangeAspect="1" noChangeArrowheads="1"/>
          </p:cNvPicPr>
          <p:nvPr/>
        </p:nvPicPr>
        <p:blipFill>
          <a:blip r:embed="rId3" cstate="print"/>
          <a:srcRect/>
          <a:stretch>
            <a:fillRect/>
          </a:stretch>
        </p:blipFill>
        <p:spPr bwMode="auto">
          <a:xfrm>
            <a:off x="7596336" y="188640"/>
            <a:ext cx="1356400" cy="136815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t>Health Components</a:t>
            </a:r>
            <a:endParaRPr lang="en-US" i="1" u="sng" dirty="0"/>
          </a:p>
        </p:txBody>
      </p:sp>
      <p:sp>
        <p:nvSpPr>
          <p:cNvPr id="3" name="Content Placeholder 2"/>
          <p:cNvSpPr>
            <a:spLocks noGrp="1"/>
          </p:cNvSpPr>
          <p:nvPr>
            <p:ph idx="1"/>
          </p:nvPr>
        </p:nvSpPr>
        <p:spPr>
          <a:xfrm>
            <a:off x="467544" y="1340768"/>
            <a:ext cx="8229600" cy="4525963"/>
          </a:xfrm>
        </p:spPr>
        <p:txBody>
          <a:bodyPr>
            <a:normAutofit fontScale="85000" lnSpcReduction="10000"/>
          </a:bodyPr>
          <a:lstStyle/>
          <a:p>
            <a:r>
              <a:rPr lang="en-US" b="1" dirty="0" smtClean="0"/>
              <a:t>Cardiovascular Health: </a:t>
            </a:r>
            <a:r>
              <a:rPr lang="en-US" dirty="0" smtClean="0"/>
              <a:t>your performance is based on the amount of oxygen that is available to your muscles for continued production of energy.</a:t>
            </a:r>
          </a:p>
          <a:p>
            <a:r>
              <a:rPr lang="en-US" b="1" dirty="0" smtClean="0"/>
              <a:t>Muscular Strength:</a:t>
            </a:r>
            <a:r>
              <a:rPr lang="en-US" dirty="0" smtClean="0"/>
              <a:t> the amount of force a muscle group or an isolated muscle can produce against an opposing force.</a:t>
            </a:r>
          </a:p>
          <a:p>
            <a:r>
              <a:rPr lang="en-US" b="1" dirty="0" smtClean="0"/>
              <a:t>Muscular Endurance:</a:t>
            </a:r>
            <a:r>
              <a:rPr lang="en-US" dirty="0" smtClean="0"/>
              <a:t> when given resistance a muscle is able to sustain the force for a long period of time.</a:t>
            </a:r>
          </a:p>
          <a:p>
            <a:r>
              <a:rPr lang="en-US" b="1" dirty="0" smtClean="0"/>
              <a:t>Flexibility:</a:t>
            </a:r>
            <a:r>
              <a:rPr lang="en-US" dirty="0" smtClean="0"/>
              <a:t> the ability for any joint to move through its full range of motion.</a:t>
            </a:r>
          </a:p>
          <a:p>
            <a:endParaRPr lang="en-US" dirty="0"/>
          </a:p>
        </p:txBody>
      </p:sp>
      <p:pic>
        <p:nvPicPr>
          <p:cNvPr id="11266" name="Picture 2" descr="C:\Documents and Settings\Kevin Holland\Local Settings\Temporary Internet Files\Content.IE5\I63DCWXM\MP900387213[1].jpg"/>
          <p:cNvPicPr>
            <a:picLocks noChangeAspect="1" noChangeArrowheads="1"/>
          </p:cNvPicPr>
          <p:nvPr/>
        </p:nvPicPr>
        <p:blipFill>
          <a:blip r:embed="rId3" cstate="print"/>
          <a:srcRect/>
          <a:stretch>
            <a:fillRect/>
          </a:stretch>
        </p:blipFill>
        <p:spPr bwMode="auto">
          <a:xfrm>
            <a:off x="7524328" y="4941168"/>
            <a:ext cx="1456960" cy="170080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u="sng" dirty="0" smtClean="0"/>
              <a:t>Performance Components</a:t>
            </a:r>
            <a:endParaRPr lang="en-US" i="1" u="sng" dirty="0"/>
          </a:p>
        </p:txBody>
      </p:sp>
      <p:sp>
        <p:nvSpPr>
          <p:cNvPr id="3" name="Content Placeholder 2"/>
          <p:cNvSpPr>
            <a:spLocks noGrp="1"/>
          </p:cNvSpPr>
          <p:nvPr>
            <p:ph idx="1"/>
          </p:nvPr>
        </p:nvSpPr>
        <p:spPr/>
        <p:txBody>
          <a:bodyPr>
            <a:normAutofit fontScale="92500" lnSpcReduction="20000"/>
          </a:bodyPr>
          <a:lstStyle/>
          <a:p>
            <a:r>
              <a:rPr lang="en-US" b="1" dirty="0" smtClean="0"/>
              <a:t>Power:</a:t>
            </a:r>
            <a:r>
              <a:rPr lang="en-US" dirty="0" smtClean="0"/>
              <a:t> is the combination of speed and strength. Power relates the ability of contracting a muscle for short explosive bursts of energy</a:t>
            </a:r>
          </a:p>
          <a:p>
            <a:r>
              <a:rPr lang="en-US" b="1" dirty="0" smtClean="0"/>
              <a:t>Agility:</a:t>
            </a:r>
            <a:r>
              <a:rPr lang="en-US" dirty="0" smtClean="0"/>
              <a:t> is the ability to move in numerous directions with power and coordination.</a:t>
            </a:r>
          </a:p>
          <a:p>
            <a:r>
              <a:rPr lang="en-US" b="1" dirty="0" smtClean="0"/>
              <a:t>Speed</a:t>
            </a:r>
            <a:r>
              <a:rPr lang="en-US" dirty="0" smtClean="0"/>
              <a:t>: is the ability to move at a quick pace.</a:t>
            </a:r>
          </a:p>
          <a:p>
            <a:r>
              <a:rPr lang="en-US" b="1" dirty="0" smtClean="0"/>
              <a:t>Coordination</a:t>
            </a:r>
            <a:r>
              <a:rPr lang="en-US" dirty="0" smtClean="0"/>
              <a:t>: is the ability to integrate movement, balance, and skills to be successful in fine motor skill activities.</a:t>
            </a:r>
          </a:p>
          <a:p>
            <a:r>
              <a:rPr lang="en-US" b="1" dirty="0" smtClean="0"/>
              <a:t>Balance</a:t>
            </a:r>
            <a:r>
              <a:rPr lang="en-US" dirty="0" smtClean="0"/>
              <a:t>: is the ability to maintain a still state in a controlled fashion.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pPr algn="ctr" eaLnBrk="1" hangingPunct="1"/>
            <a:r>
              <a:rPr lang="en-US" altLang="en-US" smtClean="0"/>
              <a:t>Learning Targets</a:t>
            </a:r>
            <a:br>
              <a:rPr lang="en-US" altLang="en-US" smtClean="0"/>
            </a:br>
            <a:r>
              <a:rPr lang="en-US" altLang="en-US" smtClean="0"/>
              <a:t>Students will be able to…</a:t>
            </a:r>
          </a:p>
        </p:txBody>
      </p:sp>
      <p:sp>
        <p:nvSpPr>
          <p:cNvPr id="40963" name="Content Placeholder 2"/>
          <p:cNvSpPr>
            <a:spLocks noGrp="1"/>
          </p:cNvSpPr>
          <p:nvPr>
            <p:ph idx="1"/>
          </p:nvPr>
        </p:nvSpPr>
        <p:spPr>
          <a:xfrm>
            <a:off x="457200" y="1752600"/>
            <a:ext cx="8229600" cy="4389438"/>
          </a:xfrm>
        </p:spPr>
        <p:txBody>
          <a:bodyPr>
            <a:normAutofit fontScale="92500" lnSpcReduction="10000"/>
          </a:bodyPr>
          <a:lstStyle/>
          <a:p>
            <a:pPr eaLnBrk="1" hangingPunct="1"/>
            <a:r>
              <a:rPr lang="en-US" altLang="en-US" sz="3600" smtClean="0"/>
              <a:t>Define and describe the FITT Principle</a:t>
            </a:r>
          </a:p>
          <a:p>
            <a:pPr eaLnBrk="1" hangingPunct="1"/>
            <a:r>
              <a:rPr lang="en-US" altLang="en-US" sz="3600" smtClean="0"/>
              <a:t>Apply the FITT Principle to the Components of Fitness</a:t>
            </a:r>
          </a:p>
          <a:p>
            <a:pPr eaLnBrk="1" hangingPunct="1"/>
            <a:r>
              <a:rPr lang="en-US" altLang="en-US" sz="3600" smtClean="0"/>
              <a:t>Describe two methods of measuring intensity</a:t>
            </a:r>
          </a:p>
          <a:p>
            <a:pPr eaLnBrk="1" hangingPunct="1"/>
            <a:r>
              <a:rPr lang="en-US" altLang="en-US" sz="3600" smtClean="0"/>
              <a:t>Calculate MHR and THR</a:t>
            </a:r>
          </a:p>
          <a:p>
            <a:pPr eaLnBrk="1" hangingPunct="1"/>
            <a:r>
              <a:rPr lang="en-US" altLang="en-US" sz="3600" smtClean="0"/>
              <a:t>Identify intensity levels appropriate for Heart Health</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5041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04800"/>
            <a:ext cx="8229600" cy="1143000"/>
          </a:xfrm>
        </p:spPr>
        <p:txBody>
          <a:bodyPr/>
          <a:lstStyle/>
          <a:p>
            <a:pPr algn="ctr" eaLnBrk="1" hangingPunct="1"/>
            <a:r>
              <a:rPr lang="en-US" altLang="en-US" smtClean="0"/>
              <a:t>What is the F.I.T.T. Principle?</a:t>
            </a:r>
          </a:p>
        </p:txBody>
      </p:sp>
      <p:sp>
        <p:nvSpPr>
          <p:cNvPr id="41987" name="Content Placeholder 2"/>
          <p:cNvSpPr>
            <a:spLocks noGrp="1"/>
          </p:cNvSpPr>
          <p:nvPr>
            <p:ph idx="1"/>
          </p:nvPr>
        </p:nvSpPr>
        <p:spPr>
          <a:xfrm>
            <a:off x="0" y="1524000"/>
            <a:ext cx="8915400" cy="5334000"/>
          </a:xfrm>
        </p:spPr>
        <p:txBody>
          <a:bodyPr/>
          <a:lstStyle/>
          <a:p>
            <a:pPr eaLnBrk="1" hangingPunct="1">
              <a:lnSpc>
                <a:spcPct val="80000"/>
              </a:lnSpc>
              <a:buFont typeface="Wingdings 2" panose="05020102010507070707" pitchFamily="18" charset="2"/>
              <a:buNone/>
            </a:pPr>
            <a:r>
              <a:rPr lang="en-US" altLang="en-US" sz="4000" smtClean="0"/>
              <a:t>A </a:t>
            </a:r>
            <a:r>
              <a:rPr lang="en-US" altLang="en-US" sz="4000" smtClean="0">
                <a:solidFill>
                  <a:srgbClr val="FF0000"/>
                </a:solidFill>
                <a:hlinkClick r:id="rId2" action="ppaction://hlinksldjump"/>
              </a:rPr>
              <a:t>formula</a:t>
            </a:r>
            <a:r>
              <a:rPr lang="en-US" altLang="en-US" sz="4000" smtClean="0"/>
              <a:t> in which each letter</a:t>
            </a:r>
          </a:p>
          <a:p>
            <a:pPr eaLnBrk="1" hangingPunct="1">
              <a:lnSpc>
                <a:spcPct val="80000"/>
              </a:lnSpc>
              <a:buFont typeface="Wingdings 2" panose="05020102010507070707" pitchFamily="18" charset="2"/>
              <a:buNone/>
            </a:pPr>
            <a:r>
              <a:rPr lang="en-US" altLang="en-US" sz="4000" smtClean="0"/>
              <a:t>represents a </a:t>
            </a:r>
            <a:r>
              <a:rPr lang="en-US" altLang="en-US" sz="4000" smtClean="0">
                <a:hlinkClick r:id="rId3" action="ppaction://hlinksldjump"/>
              </a:rPr>
              <a:t>variable</a:t>
            </a:r>
            <a:r>
              <a:rPr lang="en-US" altLang="en-US" sz="4000" smtClean="0"/>
              <a:t> important for</a:t>
            </a:r>
          </a:p>
          <a:p>
            <a:pPr eaLnBrk="1" hangingPunct="1">
              <a:lnSpc>
                <a:spcPct val="80000"/>
              </a:lnSpc>
              <a:buFont typeface="Wingdings 2" panose="05020102010507070707" pitchFamily="18" charset="2"/>
              <a:buNone/>
            </a:pPr>
            <a:r>
              <a:rPr lang="en-US" altLang="en-US" sz="4000" smtClean="0"/>
              <a:t>determining the correct amount of</a:t>
            </a:r>
          </a:p>
          <a:p>
            <a:pPr eaLnBrk="1" hangingPunct="1">
              <a:lnSpc>
                <a:spcPct val="80000"/>
              </a:lnSpc>
              <a:buFont typeface="Wingdings 2" panose="05020102010507070707" pitchFamily="18" charset="2"/>
              <a:buNone/>
            </a:pPr>
            <a:r>
              <a:rPr lang="en-US" altLang="en-US" sz="4000" smtClean="0"/>
              <a:t>physical activity to reach fitness goals.</a:t>
            </a:r>
          </a:p>
          <a:p>
            <a:pPr eaLnBrk="1" hangingPunct="1">
              <a:lnSpc>
                <a:spcPct val="80000"/>
              </a:lnSpc>
              <a:buFont typeface="Wingdings 2" panose="05020102010507070707" pitchFamily="18" charset="2"/>
              <a:buNone/>
            </a:pPr>
            <a:endParaRPr lang="en-US" altLang="en-US" sz="2300" smtClean="0"/>
          </a:p>
          <a:p>
            <a:pPr eaLnBrk="1" hangingPunct="1">
              <a:lnSpc>
                <a:spcPct val="80000"/>
              </a:lnSpc>
              <a:buFont typeface="Wingdings 2" panose="05020102010507070707" pitchFamily="18" charset="2"/>
              <a:buNone/>
            </a:pPr>
            <a:endParaRPr lang="en-US" altLang="en-US" sz="2300" smtClean="0"/>
          </a:p>
          <a:p>
            <a:pPr eaLnBrk="1" hangingPunct="1">
              <a:lnSpc>
                <a:spcPct val="80000"/>
              </a:lnSpc>
              <a:buFont typeface="Wingdings 2" panose="05020102010507070707" pitchFamily="18" charset="2"/>
              <a:buNone/>
            </a:pPr>
            <a:r>
              <a:rPr lang="en-US" altLang="en-US" sz="5400" smtClean="0"/>
              <a:t>				</a:t>
            </a:r>
          </a:p>
        </p:txBody>
      </p:sp>
      <p:pic>
        <p:nvPicPr>
          <p:cNvPr id="41988" name="Picture 13" descr="MCj043386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5" descr="MPj040231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724400"/>
            <a:ext cx="1508125"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6" descr="MPj042226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902200"/>
            <a:ext cx="1955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7" descr="MPj0430798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648200"/>
            <a:ext cx="1471613"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36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81000" y="685800"/>
            <a:ext cx="8229600" cy="1143000"/>
          </a:xfrm>
        </p:spPr>
        <p:txBody>
          <a:bodyPr>
            <a:normAutofit fontScale="90000"/>
          </a:bodyPr>
          <a:lstStyle/>
          <a:p>
            <a:pPr algn="ctr" eaLnBrk="1" hangingPunct="1"/>
            <a:r>
              <a:rPr lang="en-US" altLang="en-US" smtClean="0"/>
              <a:t>FITT Principle Formula:  </a:t>
            </a:r>
            <a:br>
              <a:rPr lang="en-US" altLang="en-US" smtClean="0"/>
            </a:br>
            <a:r>
              <a:rPr lang="en-US" altLang="en-US" smtClean="0"/>
              <a:t>4 Variables</a:t>
            </a:r>
          </a:p>
        </p:txBody>
      </p:sp>
      <p:sp>
        <p:nvSpPr>
          <p:cNvPr id="43011" name="Content Placeholder 2"/>
          <p:cNvSpPr>
            <a:spLocks noGrp="1"/>
          </p:cNvSpPr>
          <p:nvPr>
            <p:ph idx="1"/>
          </p:nvPr>
        </p:nvSpPr>
        <p:spPr>
          <a:xfrm>
            <a:off x="914400" y="1676400"/>
            <a:ext cx="8229600" cy="4876800"/>
          </a:xfrm>
        </p:spPr>
        <p:txBody>
          <a:bodyPr/>
          <a:lstStyle/>
          <a:p>
            <a:pPr marL="514350" indent="-514350" eaLnBrk="1" hangingPunct="1">
              <a:buFont typeface="Calibri" panose="020F0502020204030204" pitchFamily="34" charset="0"/>
              <a:buAutoNum type="arabicPeriod"/>
            </a:pPr>
            <a:r>
              <a:rPr lang="en-US" altLang="en-US" sz="6000" smtClean="0"/>
              <a:t>Frequency</a:t>
            </a:r>
          </a:p>
          <a:p>
            <a:pPr marL="514350" indent="-514350" eaLnBrk="1" hangingPunct="1">
              <a:buFont typeface="Calibri" panose="020F0502020204030204" pitchFamily="34" charset="0"/>
              <a:buAutoNum type="arabicPeriod"/>
            </a:pPr>
            <a:r>
              <a:rPr lang="en-US" altLang="en-US" sz="6000" smtClean="0"/>
              <a:t>Intensity</a:t>
            </a:r>
          </a:p>
          <a:p>
            <a:pPr marL="514350" indent="-514350" eaLnBrk="1" hangingPunct="1">
              <a:buFont typeface="Calibri" panose="020F0502020204030204" pitchFamily="34" charset="0"/>
              <a:buAutoNum type="arabicPeriod"/>
            </a:pPr>
            <a:r>
              <a:rPr lang="en-US" altLang="en-US" sz="6000" smtClean="0"/>
              <a:t>Time</a:t>
            </a:r>
          </a:p>
          <a:p>
            <a:pPr marL="514350" indent="-514350" eaLnBrk="1" hangingPunct="1">
              <a:buFont typeface="Calibri" panose="020F0502020204030204" pitchFamily="34" charset="0"/>
              <a:buAutoNum type="arabicPeriod"/>
            </a:pPr>
            <a:r>
              <a:rPr lang="en-US" altLang="en-US" sz="6000" smtClean="0"/>
              <a:t>Type</a:t>
            </a:r>
          </a:p>
        </p:txBody>
      </p:sp>
      <p:sp>
        <p:nvSpPr>
          <p:cNvPr id="5" name="Right Brace 4"/>
          <p:cNvSpPr/>
          <p:nvPr/>
        </p:nvSpPr>
        <p:spPr>
          <a:xfrm>
            <a:off x="5181600" y="2286000"/>
            <a:ext cx="1371600" cy="3733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013" name="TextBox 5"/>
          <p:cNvSpPr txBox="1">
            <a:spLocks noChangeArrowheads="1"/>
          </p:cNvSpPr>
          <p:nvPr/>
        </p:nvSpPr>
        <p:spPr bwMode="auto">
          <a:xfrm>
            <a:off x="6705600" y="3124200"/>
            <a:ext cx="1981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The values for each one change based on which Component of Fitness or activity they apply to</a:t>
            </a:r>
          </a:p>
        </p:txBody>
      </p:sp>
    </p:spTree>
    <p:extLst>
      <p:ext uri="{BB962C8B-B14F-4D97-AF65-F5344CB8AC3E}">
        <p14:creationId xmlns:p14="http://schemas.microsoft.com/office/powerpoint/2010/main" val="301909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0" y="4343400"/>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143000" y="44958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036" name="Title 3"/>
          <p:cNvSpPr>
            <a:spLocks noGrp="1"/>
          </p:cNvSpPr>
          <p:nvPr>
            <p:ph type="title"/>
          </p:nvPr>
        </p:nvSpPr>
        <p:spPr>
          <a:xfrm>
            <a:off x="457200" y="1447800"/>
            <a:ext cx="8229600" cy="1143000"/>
          </a:xfrm>
        </p:spPr>
        <p:txBody>
          <a:bodyPr>
            <a:normAutofit fontScale="90000"/>
          </a:bodyPr>
          <a:lstStyle/>
          <a:p>
            <a:pPr algn="ctr"/>
            <a:r>
              <a:rPr lang="en-US" altLang="en-US" smtClean="0"/>
              <a:t>Variables Differ Based on Component of Fitness</a:t>
            </a:r>
          </a:p>
        </p:txBody>
      </p:sp>
      <p:sp>
        <p:nvSpPr>
          <p:cNvPr id="44037" name="Text Placeholder 4"/>
          <p:cNvSpPr>
            <a:spLocks noGrp="1"/>
          </p:cNvSpPr>
          <p:nvPr>
            <p:ph type="body" idx="1"/>
          </p:nvPr>
        </p:nvSpPr>
        <p:spPr>
          <a:xfrm>
            <a:off x="381000" y="3124200"/>
            <a:ext cx="4040188" cy="658813"/>
          </a:xfrm>
        </p:spPr>
        <p:txBody>
          <a:bodyPr/>
          <a:lstStyle/>
          <a:p>
            <a:r>
              <a:rPr lang="en-US" altLang="en-US" smtClean="0"/>
              <a:t>Cardiorespiratory Endurance</a:t>
            </a:r>
          </a:p>
        </p:txBody>
      </p:sp>
      <p:sp>
        <p:nvSpPr>
          <p:cNvPr id="44038" name="Text Placeholder 6"/>
          <p:cNvSpPr>
            <a:spLocks noGrp="1"/>
          </p:cNvSpPr>
          <p:nvPr>
            <p:ph type="body" sz="half" idx="3"/>
          </p:nvPr>
        </p:nvSpPr>
        <p:spPr>
          <a:xfrm>
            <a:off x="4648200" y="2971800"/>
            <a:ext cx="4041775" cy="654050"/>
          </a:xfrm>
        </p:spPr>
        <p:txBody>
          <a:bodyPr/>
          <a:lstStyle/>
          <a:p>
            <a:r>
              <a:rPr lang="en-US" altLang="en-US" smtClean="0"/>
              <a:t>Muscular Endurance</a:t>
            </a:r>
          </a:p>
        </p:txBody>
      </p:sp>
      <p:sp>
        <p:nvSpPr>
          <p:cNvPr id="44039" name="Content Placeholder 5"/>
          <p:cNvSpPr>
            <a:spLocks noGrp="1"/>
          </p:cNvSpPr>
          <p:nvPr>
            <p:ph sz="quarter" idx="2"/>
          </p:nvPr>
        </p:nvSpPr>
        <p:spPr>
          <a:xfrm>
            <a:off x="457200" y="3886200"/>
            <a:ext cx="4040188" cy="2474913"/>
          </a:xfrm>
        </p:spPr>
        <p:txBody>
          <a:bodyPr/>
          <a:lstStyle/>
          <a:p>
            <a:pPr>
              <a:buFont typeface="Wingdings 2" panose="05020102010507070707" pitchFamily="18" charset="2"/>
              <a:buNone/>
            </a:pPr>
            <a:r>
              <a:rPr lang="en-US" altLang="en-US" sz="2400" u="sng" smtClean="0"/>
              <a:t>Recommended Frequency</a:t>
            </a:r>
          </a:p>
          <a:p>
            <a:pPr>
              <a:buFont typeface="Wingdings 2" panose="05020102010507070707" pitchFamily="18" charset="2"/>
              <a:buNone/>
            </a:pPr>
            <a:r>
              <a:rPr lang="en-US" altLang="en-US" sz="3200" smtClean="0"/>
              <a:t>F = 5-7 sessions/week</a:t>
            </a:r>
          </a:p>
          <a:p>
            <a:pPr>
              <a:buFont typeface="Wingdings 2" panose="05020102010507070707" pitchFamily="18" charset="2"/>
              <a:buNone/>
            </a:pPr>
            <a:endParaRPr lang="en-US" altLang="en-US" sz="3200" smtClean="0"/>
          </a:p>
        </p:txBody>
      </p:sp>
      <p:sp>
        <p:nvSpPr>
          <p:cNvPr id="44040" name="Content Placeholder 7"/>
          <p:cNvSpPr>
            <a:spLocks noGrp="1"/>
          </p:cNvSpPr>
          <p:nvPr>
            <p:ph sz="quarter" idx="4"/>
          </p:nvPr>
        </p:nvSpPr>
        <p:spPr>
          <a:xfrm>
            <a:off x="4645025" y="3810000"/>
            <a:ext cx="4041775" cy="2551113"/>
          </a:xfrm>
        </p:spPr>
        <p:txBody>
          <a:bodyPr/>
          <a:lstStyle/>
          <a:p>
            <a:pPr>
              <a:buFont typeface="Wingdings 2" panose="05020102010507070707" pitchFamily="18" charset="2"/>
              <a:buNone/>
            </a:pPr>
            <a:r>
              <a:rPr lang="en-US" altLang="en-US" sz="2400" u="sng" smtClean="0"/>
              <a:t>Recommended Frequency</a:t>
            </a:r>
          </a:p>
          <a:p>
            <a:pPr>
              <a:buFont typeface="Wingdings 2" panose="05020102010507070707" pitchFamily="18" charset="2"/>
              <a:buNone/>
            </a:pPr>
            <a:r>
              <a:rPr lang="en-US" altLang="en-US" sz="3200" smtClean="0"/>
              <a:t>F = 2-3 sessions/week</a:t>
            </a:r>
          </a:p>
        </p:txBody>
      </p:sp>
      <p:sp>
        <p:nvSpPr>
          <p:cNvPr id="7" name="Rectangle 6"/>
          <p:cNvSpPr/>
          <p:nvPr/>
        </p:nvSpPr>
        <p:spPr>
          <a:xfrm>
            <a:off x="3352800" y="2895600"/>
            <a:ext cx="110799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VS</a:t>
            </a:r>
          </a:p>
        </p:txBody>
      </p:sp>
    </p:spTree>
    <p:extLst>
      <p:ext uri="{BB962C8B-B14F-4D97-AF65-F5344CB8AC3E}">
        <p14:creationId xmlns:p14="http://schemas.microsoft.com/office/powerpoint/2010/main" val="3246531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2362200"/>
            <a:ext cx="4191000" cy="3810000"/>
          </a:xfrm>
        </p:spPr>
        <p:txBody>
          <a:bodyPr/>
          <a:lstStyle/>
          <a:p>
            <a:pPr eaLnBrk="1" hangingPunct="1">
              <a:lnSpc>
                <a:spcPct val="80000"/>
              </a:lnSpc>
              <a:buFont typeface="Wingdings 2" panose="05020102010507070707" pitchFamily="18" charset="2"/>
              <a:buNone/>
            </a:pPr>
            <a:r>
              <a:rPr lang="en-US" altLang="en-US" sz="4000" smtClean="0"/>
              <a:t>Frequency refers</a:t>
            </a:r>
          </a:p>
          <a:p>
            <a:pPr eaLnBrk="1" hangingPunct="1">
              <a:lnSpc>
                <a:spcPct val="80000"/>
              </a:lnSpc>
              <a:buFont typeface="Wingdings 2" panose="05020102010507070707" pitchFamily="18" charset="2"/>
              <a:buNone/>
            </a:pPr>
            <a:r>
              <a:rPr lang="en-US" altLang="en-US" sz="4000" smtClean="0"/>
              <a:t>to how often an</a:t>
            </a:r>
          </a:p>
          <a:p>
            <a:pPr eaLnBrk="1" hangingPunct="1">
              <a:lnSpc>
                <a:spcPct val="80000"/>
              </a:lnSpc>
              <a:buFont typeface="Wingdings 2" panose="05020102010507070707" pitchFamily="18" charset="2"/>
              <a:buNone/>
            </a:pPr>
            <a:r>
              <a:rPr lang="en-US" altLang="en-US" sz="4000" smtClean="0"/>
              <a:t>activity is</a:t>
            </a:r>
          </a:p>
          <a:p>
            <a:pPr eaLnBrk="1" hangingPunct="1">
              <a:lnSpc>
                <a:spcPct val="80000"/>
              </a:lnSpc>
              <a:buFont typeface="Wingdings 2" panose="05020102010507070707" pitchFamily="18" charset="2"/>
              <a:buNone/>
            </a:pPr>
            <a:r>
              <a:rPr lang="en-US" altLang="en-US" sz="4000" smtClean="0"/>
              <a:t>performed each</a:t>
            </a:r>
          </a:p>
          <a:p>
            <a:pPr eaLnBrk="1" hangingPunct="1">
              <a:lnSpc>
                <a:spcPct val="80000"/>
              </a:lnSpc>
              <a:buFont typeface="Wingdings 2" panose="05020102010507070707" pitchFamily="18" charset="2"/>
              <a:buNone/>
            </a:pPr>
            <a:r>
              <a:rPr lang="en-US" altLang="en-US" sz="4000" smtClean="0"/>
              <a:t>week.</a:t>
            </a:r>
          </a:p>
          <a:p>
            <a:pPr eaLnBrk="1" hangingPunct="1">
              <a:lnSpc>
                <a:spcPct val="80000"/>
              </a:lnSpc>
              <a:buFont typeface="Wingdings 2" panose="05020102010507070707" pitchFamily="18" charset="2"/>
              <a:buNone/>
            </a:pPr>
            <a:endParaRPr lang="en-US" altLang="en-US" sz="4000" smtClean="0"/>
          </a:p>
        </p:txBody>
      </p:sp>
      <p:sp>
        <p:nvSpPr>
          <p:cNvPr id="45059" name="WordArt 6"/>
          <p:cNvSpPr>
            <a:spLocks noChangeArrowheads="1" noChangeShapeType="1" noTextEdit="1"/>
          </p:cNvSpPr>
          <p:nvPr/>
        </p:nvSpPr>
        <p:spPr bwMode="auto">
          <a:xfrm>
            <a:off x="381000" y="609600"/>
            <a:ext cx="35052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CA"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Frequency</a:t>
            </a:r>
          </a:p>
        </p:txBody>
      </p:sp>
      <p:pic>
        <p:nvPicPr>
          <p:cNvPr id="45060" name="Picture 7" descr="MCj043266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24400"/>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C:\Documents and Settings\shelleya\Local Settings\Temporary Internet Files\Content.IE5\2J3K1AA8\MP9004101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41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27984" y="1612900"/>
            <a:ext cx="1981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smtClean="0"/>
              <a:t>FREQUENCY= </a:t>
            </a:r>
            <a:r>
              <a:rPr lang="en-US" sz="3600" b="0" dirty="0" smtClean="0"/>
              <a:t>sessions/week</a:t>
            </a:r>
            <a:endParaRPr lang="en-US" dirty="0"/>
          </a:p>
        </p:txBody>
      </p:sp>
      <p:sp>
        <p:nvSpPr>
          <p:cNvPr id="24579" name="Content Placeholder 2"/>
          <p:cNvSpPr>
            <a:spLocks noGrp="1"/>
          </p:cNvSpPr>
          <p:nvPr>
            <p:ph idx="1"/>
          </p:nvPr>
        </p:nvSpPr>
        <p:spPr/>
        <p:txBody>
          <a:bodyPr/>
          <a:lstStyle/>
          <a:p>
            <a:pPr eaLnBrk="1" hangingPunct="1">
              <a:buFont typeface="Wingdings 2" panose="05020102010507070707" pitchFamily="18" charset="2"/>
              <a:buNone/>
            </a:pPr>
            <a:r>
              <a:rPr lang="en-US" altLang="en-US" sz="2800" dirty="0" smtClean="0"/>
              <a:t>Dan goes to Harbor Square three days a</a:t>
            </a:r>
          </a:p>
          <a:p>
            <a:pPr eaLnBrk="1" hangingPunct="1">
              <a:buFont typeface="Wingdings 2" panose="05020102010507070707" pitchFamily="18" charset="2"/>
              <a:buNone/>
            </a:pPr>
            <a:r>
              <a:rPr lang="en-US" altLang="en-US" sz="2800" dirty="0" smtClean="0"/>
              <a:t>week for an hour each day to lift weights.</a:t>
            </a:r>
          </a:p>
          <a:p>
            <a:pPr eaLnBrk="1" hangingPunct="1">
              <a:buFont typeface="Wingdings 2" panose="05020102010507070707" pitchFamily="18" charset="2"/>
              <a:buNone/>
            </a:pPr>
            <a:endParaRPr lang="en-US" altLang="en-US" sz="2800" dirty="0" smtClean="0"/>
          </a:p>
          <a:p>
            <a:pPr eaLnBrk="1" hangingPunct="1">
              <a:buFont typeface="Wingdings 2" panose="05020102010507070707" pitchFamily="18" charset="2"/>
              <a:buNone/>
            </a:pPr>
            <a:r>
              <a:rPr lang="en-US" altLang="en-US" sz="2800" dirty="0" smtClean="0"/>
              <a:t>What is Dan’s frequency</a:t>
            </a:r>
          </a:p>
          <a:p>
            <a:pPr eaLnBrk="1" hangingPunct="1">
              <a:buFont typeface="Wingdings 2" panose="05020102010507070707" pitchFamily="18" charset="2"/>
              <a:buNone/>
            </a:pPr>
            <a:r>
              <a:rPr lang="en-US" altLang="en-US" sz="2800" dirty="0" smtClean="0"/>
              <a:t>for resistance training?</a:t>
            </a:r>
          </a:p>
          <a:p>
            <a:pPr eaLnBrk="1" hangingPunct="1">
              <a:buFont typeface="Wingdings 2" panose="05020102010507070707" pitchFamily="18" charset="2"/>
              <a:buNone/>
            </a:pPr>
            <a:endParaRPr lang="en-US" altLang="en-US" sz="2800" dirty="0" smtClean="0"/>
          </a:p>
          <a:p>
            <a:pPr eaLnBrk="1" hangingPunct="1">
              <a:buFont typeface="Wingdings 2" panose="05020102010507070707" pitchFamily="18" charset="2"/>
              <a:buNone/>
            </a:pPr>
            <a:endParaRPr lang="en-US" altLang="en-US" sz="2800" dirty="0" smtClean="0"/>
          </a:p>
          <a:p>
            <a:pPr eaLnBrk="1" hangingPunct="1">
              <a:buFont typeface="Wingdings 2" panose="05020102010507070707" pitchFamily="18" charset="2"/>
              <a:buNone/>
            </a:pPr>
            <a:r>
              <a:rPr lang="en-US" altLang="en-US" sz="2800" dirty="0" smtClean="0"/>
              <a:t>			  DAYS/WEEK</a:t>
            </a:r>
          </a:p>
          <a:p>
            <a:pPr eaLnBrk="1" hangingPunct="1">
              <a:buFont typeface="Wingdings 2" panose="05020102010507070707" pitchFamily="18" charset="2"/>
              <a:buNone/>
            </a:pPr>
            <a:endParaRPr lang="en-US" altLang="en-US" dirty="0" smtClean="0"/>
          </a:p>
        </p:txBody>
      </p:sp>
      <p:sp>
        <p:nvSpPr>
          <p:cNvPr id="4" name="Rectangle 3"/>
          <p:cNvSpPr/>
          <p:nvPr/>
        </p:nvSpPr>
        <p:spPr>
          <a:xfrm>
            <a:off x="8056715" y="0"/>
            <a:ext cx="1087285" cy="6858000"/>
          </a:xfrm>
          <a:prstGeom prst="rect">
            <a:avLst/>
          </a:prstGeom>
          <a:noFill/>
        </p:spPr>
        <p:txBody>
          <a:bodyPr vert="wordArtVert">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FITT</a:t>
            </a:r>
          </a:p>
        </p:txBody>
      </p:sp>
      <p:pic>
        <p:nvPicPr>
          <p:cNvPr id="46086" name="Picture 2" descr="C:\Documents and Settings\shelleya\Local Settings\Temporary Internet Files\Content.IE5\N6PCDASC\MP9004092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shelleya\Local Settings\Temporary Internet Files\Content.IE5\FSIHR035\MC9000142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67200"/>
            <a:ext cx="2062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905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9">
                                            <p:txEl>
                                              <p:pRg st="7" end="7"/>
                                            </p:txEl>
                                          </p:spTgt>
                                        </p:tgtEl>
                                        <p:attrNameLst>
                                          <p:attrName>style.visibility</p:attrName>
                                        </p:attrNameLst>
                                      </p:cBhvr>
                                      <p:to>
                                        <p:strVal val="visible"/>
                                      </p:to>
                                    </p:set>
                                    <p:anim calcmode="lin" valueType="num">
                                      <p:cBhvr additive="base">
                                        <p:cTn id="11"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7" end="7"/>
                                            </p:txEl>
                                          </p:spTgt>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81000" y="1905000"/>
            <a:ext cx="4038600" cy="4419600"/>
          </a:xfrm>
        </p:spPr>
        <p:txBody>
          <a:bodyPr/>
          <a:lstStyle/>
          <a:p>
            <a:pPr eaLnBrk="1" hangingPunct="1">
              <a:buFont typeface="Wingdings 2" panose="05020102010507070707" pitchFamily="18" charset="2"/>
              <a:buNone/>
            </a:pPr>
            <a:endParaRPr lang="en-US" altLang="en-US" smtClean="0"/>
          </a:p>
          <a:p>
            <a:pPr eaLnBrk="1" hangingPunct="1">
              <a:buFont typeface="Wingdings 2" panose="05020102010507070707" pitchFamily="18" charset="2"/>
              <a:buNone/>
            </a:pPr>
            <a:r>
              <a:rPr lang="en-US" altLang="en-US" sz="4000" smtClean="0"/>
              <a:t>Intensity refers to</a:t>
            </a:r>
          </a:p>
          <a:p>
            <a:pPr eaLnBrk="1" hangingPunct="1">
              <a:buFont typeface="Wingdings 2" panose="05020102010507070707" pitchFamily="18" charset="2"/>
              <a:buNone/>
            </a:pPr>
            <a:r>
              <a:rPr lang="en-US" altLang="en-US" sz="4000" smtClean="0"/>
              <a:t>how hard an</a:t>
            </a:r>
          </a:p>
          <a:p>
            <a:pPr eaLnBrk="1" hangingPunct="1">
              <a:buFont typeface="Wingdings 2" panose="05020102010507070707" pitchFamily="18" charset="2"/>
              <a:buNone/>
            </a:pPr>
            <a:r>
              <a:rPr lang="en-US" altLang="en-US" sz="4000" smtClean="0"/>
              <a:t>activity is</a:t>
            </a:r>
          </a:p>
          <a:p>
            <a:pPr eaLnBrk="1" hangingPunct="1">
              <a:buFont typeface="Wingdings 2" panose="05020102010507070707" pitchFamily="18" charset="2"/>
              <a:buNone/>
            </a:pPr>
            <a:r>
              <a:rPr lang="en-US" altLang="en-US" sz="4000" smtClean="0"/>
              <a:t>performed each</a:t>
            </a:r>
          </a:p>
          <a:p>
            <a:pPr eaLnBrk="1" hangingPunct="1">
              <a:buFont typeface="Wingdings 2" panose="05020102010507070707" pitchFamily="18" charset="2"/>
              <a:buNone/>
            </a:pPr>
            <a:r>
              <a:rPr lang="en-US" altLang="en-US" sz="4000" smtClean="0"/>
              <a:t>session.</a:t>
            </a:r>
          </a:p>
          <a:p>
            <a:pPr eaLnBrk="1" hangingPunct="1">
              <a:buFont typeface="Wingdings 2" panose="05020102010507070707" pitchFamily="18" charset="2"/>
              <a:buNone/>
            </a:pPr>
            <a:endParaRPr lang="en-US" altLang="en-US" sz="4000" smtClean="0"/>
          </a:p>
        </p:txBody>
      </p:sp>
      <p:sp>
        <p:nvSpPr>
          <p:cNvPr id="47107" name="WordArt 5"/>
          <p:cNvSpPr>
            <a:spLocks noChangeArrowheads="1" noChangeShapeType="1" noTextEdit="1"/>
          </p:cNvSpPr>
          <p:nvPr/>
        </p:nvSpPr>
        <p:spPr bwMode="auto">
          <a:xfrm>
            <a:off x="381000" y="1143000"/>
            <a:ext cx="38862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CA"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Intensity</a:t>
            </a:r>
          </a:p>
        </p:txBody>
      </p:sp>
      <p:pic>
        <p:nvPicPr>
          <p:cNvPr id="47108" name="Picture 8" descr="C:\Documents and Settings\shelleya\Local Settings\Temporary Internet Files\Content.IE5\2J3K1AA8\MP9004427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0"/>
            <a:ext cx="4576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81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700</Words>
  <Application>Microsoft Office PowerPoint</Application>
  <PresentationFormat>On-screen Show (4:3)</PresentationFormat>
  <Paragraphs>170</Paragraphs>
  <Slides>26</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Times New Roman</vt:lpstr>
      <vt:lpstr>Wingdings 2</vt:lpstr>
      <vt:lpstr>Office Theme</vt:lpstr>
      <vt:lpstr>Acrobat Document</vt:lpstr>
      <vt:lpstr>Foundations for Training Theories and Principles </vt:lpstr>
      <vt:lpstr>  </vt:lpstr>
      <vt:lpstr>Learning Targets Students will be able to…</vt:lpstr>
      <vt:lpstr>What is the F.I.T.T. Principle?</vt:lpstr>
      <vt:lpstr>FITT Principle Formula:   4 Variables</vt:lpstr>
      <vt:lpstr>Variables Differ Based on Component of Fitness</vt:lpstr>
      <vt:lpstr>PowerPoint Presentation</vt:lpstr>
      <vt:lpstr>FREQUENCY= sessions/week</vt:lpstr>
      <vt:lpstr>PowerPoint Presentation</vt:lpstr>
      <vt:lpstr>Intensity = Effort</vt:lpstr>
      <vt:lpstr>How do you increase intensity?</vt:lpstr>
      <vt:lpstr>How do we measure how hard you are working?</vt:lpstr>
      <vt:lpstr>Intensity:  Variable Example</vt:lpstr>
      <vt:lpstr>PowerPoint Presentation</vt:lpstr>
      <vt:lpstr>Time Includes:  4 Stages of exercise</vt:lpstr>
      <vt:lpstr>Identifying Variable: Time</vt:lpstr>
      <vt:lpstr>PowerPoint Presentation</vt:lpstr>
      <vt:lpstr>Examples for Types of exercises</vt:lpstr>
      <vt:lpstr>Identify the F.I.T.T Variables</vt:lpstr>
      <vt:lpstr>PowerPoint Presentation</vt:lpstr>
      <vt:lpstr>The F.I.T.T Grid</vt:lpstr>
      <vt:lpstr>The F.I.T.T Grid - continued</vt:lpstr>
      <vt:lpstr>Overload Theory</vt:lpstr>
      <vt:lpstr>Specificity Principle</vt:lpstr>
      <vt:lpstr>Health Components</vt:lpstr>
      <vt:lpstr>Performance Components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1040 Foundations For Training 1</dc:title>
  <dc:creator>Kyle McIntosh</dc:creator>
  <cp:lastModifiedBy>McIntosh, Kyle</cp:lastModifiedBy>
  <cp:revision>19</cp:revision>
  <cp:lastPrinted>2011-09-26T00:03:37Z</cp:lastPrinted>
  <dcterms:created xsi:type="dcterms:W3CDTF">2011-09-25T21:10:06Z</dcterms:created>
  <dcterms:modified xsi:type="dcterms:W3CDTF">2018-10-02T15:57:52Z</dcterms:modified>
</cp:coreProperties>
</file>