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7"/>
  </p:notesMasterIdLst>
  <p:sldIdLst>
    <p:sldId id="256" r:id="rId2"/>
    <p:sldId id="259" r:id="rId3"/>
    <p:sldId id="335" r:id="rId4"/>
    <p:sldId id="336" r:id="rId5"/>
    <p:sldId id="337" r:id="rId6"/>
    <p:sldId id="260" r:id="rId7"/>
    <p:sldId id="263" r:id="rId8"/>
    <p:sldId id="258" r:id="rId9"/>
    <p:sldId id="348" r:id="rId10"/>
    <p:sldId id="338" r:id="rId11"/>
    <p:sldId id="262" r:id="rId12"/>
    <p:sldId id="268" r:id="rId13"/>
    <p:sldId id="264" r:id="rId14"/>
    <p:sldId id="265" r:id="rId15"/>
    <p:sldId id="332" r:id="rId16"/>
    <p:sldId id="333" r:id="rId17"/>
    <p:sldId id="339" r:id="rId18"/>
    <p:sldId id="334" r:id="rId19"/>
    <p:sldId id="269" r:id="rId20"/>
    <p:sldId id="344" r:id="rId21"/>
    <p:sldId id="345" r:id="rId22"/>
    <p:sldId id="346" r:id="rId23"/>
    <p:sldId id="347" r:id="rId24"/>
    <p:sldId id="270" r:id="rId25"/>
    <p:sldId id="271" r:id="rId26"/>
    <p:sldId id="266" r:id="rId27"/>
    <p:sldId id="349" r:id="rId28"/>
    <p:sldId id="350" r:id="rId29"/>
    <p:sldId id="267" r:id="rId30"/>
    <p:sldId id="283" r:id="rId31"/>
    <p:sldId id="284" r:id="rId32"/>
    <p:sldId id="280" r:id="rId33"/>
    <p:sldId id="273" r:id="rId34"/>
    <p:sldId id="285" r:id="rId35"/>
    <p:sldId id="274" r:id="rId36"/>
    <p:sldId id="275" r:id="rId37"/>
    <p:sldId id="276" r:id="rId38"/>
    <p:sldId id="277" r:id="rId39"/>
    <p:sldId id="281" r:id="rId40"/>
    <p:sldId id="282" r:id="rId41"/>
    <p:sldId id="279" r:id="rId42"/>
    <p:sldId id="286" r:id="rId43"/>
    <p:sldId id="328" r:id="rId44"/>
    <p:sldId id="287" r:id="rId45"/>
    <p:sldId id="296" r:id="rId46"/>
    <p:sldId id="297" r:id="rId47"/>
    <p:sldId id="288" r:id="rId48"/>
    <p:sldId id="295" r:id="rId49"/>
    <p:sldId id="290" r:id="rId50"/>
    <p:sldId id="310" r:id="rId51"/>
    <p:sldId id="340" r:id="rId52"/>
    <p:sldId id="341" r:id="rId53"/>
    <p:sldId id="291" r:id="rId54"/>
    <p:sldId id="311" r:id="rId55"/>
    <p:sldId id="298" r:id="rId56"/>
    <p:sldId id="327" r:id="rId57"/>
    <p:sldId id="293" r:id="rId58"/>
    <p:sldId id="294" r:id="rId59"/>
    <p:sldId id="312" r:id="rId60"/>
    <p:sldId id="309" r:id="rId61"/>
    <p:sldId id="313" r:id="rId62"/>
    <p:sldId id="314" r:id="rId63"/>
    <p:sldId id="299" r:id="rId64"/>
    <p:sldId id="300" r:id="rId65"/>
    <p:sldId id="330" r:id="rId66"/>
    <p:sldId id="331" r:id="rId67"/>
    <p:sldId id="322" r:id="rId68"/>
    <p:sldId id="315" r:id="rId69"/>
    <p:sldId id="302" r:id="rId70"/>
    <p:sldId id="303" r:id="rId71"/>
    <p:sldId id="308" r:id="rId72"/>
    <p:sldId id="307" r:id="rId73"/>
    <p:sldId id="320" r:id="rId74"/>
    <p:sldId id="304" r:id="rId75"/>
    <p:sldId id="305" r:id="rId76"/>
    <p:sldId id="317" r:id="rId77"/>
    <p:sldId id="323" r:id="rId78"/>
    <p:sldId id="324" r:id="rId79"/>
    <p:sldId id="318" r:id="rId80"/>
    <p:sldId id="342" r:id="rId81"/>
    <p:sldId id="319" r:id="rId82"/>
    <p:sldId id="325" r:id="rId83"/>
    <p:sldId id="343" r:id="rId84"/>
    <p:sldId id="326" r:id="rId85"/>
    <p:sldId id="329" r:id="rId8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E94BB9-A5F3-4416-9BBB-6E78CAA2AAB6}"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6E40AFA7-7BF7-4CD0-96B6-1DB8A45BF6E4}">
      <dgm:prSet phldrT="[Text]"/>
      <dgm:spPr/>
      <dgm:t>
        <a:bodyPr/>
        <a:lstStyle/>
        <a:p>
          <a:r>
            <a:rPr lang="en-US" dirty="0" smtClean="0"/>
            <a:t>Appointed the </a:t>
          </a:r>
          <a:r>
            <a:rPr lang="en-US" i="1" dirty="0" err="1" smtClean="0"/>
            <a:t>Intendants</a:t>
          </a:r>
          <a:r>
            <a:rPr lang="en-US" i="0" dirty="0" smtClean="0"/>
            <a:t>, the “petty tyrants” who governed France’s 30 districts</a:t>
          </a:r>
          <a:endParaRPr lang="en-US" dirty="0"/>
        </a:p>
      </dgm:t>
    </dgm:pt>
    <dgm:pt modelId="{D7C7399E-0AD3-4372-A1C1-F44D173DAC50}" type="parTrans" cxnId="{F46EF0EE-EED4-4992-8589-686616A5E7AF}">
      <dgm:prSet/>
      <dgm:spPr/>
      <dgm:t>
        <a:bodyPr/>
        <a:lstStyle/>
        <a:p>
          <a:endParaRPr lang="en-US"/>
        </a:p>
      </dgm:t>
    </dgm:pt>
    <dgm:pt modelId="{CA64FAA7-2746-473B-A150-A2481CB80033}" type="sibTrans" cxnId="{F46EF0EE-EED4-4992-8589-686616A5E7AF}">
      <dgm:prSet/>
      <dgm:spPr/>
      <dgm:t>
        <a:bodyPr/>
        <a:lstStyle/>
        <a:p>
          <a:endParaRPr lang="en-US"/>
        </a:p>
      </dgm:t>
    </dgm:pt>
    <dgm:pt modelId="{FAE3D783-1774-4A3D-B99D-B5C13036ABC3}">
      <dgm:prSet phldrT="[Text]"/>
      <dgm:spPr/>
      <dgm:t>
        <a:bodyPr/>
        <a:lstStyle/>
        <a:p>
          <a:r>
            <a:rPr lang="en-US" dirty="0" smtClean="0"/>
            <a:t>Made decisions regarding war and peace</a:t>
          </a:r>
          <a:endParaRPr lang="en-US" dirty="0"/>
        </a:p>
      </dgm:t>
    </dgm:pt>
    <dgm:pt modelId="{46B5CBA7-77A6-4E8E-B17D-614CD020CA6B}" type="parTrans" cxnId="{6BFE49EC-3995-4FD9-A780-96A56442360B}">
      <dgm:prSet/>
      <dgm:spPr/>
      <dgm:t>
        <a:bodyPr/>
        <a:lstStyle/>
        <a:p>
          <a:endParaRPr lang="en-US"/>
        </a:p>
      </dgm:t>
    </dgm:pt>
    <dgm:pt modelId="{30389352-2DCF-4A9C-9EE7-4A9A6C25A635}" type="sibTrans" cxnId="{6BFE49EC-3995-4FD9-A780-96A56442360B}">
      <dgm:prSet/>
      <dgm:spPr/>
      <dgm:t>
        <a:bodyPr/>
        <a:lstStyle/>
        <a:p>
          <a:endParaRPr lang="en-US"/>
        </a:p>
      </dgm:t>
    </dgm:pt>
    <dgm:pt modelId="{017BD8F7-45D2-4EEC-983B-369698B0CA99}">
      <dgm:prSet phldrT="[Text]"/>
      <dgm:spPr/>
      <dgm:t>
        <a:bodyPr/>
        <a:lstStyle/>
        <a:p>
          <a:r>
            <a:rPr lang="en-US" dirty="0" smtClean="0"/>
            <a:t>Made all laws</a:t>
          </a:r>
          <a:endParaRPr lang="en-US" dirty="0"/>
        </a:p>
      </dgm:t>
    </dgm:pt>
    <dgm:pt modelId="{ECB64475-7560-4ECF-8548-604C2C100FD6}" type="parTrans" cxnId="{C2619700-7244-4B95-A973-61F779F08088}">
      <dgm:prSet/>
      <dgm:spPr/>
      <dgm:t>
        <a:bodyPr/>
        <a:lstStyle/>
        <a:p>
          <a:endParaRPr lang="en-US"/>
        </a:p>
      </dgm:t>
    </dgm:pt>
    <dgm:pt modelId="{8AB61882-28DC-44FB-A30E-1E1772200348}" type="sibTrans" cxnId="{C2619700-7244-4B95-A973-61F779F08088}">
      <dgm:prSet/>
      <dgm:spPr/>
      <dgm:t>
        <a:bodyPr/>
        <a:lstStyle/>
        <a:p>
          <a:endParaRPr lang="en-US"/>
        </a:p>
      </dgm:t>
    </dgm:pt>
    <dgm:pt modelId="{25E2F882-05E6-4528-8CA7-3C24A5BE872B}">
      <dgm:prSet phldrT="[Text]"/>
      <dgm:spPr/>
      <dgm:t>
        <a:bodyPr/>
        <a:lstStyle/>
        <a:p>
          <a:r>
            <a:rPr lang="en-US" dirty="0" smtClean="0"/>
            <a:t>Could imprison anyone at any time for any reason (blank warrants of arrest were called </a:t>
          </a:r>
          <a:r>
            <a:rPr lang="en-US" i="1" dirty="0" err="1" smtClean="0"/>
            <a:t>lettres</a:t>
          </a:r>
          <a:r>
            <a:rPr lang="en-US" i="1" dirty="0" smtClean="0"/>
            <a:t> de cachet</a:t>
          </a:r>
          <a:r>
            <a:rPr lang="en-US" i="0" dirty="0" smtClean="0"/>
            <a:t>)</a:t>
          </a:r>
          <a:endParaRPr lang="en-US" dirty="0"/>
        </a:p>
      </dgm:t>
    </dgm:pt>
    <dgm:pt modelId="{A033117E-D2A0-47E4-8EFE-6D9ADEAE7AD2}" type="parTrans" cxnId="{7D7EE8C0-7F7E-42C8-948F-915256E96451}">
      <dgm:prSet/>
      <dgm:spPr/>
      <dgm:t>
        <a:bodyPr/>
        <a:lstStyle/>
        <a:p>
          <a:endParaRPr lang="en-US"/>
        </a:p>
      </dgm:t>
    </dgm:pt>
    <dgm:pt modelId="{156175B4-5207-495E-90EF-0CDFF71D46D6}" type="sibTrans" cxnId="{7D7EE8C0-7F7E-42C8-948F-915256E96451}">
      <dgm:prSet/>
      <dgm:spPr/>
      <dgm:t>
        <a:bodyPr/>
        <a:lstStyle/>
        <a:p>
          <a:endParaRPr lang="en-US"/>
        </a:p>
      </dgm:t>
    </dgm:pt>
    <dgm:pt modelId="{39A65853-CEE1-4389-9854-A3058BCBEFE3}">
      <dgm:prSet phldrT="[Text]"/>
      <dgm:spPr/>
      <dgm:t>
        <a:bodyPr/>
        <a:lstStyle/>
        <a:p>
          <a:r>
            <a:rPr lang="en-US" dirty="0" smtClean="0"/>
            <a:t>Controlled justice by appointing judges</a:t>
          </a:r>
          <a:endParaRPr lang="en-US" dirty="0"/>
        </a:p>
      </dgm:t>
    </dgm:pt>
    <dgm:pt modelId="{CD0616B7-2D03-4F49-B460-9118031B3AE4}" type="parTrans" cxnId="{DBD3BB8F-094D-4B20-91B7-242D4991B80D}">
      <dgm:prSet/>
      <dgm:spPr/>
      <dgm:t>
        <a:bodyPr/>
        <a:lstStyle/>
        <a:p>
          <a:endParaRPr lang="en-US"/>
        </a:p>
      </dgm:t>
    </dgm:pt>
    <dgm:pt modelId="{B1C0B257-E4A0-455E-B792-9016A732A806}" type="sibTrans" cxnId="{DBD3BB8F-094D-4B20-91B7-242D4991B80D}">
      <dgm:prSet/>
      <dgm:spPr/>
      <dgm:t>
        <a:bodyPr/>
        <a:lstStyle/>
        <a:p>
          <a:endParaRPr lang="en-US"/>
        </a:p>
      </dgm:t>
    </dgm:pt>
    <dgm:pt modelId="{6BF80A12-E937-42DB-B5F4-60A9D9484517}">
      <dgm:prSet phldrT="[Text]"/>
      <dgm:spPr/>
      <dgm:t>
        <a:bodyPr/>
        <a:lstStyle/>
        <a:p>
          <a:r>
            <a:rPr lang="en-US" smtClean="0"/>
            <a:t>Controlled </a:t>
          </a:r>
          <a:r>
            <a:rPr lang="en-US" dirty="0" smtClean="0"/>
            <a:t>the military</a:t>
          </a:r>
          <a:endParaRPr lang="en-US" dirty="0"/>
        </a:p>
      </dgm:t>
    </dgm:pt>
    <dgm:pt modelId="{A6BD44AB-33FF-40DA-B71A-47A39E6505F7}" type="parTrans" cxnId="{CFA15DED-7563-4B48-A0C2-55F1CDA85D54}">
      <dgm:prSet/>
      <dgm:spPr/>
      <dgm:t>
        <a:bodyPr/>
        <a:lstStyle/>
        <a:p>
          <a:endParaRPr lang="en-US"/>
        </a:p>
      </dgm:t>
    </dgm:pt>
    <dgm:pt modelId="{8F620B35-3C52-43FF-B9CB-C722CB19B076}" type="sibTrans" cxnId="{CFA15DED-7563-4B48-A0C2-55F1CDA85D54}">
      <dgm:prSet/>
      <dgm:spPr/>
      <dgm:t>
        <a:bodyPr/>
        <a:lstStyle/>
        <a:p>
          <a:endParaRPr lang="en-US"/>
        </a:p>
      </dgm:t>
    </dgm:pt>
    <dgm:pt modelId="{E6CAA182-2599-4D83-B696-7B39C2DC5B71}">
      <dgm:prSet phldrT="[Text]"/>
      <dgm:spPr/>
      <dgm:t>
        <a:bodyPr/>
        <a:lstStyle/>
        <a:p>
          <a:r>
            <a:rPr lang="en-US" smtClean="0"/>
            <a:t>Levied </a:t>
          </a:r>
          <a:r>
            <a:rPr lang="en-US" dirty="0" smtClean="0"/>
            <a:t>all taxes and decided how to spend the money</a:t>
          </a:r>
          <a:endParaRPr lang="en-US" dirty="0"/>
        </a:p>
      </dgm:t>
    </dgm:pt>
    <dgm:pt modelId="{4473672D-7E6D-4A5B-B1AB-2622E32D8175}" type="parTrans" cxnId="{ACCF25A8-972D-41BC-AFE8-0A58C5FCDEBE}">
      <dgm:prSet/>
      <dgm:spPr/>
      <dgm:t>
        <a:bodyPr/>
        <a:lstStyle/>
        <a:p>
          <a:endParaRPr lang="en-US"/>
        </a:p>
      </dgm:t>
    </dgm:pt>
    <dgm:pt modelId="{D8931026-AF2B-4384-BB5D-E54B91DD5B45}" type="sibTrans" cxnId="{ACCF25A8-972D-41BC-AFE8-0A58C5FCDEBE}">
      <dgm:prSet/>
      <dgm:spPr/>
      <dgm:t>
        <a:bodyPr/>
        <a:lstStyle/>
        <a:p>
          <a:endParaRPr lang="en-US"/>
        </a:p>
      </dgm:t>
    </dgm:pt>
    <dgm:pt modelId="{F58121A4-64D3-4786-AB0F-30CB5D0DE268}">
      <dgm:prSet phldrT="[Text]"/>
      <dgm:spPr/>
      <dgm:t>
        <a:bodyPr/>
        <a:lstStyle/>
        <a:p>
          <a:r>
            <a:rPr lang="en-US" smtClean="0"/>
            <a:t>Appointed </a:t>
          </a:r>
          <a:r>
            <a:rPr lang="en-US" dirty="0" smtClean="0"/>
            <a:t>the people who would collect his taxes and carry out his laws</a:t>
          </a:r>
          <a:endParaRPr lang="en-US" dirty="0"/>
        </a:p>
      </dgm:t>
    </dgm:pt>
    <dgm:pt modelId="{62072D55-C488-4209-B74F-AB4587424C57}" type="parTrans" cxnId="{AAF230CB-7604-44F8-A61B-D591777BA73E}">
      <dgm:prSet/>
      <dgm:spPr/>
      <dgm:t>
        <a:bodyPr/>
        <a:lstStyle/>
        <a:p>
          <a:endParaRPr lang="en-US"/>
        </a:p>
      </dgm:t>
    </dgm:pt>
    <dgm:pt modelId="{16633943-7E2B-40D9-92F3-4E4F92F148CD}" type="sibTrans" cxnId="{AAF230CB-7604-44F8-A61B-D591777BA73E}">
      <dgm:prSet/>
      <dgm:spPr/>
      <dgm:t>
        <a:bodyPr/>
        <a:lstStyle/>
        <a:p>
          <a:endParaRPr lang="en-US"/>
        </a:p>
      </dgm:t>
    </dgm:pt>
    <dgm:pt modelId="{353234D4-2E7E-462B-A853-F8ED7A7DAB56}" type="pres">
      <dgm:prSet presAssocID="{93E94BB9-A5F3-4416-9BBB-6E78CAA2AAB6}" presName="diagram" presStyleCnt="0">
        <dgm:presLayoutVars>
          <dgm:dir/>
          <dgm:resizeHandles val="exact"/>
        </dgm:presLayoutVars>
      </dgm:prSet>
      <dgm:spPr/>
      <dgm:t>
        <a:bodyPr/>
        <a:lstStyle/>
        <a:p>
          <a:endParaRPr lang="en-CA"/>
        </a:p>
      </dgm:t>
    </dgm:pt>
    <dgm:pt modelId="{0E3CA642-F072-4BA1-8F41-B0A6DD31E2BA}" type="pres">
      <dgm:prSet presAssocID="{6E40AFA7-7BF7-4CD0-96B6-1DB8A45BF6E4}" presName="node" presStyleLbl="node1" presStyleIdx="0" presStyleCnt="8">
        <dgm:presLayoutVars>
          <dgm:bulletEnabled val="1"/>
        </dgm:presLayoutVars>
      </dgm:prSet>
      <dgm:spPr/>
      <dgm:t>
        <a:bodyPr/>
        <a:lstStyle/>
        <a:p>
          <a:endParaRPr lang="en-US"/>
        </a:p>
      </dgm:t>
    </dgm:pt>
    <dgm:pt modelId="{2FAB57C8-5476-441A-8E84-1F1924778DA5}" type="pres">
      <dgm:prSet presAssocID="{CA64FAA7-2746-473B-A150-A2481CB80033}" presName="sibTrans" presStyleCnt="0"/>
      <dgm:spPr/>
    </dgm:pt>
    <dgm:pt modelId="{FE8320BD-6D4A-49FD-B346-8CA922F96813}" type="pres">
      <dgm:prSet presAssocID="{F58121A4-64D3-4786-AB0F-30CB5D0DE268}" presName="node" presStyleLbl="node1" presStyleIdx="1" presStyleCnt="8">
        <dgm:presLayoutVars>
          <dgm:bulletEnabled val="1"/>
        </dgm:presLayoutVars>
      </dgm:prSet>
      <dgm:spPr/>
      <dgm:t>
        <a:bodyPr/>
        <a:lstStyle/>
        <a:p>
          <a:endParaRPr lang="en-CA"/>
        </a:p>
      </dgm:t>
    </dgm:pt>
    <dgm:pt modelId="{CA56909D-9D61-40F5-9FDF-E75FDF86FA27}" type="pres">
      <dgm:prSet presAssocID="{16633943-7E2B-40D9-92F3-4E4F92F148CD}" presName="sibTrans" presStyleCnt="0"/>
      <dgm:spPr/>
    </dgm:pt>
    <dgm:pt modelId="{4A1C1F52-8073-426D-B28B-C1300124E49E}" type="pres">
      <dgm:prSet presAssocID="{39A65853-CEE1-4389-9854-A3058BCBEFE3}" presName="node" presStyleLbl="node1" presStyleIdx="2" presStyleCnt="8">
        <dgm:presLayoutVars>
          <dgm:bulletEnabled val="1"/>
        </dgm:presLayoutVars>
      </dgm:prSet>
      <dgm:spPr/>
      <dgm:t>
        <a:bodyPr/>
        <a:lstStyle/>
        <a:p>
          <a:endParaRPr lang="en-CA"/>
        </a:p>
      </dgm:t>
    </dgm:pt>
    <dgm:pt modelId="{F2FD2FC9-17F3-43BA-838C-2C864EAA16C2}" type="pres">
      <dgm:prSet presAssocID="{B1C0B257-E4A0-455E-B792-9016A732A806}" presName="sibTrans" presStyleCnt="0"/>
      <dgm:spPr/>
    </dgm:pt>
    <dgm:pt modelId="{E3A1930D-592E-4B86-A798-547F41A3B00C}" type="pres">
      <dgm:prSet presAssocID="{6BF80A12-E937-42DB-B5F4-60A9D9484517}" presName="node" presStyleLbl="node1" presStyleIdx="3" presStyleCnt="8">
        <dgm:presLayoutVars>
          <dgm:bulletEnabled val="1"/>
        </dgm:presLayoutVars>
      </dgm:prSet>
      <dgm:spPr/>
      <dgm:t>
        <a:bodyPr/>
        <a:lstStyle/>
        <a:p>
          <a:endParaRPr lang="en-CA"/>
        </a:p>
      </dgm:t>
    </dgm:pt>
    <dgm:pt modelId="{3DC98980-83BA-4DFE-95C2-75B51E0F1279}" type="pres">
      <dgm:prSet presAssocID="{8F620B35-3C52-43FF-B9CB-C722CB19B076}" presName="sibTrans" presStyleCnt="0"/>
      <dgm:spPr/>
    </dgm:pt>
    <dgm:pt modelId="{DC441B11-332E-48FF-A900-F68E76D5F470}" type="pres">
      <dgm:prSet presAssocID="{25E2F882-05E6-4528-8CA7-3C24A5BE872B}" presName="node" presStyleLbl="node1" presStyleIdx="4" presStyleCnt="8">
        <dgm:presLayoutVars>
          <dgm:bulletEnabled val="1"/>
        </dgm:presLayoutVars>
      </dgm:prSet>
      <dgm:spPr/>
      <dgm:t>
        <a:bodyPr/>
        <a:lstStyle/>
        <a:p>
          <a:endParaRPr lang="en-CA"/>
        </a:p>
      </dgm:t>
    </dgm:pt>
    <dgm:pt modelId="{64A20B83-860B-4D2F-83CA-8AAE066DC1CA}" type="pres">
      <dgm:prSet presAssocID="{156175B4-5207-495E-90EF-0CDFF71D46D6}" presName="sibTrans" presStyleCnt="0"/>
      <dgm:spPr/>
    </dgm:pt>
    <dgm:pt modelId="{D9C8F4C1-F2D8-42E2-AB3B-5C2AE466E5B6}" type="pres">
      <dgm:prSet presAssocID="{E6CAA182-2599-4D83-B696-7B39C2DC5B71}" presName="node" presStyleLbl="node1" presStyleIdx="5" presStyleCnt="8">
        <dgm:presLayoutVars>
          <dgm:bulletEnabled val="1"/>
        </dgm:presLayoutVars>
      </dgm:prSet>
      <dgm:spPr/>
      <dgm:t>
        <a:bodyPr/>
        <a:lstStyle/>
        <a:p>
          <a:endParaRPr lang="en-CA"/>
        </a:p>
      </dgm:t>
    </dgm:pt>
    <dgm:pt modelId="{DB34CBA7-475D-4B4B-82F3-FB3579106B1D}" type="pres">
      <dgm:prSet presAssocID="{D8931026-AF2B-4384-BB5D-E54B91DD5B45}" presName="sibTrans" presStyleCnt="0"/>
      <dgm:spPr/>
    </dgm:pt>
    <dgm:pt modelId="{CB889336-3E4C-401B-8087-250FB0E6B82E}" type="pres">
      <dgm:prSet presAssocID="{017BD8F7-45D2-4EEC-983B-369698B0CA99}" presName="node" presStyleLbl="node1" presStyleIdx="6" presStyleCnt="8">
        <dgm:presLayoutVars>
          <dgm:bulletEnabled val="1"/>
        </dgm:presLayoutVars>
      </dgm:prSet>
      <dgm:spPr/>
      <dgm:t>
        <a:bodyPr/>
        <a:lstStyle/>
        <a:p>
          <a:endParaRPr lang="en-CA"/>
        </a:p>
      </dgm:t>
    </dgm:pt>
    <dgm:pt modelId="{6E6E6727-E8FF-4276-86F9-8A7D477C411E}" type="pres">
      <dgm:prSet presAssocID="{8AB61882-28DC-44FB-A30E-1E1772200348}" presName="sibTrans" presStyleCnt="0"/>
      <dgm:spPr/>
    </dgm:pt>
    <dgm:pt modelId="{D0D03E09-EB7B-4407-B0AA-7EF51863EDEC}" type="pres">
      <dgm:prSet presAssocID="{FAE3D783-1774-4A3D-B99D-B5C13036ABC3}" presName="node" presStyleLbl="node1" presStyleIdx="7" presStyleCnt="8">
        <dgm:presLayoutVars>
          <dgm:bulletEnabled val="1"/>
        </dgm:presLayoutVars>
      </dgm:prSet>
      <dgm:spPr/>
      <dgm:t>
        <a:bodyPr/>
        <a:lstStyle/>
        <a:p>
          <a:endParaRPr lang="en-US"/>
        </a:p>
      </dgm:t>
    </dgm:pt>
  </dgm:ptLst>
  <dgm:cxnLst>
    <dgm:cxn modelId="{0E5F633D-CED7-4348-8DC0-BC911F63F97A}" type="presOf" srcId="{93E94BB9-A5F3-4416-9BBB-6E78CAA2AAB6}" destId="{353234D4-2E7E-462B-A853-F8ED7A7DAB56}" srcOrd="0" destOrd="0" presId="urn:microsoft.com/office/officeart/2005/8/layout/default#1"/>
    <dgm:cxn modelId="{83C4A5D4-3668-4B4C-BCFD-ADFEF6BF9C84}" type="presOf" srcId="{6E40AFA7-7BF7-4CD0-96B6-1DB8A45BF6E4}" destId="{0E3CA642-F072-4BA1-8F41-B0A6DD31E2BA}" srcOrd="0" destOrd="0" presId="urn:microsoft.com/office/officeart/2005/8/layout/default#1"/>
    <dgm:cxn modelId="{B6D3E556-08D8-48E1-A239-458E31FF0F1E}" type="presOf" srcId="{017BD8F7-45D2-4EEC-983B-369698B0CA99}" destId="{CB889336-3E4C-401B-8087-250FB0E6B82E}" srcOrd="0" destOrd="0" presId="urn:microsoft.com/office/officeart/2005/8/layout/default#1"/>
    <dgm:cxn modelId="{48F6C5CE-8E14-418D-A291-70D8E8EA8EA5}" type="presOf" srcId="{F58121A4-64D3-4786-AB0F-30CB5D0DE268}" destId="{FE8320BD-6D4A-49FD-B346-8CA922F96813}" srcOrd="0" destOrd="0" presId="urn:microsoft.com/office/officeart/2005/8/layout/default#1"/>
    <dgm:cxn modelId="{9A5657A5-ECF4-4A61-85B2-5DCAE73D8DB0}" type="presOf" srcId="{FAE3D783-1774-4A3D-B99D-B5C13036ABC3}" destId="{D0D03E09-EB7B-4407-B0AA-7EF51863EDEC}" srcOrd="0" destOrd="0" presId="urn:microsoft.com/office/officeart/2005/8/layout/default#1"/>
    <dgm:cxn modelId="{7D7EE8C0-7F7E-42C8-948F-915256E96451}" srcId="{93E94BB9-A5F3-4416-9BBB-6E78CAA2AAB6}" destId="{25E2F882-05E6-4528-8CA7-3C24A5BE872B}" srcOrd="4" destOrd="0" parTransId="{A033117E-D2A0-47E4-8EFE-6D9ADEAE7AD2}" sibTransId="{156175B4-5207-495E-90EF-0CDFF71D46D6}"/>
    <dgm:cxn modelId="{2478A20A-CA65-48E5-A5D6-81950E5FCC59}" type="presOf" srcId="{6BF80A12-E937-42DB-B5F4-60A9D9484517}" destId="{E3A1930D-592E-4B86-A798-547F41A3B00C}" srcOrd="0" destOrd="0" presId="urn:microsoft.com/office/officeart/2005/8/layout/default#1"/>
    <dgm:cxn modelId="{F46EF0EE-EED4-4992-8589-686616A5E7AF}" srcId="{93E94BB9-A5F3-4416-9BBB-6E78CAA2AAB6}" destId="{6E40AFA7-7BF7-4CD0-96B6-1DB8A45BF6E4}" srcOrd="0" destOrd="0" parTransId="{D7C7399E-0AD3-4372-A1C1-F44D173DAC50}" sibTransId="{CA64FAA7-2746-473B-A150-A2481CB80033}"/>
    <dgm:cxn modelId="{AAF230CB-7604-44F8-A61B-D591777BA73E}" srcId="{93E94BB9-A5F3-4416-9BBB-6E78CAA2AAB6}" destId="{F58121A4-64D3-4786-AB0F-30CB5D0DE268}" srcOrd="1" destOrd="0" parTransId="{62072D55-C488-4209-B74F-AB4587424C57}" sibTransId="{16633943-7E2B-40D9-92F3-4E4F92F148CD}"/>
    <dgm:cxn modelId="{ACCF25A8-972D-41BC-AFE8-0A58C5FCDEBE}" srcId="{93E94BB9-A5F3-4416-9BBB-6E78CAA2AAB6}" destId="{E6CAA182-2599-4D83-B696-7B39C2DC5B71}" srcOrd="5" destOrd="0" parTransId="{4473672D-7E6D-4A5B-B1AB-2622E32D8175}" sibTransId="{D8931026-AF2B-4384-BB5D-E54B91DD5B45}"/>
    <dgm:cxn modelId="{DBD3BB8F-094D-4B20-91B7-242D4991B80D}" srcId="{93E94BB9-A5F3-4416-9BBB-6E78CAA2AAB6}" destId="{39A65853-CEE1-4389-9854-A3058BCBEFE3}" srcOrd="2" destOrd="0" parTransId="{CD0616B7-2D03-4F49-B460-9118031B3AE4}" sibTransId="{B1C0B257-E4A0-455E-B792-9016A732A806}"/>
    <dgm:cxn modelId="{F60A89F8-F8DD-4903-88C9-E9F8504DDEB2}" type="presOf" srcId="{25E2F882-05E6-4528-8CA7-3C24A5BE872B}" destId="{DC441B11-332E-48FF-A900-F68E76D5F470}" srcOrd="0" destOrd="0" presId="urn:microsoft.com/office/officeart/2005/8/layout/default#1"/>
    <dgm:cxn modelId="{0BA1011F-025B-41BB-8D15-D370E7C8C49A}" type="presOf" srcId="{E6CAA182-2599-4D83-B696-7B39C2DC5B71}" destId="{D9C8F4C1-F2D8-42E2-AB3B-5C2AE466E5B6}" srcOrd="0" destOrd="0" presId="urn:microsoft.com/office/officeart/2005/8/layout/default#1"/>
    <dgm:cxn modelId="{CFA15DED-7563-4B48-A0C2-55F1CDA85D54}" srcId="{93E94BB9-A5F3-4416-9BBB-6E78CAA2AAB6}" destId="{6BF80A12-E937-42DB-B5F4-60A9D9484517}" srcOrd="3" destOrd="0" parTransId="{A6BD44AB-33FF-40DA-B71A-47A39E6505F7}" sibTransId="{8F620B35-3C52-43FF-B9CB-C722CB19B076}"/>
    <dgm:cxn modelId="{6BFE49EC-3995-4FD9-A780-96A56442360B}" srcId="{93E94BB9-A5F3-4416-9BBB-6E78CAA2AAB6}" destId="{FAE3D783-1774-4A3D-B99D-B5C13036ABC3}" srcOrd="7" destOrd="0" parTransId="{46B5CBA7-77A6-4E8E-B17D-614CD020CA6B}" sibTransId="{30389352-2DCF-4A9C-9EE7-4A9A6C25A635}"/>
    <dgm:cxn modelId="{0A504D7C-F16D-4DF2-8506-711F4674E888}" type="presOf" srcId="{39A65853-CEE1-4389-9854-A3058BCBEFE3}" destId="{4A1C1F52-8073-426D-B28B-C1300124E49E}" srcOrd="0" destOrd="0" presId="urn:microsoft.com/office/officeart/2005/8/layout/default#1"/>
    <dgm:cxn modelId="{C2619700-7244-4B95-A973-61F779F08088}" srcId="{93E94BB9-A5F3-4416-9BBB-6E78CAA2AAB6}" destId="{017BD8F7-45D2-4EEC-983B-369698B0CA99}" srcOrd="6" destOrd="0" parTransId="{ECB64475-7560-4ECF-8548-604C2C100FD6}" sibTransId="{8AB61882-28DC-44FB-A30E-1E1772200348}"/>
    <dgm:cxn modelId="{477EFCDC-86B5-44E0-9426-AC7C0486BF95}" type="presParOf" srcId="{353234D4-2E7E-462B-A853-F8ED7A7DAB56}" destId="{0E3CA642-F072-4BA1-8F41-B0A6DD31E2BA}" srcOrd="0" destOrd="0" presId="urn:microsoft.com/office/officeart/2005/8/layout/default#1"/>
    <dgm:cxn modelId="{4E310249-CE27-4DF0-B080-2869FF74D7FA}" type="presParOf" srcId="{353234D4-2E7E-462B-A853-F8ED7A7DAB56}" destId="{2FAB57C8-5476-441A-8E84-1F1924778DA5}" srcOrd="1" destOrd="0" presId="urn:microsoft.com/office/officeart/2005/8/layout/default#1"/>
    <dgm:cxn modelId="{F37A38CB-31AA-4F7D-8630-978D066D12EB}" type="presParOf" srcId="{353234D4-2E7E-462B-A853-F8ED7A7DAB56}" destId="{FE8320BD-6D4A-49FD-B346-8CA922F96813}" srcOrd="2" destOrd="0" presId="urn:microsoft.com/office/officeart/2005/8/layout/default#1"/>
    <dgm:cxn modelId="{683901F2-0FBD-40FE-BC2C-B6BAF8C371F6}" type="presParOf" srcId="{353234D4-2E7E-462B-A853-F8ED7A7DAB56}" destId="{CA56909D-9D61-40F5-9FDF-E75FDF86FA27}" srcOrd="3" destOrd="0" presId="urn:microsoft.com/office/officeart/2005/8/layout/default#1"/>
    <dgm:cxn modelId="{5A0FDCE8-5FC1-4A2B-9973-D959F9617AD4}" type="presParOf" srcId="{353234D4-2E7E-462B-A853-F8ED7A7DAB56}" destId="{4A1C1F52-8073-426D-B28B-C1300124E49E}" srcOrd="4" destOrd="0" presId="urn:microsoft.com/office/officeart/2005/8/layout/default#1"/>
    <dgm:cxn modelId="{47063062-F3AC-41C4-802C-BACBE9A0B21C}" type="presParOf" srcId="{353234D4-2E7E-462B-A853-F8ED7A7DAB56}" destId="{F2FD2FC9-17F3-43BA-838C-2C864EAA16C2}" srcOrd="5" destOrd="0" presId="urn:microsoft.com/office/officeart/2005/8/layout/default#1"/>
    <dgm:cxn modelId="{41039D5C-8AD0-4E81-9BEB-A30AECF74DFD}" type="presParOf" srcId="{353234D4-2E7E-462B-A853-F8ED7A7DAB56}" destId="{E3A1930D-592E-4B86-A798-547F41A3B00C}" srcOrd="6" destOrd="0" presId="urn:microsoft.com/office/officeart/2005/8/layout/default#1"/>
    <dgm:cxn modelId="{DE2A9839-B039-41E7-93F0-E070AD700666}" type="presParOf" srcId="{353234D4-2E7E-462B-A853-F8ED7A7DAB56}" destId="{3DC98980-83BA-4DFE-95C2-75B51E0F1279}" srcOrd="7" destOrd="0" presId="urn:microsoft.com/office/officeart/2005/8/layout/default#1"/>
    <dgm:cxn modelId="{8C8B2BBF-7AAE-48E3-9D74-A55B7A624EF8}" type="presParOf" srcId="{353234D4-2E7E-462B-A853-F8ED7A7DAB56}" destId="{DC441B11-332E-48FF-A900-F68E76D5F470}" srcOrd="8" destOrd="0" presId="urn:microsoft.com/office/officeart/2005/8/layout/default#1"/>
    <dgm:cxn modelId="{A9BA0575-8CD1-44F3-BED2-3BCBE06C276F}" type="presParOf" srcId="{353234D4-2E7E-462B-A853-F8ED7A7DAB56}" destId="{64A20B83-860B-4D2F-83CA-8AAE066DC1CA}" srcOrd="9" destOrd="0" presId="urn:microsoft.com/office/officeart/2005/8/layout/default#1"/>
    <dgm:cxn modelId="{527AC430-D0DC-4E69-AC14-377B545686A5}" type="presParOf" srcId="{353234D4-2E7E-462B-A853-F8ED7A7DAB56}" destId="{D9C8F4C1-F2D8-42E2-AB3B-5C2AE466E5B6}" srcOrd="10" destOrd="0" presId="urn:microsoft.com/office/officeart/2005/8/layout/default#1"/>
    <dgm:cxn modelId="{195C088C-C30F-4719-8BB4-725798E0636E}" type="presParOf" srcId="{353234D4-2E7E-462B-A853-F8ED7A7DAB56}" destId="{DB34CBA7-475D-4B4B-82F3-FB3579106B1D}" srcOrd="11" destOrd="0" presId="urn:microsoft.com/office/officeart/2005/8/layout/default#1"/>
    <dgm:cxn modelId="{AB49EC30-9A80-4277-B5B0-DF8CFD4BC8E1}" type="presParOf" srcId="{353234D4-2E7E-462B-A853-F8ED7A7DAB56}" destId="{CB889336-3E4C-401B-8087-250FB0E6B82E}" srcOrd="12" destOrd="0" presId="urn:microsoft.com/office/officeart/2005/8/layout/default#1"/>
    <dgm:cxn modelId="{6F0AA9B7-348B-4AE3-91CF-A80CC0502E5E}" type="presParOf" srcId="{353234D4-2E7E-462B-A853-F8ED7A7DAB56}" destId="{6E6E6727-E8FF-4276-86F9-8A7D477C411E}" srcOrd="13" destOrd="0" presId="urn:microsoft.com/office/officeart/2005/8/layout/default#1"/>
    <dgm:cxn modelId="{97E5F0FC-6399-407B-97E6-32F13833A147}" type="presParOf" srcId="{353234D4-2E7E-462B-A853-F8ED7A7DAB56}" destId="{D0D03E09-EB7B-4407-B0AA-7EF51863EDEC}"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058B13-A878-435B-8240-F5F3B1813CB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91B907F-C324-4475-AB0D-6B7BD8F4E668}">
      <dgm:prSet phldrT="[Text]"/>
      <dgm:spPr/>
      <dgm:t>
        <a:bodyPr/>
        <a:lstStyle/>
        <a:p>
          <a:r>
            <a:rPr lang="en-US" dirty="0" smtClean="0"/>
            <a:t>Bankruptcy</a:t>
          </a:r>
          <a:endParaRPr lang="en-US" dirty="0"/>
        </a:p>
      </dgm:t>
    </dgm:pt>
    <dgm:pt modelId="{920BA9A2-AF4D-4D39-AAB7-89E5E3165592}" type="parTrans" cxnId="{AD1E07BA-4AEE-4680-8915-DC270675BE07}">
      <dgm:prSet/>
      <dgm:spPr/>
      <dgm:t>
        <a:bodyPr/>
        <a:lstStyle/>
        <a:p>
          <a:endParaRPr lang="en-US"/>
        </a:p>
      </dgm:t>
    </dgm:pt>
    <dgm:pt modelId="{66DDF64E-05B5-4058-9CF4-E46DCF519224}" type="sibTrans" cxnId="{AD1E07BA-4AEE-4680-8915-DC270675BE07}">
      <dgm:prSet/>
      <dgm:spPr/>
      <dgm:t>
        <a:bodyPr/>
        <a:lstStyle/>
        <a:p>
          <a:endParaRPr lang="en-US"/>
        </a:p>
      </dgm:t>
    </dgm:pt>
    <dgm:pt modelId="{531FF656-BB3D-4A81-90BD-EBFFDD993684}">
      <dgm:prSet phldrT="[Text]"/>
      <dgm:spPr/>
      <dgm:t>
        <a:bodyPr/>
        <a:lstStyle/>
        <a:p>
          <a:r>
            <a:rPr lang="en-US" dirty="0" smtClean="0"/>
            <a:t>Caused by deficit spending</a:t>
          </a:r>
          <a:endParaRPr lang="en-US" dirty="0"/>
        </a:p>
      </dgm:t>
    </dgm:pt>
    <dgm:pt modelId="{BFBC5404-81E3-4954-9DCF-BF22826FB3DD}" type="parTrans" cxnId="{4B8D8F62-0581-48D4-9ADA-B12C1A7702A8}">
      <dgm:prSet/>
      <dgm:spPr/>
      <dgm:t>
        <a:bodyPr/>
        <a:lstStyle/>
        <a:p>
          <a:endParaRPr lang="en-US"/>
        </a:p>
      </dgm:t>
    </dgm:pt>
    <dgm:pt modelId="{53DE5D5E-B58A-4953-A9EF-37A393529789}" type="sibTrans" cxnId="{4B8D8F62-0581-48D4-9ADA-B12C1A7702A8}">
      <dgm:prSet/>
      <dgm:spPr/>
      <dgm:t>
        <a:bodyPr/>
        <a:lstStyle/>
        <a:p>
          <a:endParaRPr lang="en-US"/>
        </a:p>
      </dgm:t>
    </dgm:pt>
    <dgm:pt modelId="{8178765B-F51A-4AE0-BAE1-2EF220F38EA0}">
      <dgm:prSet phldrT="[Text]"/>
      <dgm:spPr/>
      <dgm:t>
        <a:bodyPr/>
        <a:lstStyle/>
        <a:p>
          <a:r>
            <a:rPr lang="en-US" dirty="0" smtClean="0"/>
            <a:t>Financial ministers (Turgot, Necker, </a:t>
          </a:r>
          <a:r>
            <a:rPr lang="en-US" dirty="0" err="1" smtClean="0"/>
            <a:t>Calonne</a:t>
          </a:r>
          <a:r>
            <a:rPr lang="en-US" dirty="0" smtClean="0"/>
            <a:t>) proposed changes</a:t>
          </a:r>
          <a:endParaRPr lang="en-US" dirty="0"/>
        </a:p>
      </dgm:t>
    </dgm:pt>
    <dgm:pt modelId="{37CE5898-7B43-4DE6-B918-2CAC08D56582}" type="parTrans" cxnId="{BA16D477-7677-4626-B2AD-2A695E2FC276}">
      <dgm:prSet/>
      <dgm:spPr/>
      <dgm:t>
        <a:bodyPr/>
        <a:lstStyle/>
        <a:p>
          <a:endParaRPr lang="en-US"/>
        </a:p>
      </dgm:t>
    </dgm:pt>
    <dgm:pt modelId="{3D9A3DE0-91B2-47F1-8F18-A781C37DB139}" type="sibTrans" cxnId="{BA16D477-7677-4626-B2AD-2A695E2FC276}">
      <dgm:prSet/>
      <dgm:spPr/>
      <dgm:t>
        <a:bodyPr/>
        <a:lstStyle/>
        <a:p>
          <a:endParaRPr lang="en-US"/>
        </a:p>
      </dgm:t>
    </dgm:pt>
    <dgm:pt modelId="{0DD0B090-DC33-433B-9F92-EE2EB62A10F3}">
      <dgm:prSet phldrT="[Text]"/>
      <dgm:spPr/>
      <dgm:t>
        <a:bodyPr/>
        <a:lstStyle/>
        <a:p>
          <a:r>
            <a:rPr lang="en-US" dirty="0" smtClean="0"/>
            <a:t>Great Fear</a:t>
          </a:r>
          <a:endParaRPr lang="en-US" dirty="0"/>
        </a:p>
      </dgm:t>
    </dgm:pt>
    <dgm:pt modelId="{DE7FAEFF-C633-4B19-83FA-FA42A11EF001}" type="parTrans" cxnId="{CE4FBA72-694C-4112-B806-C3C38791514E}">
      <dgm:prSet/>
      <dgm:spPr/>
      <dgm:t>
        <a:bodyPr/>
        <a:lstStyle/>
        <a:p>
          <a:endParaRPr lang="en-US"/>
        </a:p>
      </dgm:t>
    </dgm:pt>
    <dgm:pt modelId="{8D42D25B-C831-42E2-8F72-36E1A03091B4}" type="sibTrans" cxnId="{CE4FBA72-694C-4112-B806-C3C38791514E}">
      <dgm:prSet/>
      <dgm:spPr/>
      <dgm:t>
        <a:bodyPr/>
        <a:lstStyle/>
        <a:p>
          <a:endParaRPr lang="en-US"/>
        </a:p>
      </dgm:t>
    </dgm:pt>
    <dgm:pt modelId="{3D8927F6-3DB2-456D-AF4E-2152301892F6}">
      <dgm:prSet phldrT="[Text]"/>
      <dgm:spPr/>
      <dgm:t>
        <a:bodyPr/>
        <a:lstStyle/>
        <a:p>
          <a:r>
            <a:rPr lang="en-US" dirty="0" smtClean="0"/>
            <a:t>Worst famine in memory</a:t>
          </a:r>
          <a:endParaRPr lang="en-US" dirty="0"/>
        </a:p>
      </dgm:t>
    </dgm:pt>
    <dgm:pt modelId="{65D94F7C-40A7-4C89-9C58-B7B3C99FB77D}" type="parTrans" cxnId="{63BE52BB-B24D-42C1-B5AC-BE3646C6F961}">
      <dgm:prSet/>
      <dgm:spPr/>
      <dgm:t>
        <a:bodyPr/>
        <a:lstStyle/>
        <a:p>
          <a:endParaRPr lang="en-US"/>
        </a:p>
      </dgm:t>
    </dgm:pt>
    <dgm:pt modelId="{E0C06E67-F84A-403E-A384-7AB13AEE461C}" type="sibTrans" cxnId="{63BE52BB-B24D-42C1-B5AC-BE3646C6F961}">
      <dgm:prSet/>
      <dgm:spPr/>
      <dgm:t>
        <a:bodyPr/>
        <a:lstStyle/>
        <a:p>
          <a:endParaRPr lang="en-US"/>
        </a:p>
      </dgm:t>
    </dgm:pt>
    <dgm:pt modelId="{88FBE601-E232-4DAA-8CE7-0E36F290D03E}">
      <dgm:prSet phldrT="[Text]"/>
      <dgm:spPr/>
      <dgm:t>
        <a:bodyPr/>
        <a:lstStyle/>
        <a:p>
          <a:r>
            <a:rPr lang="en-US" i="1" dirty="0" smtClean="0"/>
            <a:t>Estates-General</a:t>
          </a:r>
          <a:endParaRPr lang="en-US" i="1" dirty="0"/>
        </a:p>
      </dgm:t>
    </dgm:pt>
    <dgm:pt modelId="{672C54C7-6D5E-44CC-BD7C-7EA60FF3009E}" type="parTrans" cxnId="{1A8D26C9-2576-4235-8C34-A4E535370026}">
      <dgm:prSet/>
      <dgm:spPr/>
      <dgm:t>
        <a:bodyPr/>
        <a:lstStyle/>
        <a:p>
          <a:endParaRPr lang="en-US"/>
        </a:p>
      </dgm:t>
    </dgm:pt>
    <dgm:pt modelId="{8795D6E4-4952-496C-B89A-E4FC377A166F}" type="sibTrans" cxnId="{1A8D26C9-2576-4235-8C34-A4E535370026}">
      <dgm:prSet/>
      <dgm:spPr/>
      <dgm:t>
        <a:bodyPr/>
        <a:lstStyle/>
        <a:p>
          <a:endParaRPr lang="en-US"/>
        </a:p>
      </dgm:t>
    </dgm:pt>
    <dgm:pt modelId="{77DFA975-6092-460F-BB31-B2EFE31C4D99}">
      <dgm:prSet phldrT="[Text]"/>
      <dgm:spPr/>
      <dgm:t>
        <a:bodyPr/>
        <a:lstStyle/>
        <a:p>
          <a:r>
            <a:rPr lang="en-US" dirty="0" smtClean="0"/>
            <a:t>Louis XVI had no choice but to call for a meeting of the </a:t>
          </a:r>
          <a:r>
            <a:rPr lang="en-US" b="1" i="1" dirty="0" smtClean="0"/>
            <a:t>Estates-General </a:t>
          </a:r>
          <a:r>
            <a:rPr lang="en-US" dirty="0" smtClean="0"/>
            <a:t>to find a solution to the bankruptcy problem</a:t>
          </a:r>
          <a:endParaRPr lang="en-US" dirty="0"/>
        </a:p>
      </dgm:t>
    </dgm:pt>
    <dgm:pt modelId="{FFBEA906-F889-481D-A47C-9F8991030585}" type="parTrans" cxnId="{B51A617C-6C71-4375-A176-65BC083B5587}">
      <dgm:prSet/>
      <dgm:spPr/>
      <dgm:t>
        <a:bodyPr/>
        <a:lstStyle/>
        <a:p>
          <a:endParaRPr lang="en-US"/>
        </a:p>
      </dgm:t>
    </dgm:pt>
    <dgm:pt modelId="{D43833E8-2AD4-4EF4-9E1F-F3BEF21CCE6E}" type="sibTrans" cxnId="{B51A617C-6C71-4375-A176-65BC083B5587}">
      <dgm:prSet/>
      <dgm:spPr/>
      <dgm:t>
        <a:bodyPr/>
        <a:lstStyle/>
        <a:p>
          <a:endParaRPr lang="en-US"/>
        </a:p>
      </dgm:t>
    </dgm:pt>
    <dgm:pt modelId="{D6B15F41-5E96-455A-85CE-23E5BC0425E9}">
      <dgm:prSet phldrT="[Text]"/>
      <dgm:spPr/>
      <dgm:t>
        <a:bodyPr/>
        <a:lstStyle/>
        <a:p>
          <a:r>
            <a:rPr lang="en-US" dirty="0" smtClean="0"/>
            <a:t>Had not met since 1614</a:t>
          </a:r>
          <a:endParaRPr lang="en-US" dirty="0"/>
        </a:p>
      </dgm:t>
    </dgm:pt>
    <dgm:pt modelId="{71946B9E-82D9-4CB4-BA80-E47BB296D0C7}" type="parTrans" cxnId="{3757C9C0-CBF3-42AB-902E-0DBD813323B1}">
      <dgm:prSet/>
      <dgm:spPr/>
      <dgm:t>
        <a:bodyPr/>
        <a:lstStyle/>
        <a:p>
          <a:endParaRPr lang="en-US"/>
        </a:p>
      </dgm:t>
    </dgm:pt>
    <dgm:pt modelId="{1C616D48-5F8A-4265-9623-D0C288D17BE2}" type="sibTrans" cxnId="{3757C9C0-CBF3-42AB-902E-0DBD813323B1}">
      <dgm:prSet/>
      <dgm:spPr/>
      <dgm:t>
        <a:bodyPr/>
        <a:lstStyle/>
        <a:p>
          <a:endParaRPr lang="en-US"/>
        </a:p>
      </dgm:t>
    </dgm:pt>
    <dgm:pt modelId="{91B1D41A-2CF8-4B9C-8B54-AFACD53C3E3D}">
      <dgm:prSet phldrT="[Text]"/>
      <dgm:spPr/>
      <dgm:t>
        <a:bodyPr/>
        <a:lstStyle/>
        <a:p>
          <a:r>
            <a:rPr lang="en-US" dirty="0" smtClean="0"/>
            <a:t>But these were rejected</a:t>
          </a:r>
          <a:endParaRPr lang="en-US" dirty="0"/>
        </a:p>
      </dgm:t>
    </dgm:pt>
    <dgm:pt modelId="{FF3AB01F-2C9A-4891-B825-A071E4D31810}" type="parTrans" cxnId="{B7567ABA-B74C-4C89-8B2B-A7C7296705BF}">
      <dgm:prSet/>
      <dgm:spPr/>
      <dgm:t>
        <a:bodyPr/>
        <a:lstStyle/>
        <a:p>
          <a:endParaRPr lang="en-US"/>
        </a:p>
      </dgm:t>
    </dgm:pt>
    <dgm:pt modelId="{552D6675-9BEC-47B8-8DE2-4152F14B4883}" type="sibTrans" cxnId="{B7567ABA-B74C-4C89-8B2B-A7C7296705BF}">
      <dgm:prSet/>
      <dgm:spPr/>
      <dgm:t>
        <a:bodyPr/>
        <a:lstStyle/>
        <a:p>
          <a:endParaRPr lang="en-US"/>
        </a:p>
      </dgm:t>
    </dgm:pt>
    <dgm:pt modelId="{422F3E55-5E62-4CA0-8453-0F3D0F3D2839}">
      <dgm:prSet phldrT="[Text]"/>
      <dgm:spPr/>
      <dgm:t>
        <a:bodyPr/>
        <a:lstStyle/>
        <a:p>
          <a:r>
            <a:rPr lang="en-US" dirty="0" smtClean="0"/>
            <a:t>Assembly of Notables voted down taxation for the nobility in 1787</a:t>
          </a:r>
          <a:endParaRPr lang="en-US" dirty="0"/>
        </a:p>
      </dgm:t>
    </dgm:pt>
    <dgm:pt modelId="{CC0C5287-CF34-43A8-BCF0-0485644D1A41}" type="parTrans" cxnId="{7003FC44-EF7E-4F15-B530-3106778976CD}">
      <dgm:prSet/>
      <dgm:spPr/>
      <dgm:t>
        <a:bodyPr/>
        <a:lstStyle/>
        <a:p>
          <a:endParaRPr lang="en-US"/>
        </a:p>
      </dgm:t>
    </dgm:pt>
    <dgm:pt modelId="{43FE4C18-E593-4B7F-B5CE-3FEE10FFE0CD}" type="sibTrans" cxnId="{7003FC44-EF7E-4F15-B530-3106778976CD}">
      <dgm:prSet/>
      <dgm:spPr/>
      <dgm:t>
        <a:bodyPr/>
        <a:lstStyle/>
        <a:p>
          <a:endParaRPr lang="en-US"/>
        </a:p>
      </dgm:t>
    </dgm:pt>
    <dgm:pt modelId="{177636B1-F763-40EF-BA91-34E8748570B4}">
      <dgm:prSet phldrT="[Text]"/>
      <dgm:spPr/>
      <dgm:t>
        <a:bodyPr/>
        <a:lstStyle/>
        <a:p>
          <a:r>
            <a:rPr lang="en-US" dirty="0" smtClean="0"/>
            <a:t>Hungry, impoverished peasants feared that nobles at Estates-General were seeking greater privileges</a:t>
          </a:r>
          <a:endParaRPr lang="en-US" dirty="0"/>
        </a:p>
      </dgm:t>
    </dgm:pt>
    <dgm:pt modelId="{4524C0BA-61B3-4F19-9B31-664A2308BF67}" type="parTrans" cxnId="{73EA9ED3-D8F0-4BEA-97DA-E9D6D6CB06F3}">
      <dgm:prSet/>
      <dgm:spPr/>
      <dgm:t>
        <a:bodyPr/>
        <a:lstStyle/>
        <a:p>
          <a:endParaRPr lang="en-US"/>
        </a:p>
      </dgm:t>
    </dgm:pt>
    <dgm:pt modelId="{FD322083-347B-45B2-B0D2-9241773BFA6C}" type="sibTrans" cxnId="{73EA9ED3-D8F0-4BEA-97DA-E9D6D6CB06F3}">
      <dgm:prSet/>
      <dgm:spPr/>
      <dgm:t>
        <a:bodyPr/>
        <a:lstStyle/>
        <a:p>
          <a:endParaRPr lang="en-US"/>
        </a:p>
      </dgm:t>
    </dgm:pt>
    <dgm:pt modelId="{B2E94396-C04C-4CBA-8A35-4269E33699C9}">
      <dgm:prSet phldrT="[Text]"/>
      <dgm:spPr/>
      <dgm:t>
        <a:bodyPr/>
        <a:lstStyle/>
        <a:p>
          <a:r>
            <a:rPr lang="en-US" dirty="0" smtClean="0"/>
            <a:t>Attacks on nobles occurred throughout the country in 1789</a:t>
          </a:r>
          <a:endParaRPr lang="en-US" dirty="0"/>
        </a:p>
      </dgm:t>
    </dgm:pt>
    <dgm:pt modelId="{D9C84AA4-8EE7-4ECE-8EE7-7A38ABD63A4C}" type="parTrans" cxnId="{57CFBF24-1D99-4D02-916E-4CA259FD2347}">
      <dgm:prSet/>
      <dgm:spPr/>
      <dgm:t>
        <a:bodyPr/>
        <a:lstStyle/>
        <a:p>
          <a:endParaRPr lang="en-US"/>
        </a:p>
      </dgm:t>
    </dgm:pt>
    <dgm:pt modelId="{D96EBC5F-9679-457D-931E-6A58D911B745}" type="sibTrans" cxnId="{57CFBF24-1D99-4D02-916E-4CA259FD2347}">
      <dgm:prSet/>
      <dgm:spPr/>
      <dgm:t>
        <a:bodyPr/>
        <a:lstStyle/>
        <a:p>
          <a:endParaRPr lang="en-US"/>
        </a:p>
      </dgm:t>
    </dgm:pt>
    <dgm:pt modelId="{3266D4AF-4861-4095-A848-35F3F637D3D2}">
      <dgm:prSet phldrT="[Text]"/>
      <dgm:spPr/>
      <dgm:t>
        <a:bodyPr/>
        <a:lstStyle/>
        <a:p>
          <a:r>
            <a:rPr lang="en-US" dirty="0" smtClean="0"/>
            <a:t>All three estates</a:t>
          </a:r>
          <a:endParaRPr lang="en-US" dirty="0"/>
        </a:p>
      </dgm:t>
    </dgm:pt>
    <dgm:pt modelId="{51EA2ACF-AC77-4412-A70A-2C6EE0C1DC8E}" type="parTrans" cxnId="{59FDEA5A-C30B-4104-837D-20A9ED628BF0}">
      <dgm:prSet/>
      <dgm:spPr/>
      <dgm:t>
        <a:bodyPr/>
        <a:lstStyle/>
        <a:p>
          <a:endParaRPr lang="en-US"/>
        </a:p>
      </dgm:t>
    </dgm:pt>
    <dgm:pt modelId="{173CF01A-5975-410F-B22A-F2D7507F99A1}" type="sibTrans" cxnId="{59FDEA5A-C30B-4104-837D-20A9ED628BF0}">
      <dgm:prSet/>
      <dgm:spPr/>
      <dgm:t>
        <a:bodyPr/>
        <a:lstStyle/>
        <a:p>
          <a:endParaRPr lang="en-US"/>
        </a:p>
      </dgm:t>
    </dgm:pt>
    <dgm:pt modelId="{38B05E36-6E9F-4BAA-9F58-421D693F9CBB}">
      <dgm:prSet phldrT="[Text]"/>
      <dgm:spPr/>
      <dgm:t>
        <a:bodyPr/>
        <a:lstStyle/>
        <a:p>
          <a:r>
            <a:rPr lang="en-US" dirty="0" smtClean="0"/>
            <a:t>Set in motion a series of events which resulted in the abolition of the monarchy and a completely new socio-political system for France</a:t>
          </a:r>
          <a:endParaRPr lang="en-US" dirty="0"/>
        </a:p>
      </dgm:t>
    </dgm:pt>
    <dgm:pt modelId="{8AF9F3DF-567C-4833-A8BD-B7B2387A0F6E}" type="parTrans" cxnId="{0D59A12C-314E-4163-9F4B-0E9BEBFCF134}">
      <dgm:prSet/>
      <dgm:spPr/>
      <dgm:t>
        <a:bodyPr/>
        <a:lstStyle/>
        <a:p>
          <a:endParaRPr lang="en-US"/>
        </a:p>
      </dgm:t>
    </dgm:pt>
    <dgm:pt modelId="{4A89AB28-2EDC-42B8-B798-E79DFF83616B}" type="sibTrans" cxnId="{0D59A12C-314E-4163-9F4B-0E9BEBFCF134}">
      <dgm:prSet/>
      <dgm:spPr/>
      <dgm:t>
        <a:bodyPr/>
        <a:lstStyle/>
        <a:p>
          <a:endParaRPr lang="en-US"/>
        </a:p>
      </dgm:t>
    </dgm:pt>
    <dgm:pt modelId="{E87429CF-E870-4961-90BE-9740973421CE}" type="pres">
      <dgm:prSet presAssocID="{C3058B13-A878-435B-8240-F5F3B1813CB3}" presName="Name0" presStyleCnt="0">
        <dgm:presLayoutVars>
          <dgm:dir/>
          <dgm:animLvl val="lvl"/>
          <dgm:resizeHandles val="exact"/>
        </dgm:presLayoutVars>
      </dgm:prSet>
      <dgm:spPr/>
      <dgm:t>
        <a:bodyPr/>
        <a:lstStyle/>
        <a:p>
          <a:endParaRPr lang="en-GB"/>
        </a:p>
      </dgm:t>
    </dgm:pt>
    <dgm:pt modelId="{F6778E00-4EB6-4363-8ACD-7C8BB95810CF}" type="pres">
      <dgm:prSet presAssocID="{091B907F-C324-4475-AB0D-6B7BD8F4E668}" presName="composite" presStyleCnt="0"/>
      <dgm:spPr/>
    </dgm:pt>
    <dgm:pt modelId="{A235E8D6-BE17-42BF-8D4B-45AD07A5CD94}" type="pres">
      <dgm:prSet presAssocID="{091B907F-C324-4475-AB0D-6B7BD8F4E668}" presName="parTx" presStyleLbl="alignNode1" presStyleIdx="0" presStyleCnt="3">
        <dgm:presLayoutVars>
          <dgm:chMax val="0"/>
          <dgm:chPref val="0"/>
          <dgm:bulletEnabled val="1"/>
        </dgm:presLayoutVars>
      </dgm:prSet>
      <dgm:spPr/>
      <dgm:t>
        <a:bodyPr/>
        <a:lstStyle/>
        <a:p>
          <a:endParaRPr lang="en-GB"/>
        </a:p>
      </dgm:t>
    </dgm:pt>
    <dgm:pt modelId="{C9DD9B59-6F6A-481E-8622-1F04A079939E}" type="pres">
      <dgm:prSet presAssocID="{091B907F-C324-4475-AB0D-6B7BD8F4E668}" presName="desTx" presStyleLbl="alignAccFollowNode1" presStyleIdx="0" presStyleCnt="3">
        <dgm:presLayoutVars>
          <dgm:bulletEnabled val="1"/>
        </dgm:presLayoutVars>
      </dgm:prSet>
      <dgm:spPr/>
      <dgm:t>
        <a:bodyPr/>
        <a:lstStyle/>
        <a:p>
          <a:endParaRPr lang="en-US"/>
        </a:p>
      </dgm:t>
    </dgm:pt>
    <dgm:pt modelId="{EFEB70C3-A316-4FF3-A536-3547A1C90FDA}" type="pres">
      <dgm:prSet presAssocID="{66DDF64E-05B5-4058-9CF4-E46DCF519224}" presName="space" presStyleCnt="0"/>
      <dgm:spPr/>
    </dgm:pt>
    <dgm:pt modelId="{79B2132A-3C1A-47AF-935B-00BAF8864A58}" type="pres">
      <dgm:prSet presAssocID="{0DD0B090-DC33-433B-9F92-EE2EB62A10F3}" presName="composite" presStyleCnt="0"/>
      <dgm:spPr/>
    </dgm:pt>
    <dgm:pt modelId="{FBF50647-2364-405C-B654-B65A4C5A6A85}" type="pres">
      <dgm:prSet presAssocID="{0DD0B090-DC33-433B-9F92-EE2EB62A10F3}" presName="parTx" presStyleLbl="alignNode1" presStyleIdx="1" presStyleCnt="3">
        <dgm:presLayoutVars>
          <dgm:chMax val="0"/>
          <dgm:chPref val="0"/>
          <dgm:bulletEnabled val="1"/>
        </dgm:presLayoutVars>
      </dgm:prSet>
      <dgm:spPr/>
      <dgm:t>
        <a:bodyPr/>
        <a:lstStyle/>
        <a:p>
          <a:endParaRPr lang="en-US"/>
        </a:p>
      </dgm:t>
    </dgm:pt>
    <dgm:pt modelId="{D57DBFEF-6504-40E6-8BBD-79F6B55A4B89}" type="pres">
      <dgm:prSet presAssocID="{0DD0B090-DC33-433B-9F92-EE2EB62A10F3}" presName="desTx" presStyleLbl="alignAccFollowNode1" presStyleIdx="1" presStyleCnt="3">
        <dgm:presLayoutVars>
          <dgm:bulletEnabled val="1"/>
        </dgm:presLayoutVars>
      </dgm:prSet>
      <dgm:spPr/>
      <dgm:t>
        <a:bodyPr/>
        <a:lstStyle/>
        <a:p>
          <a:endParaRPr lang="en-US"/>
        </a:p>
      </dgm:t>
    </dgm:pt>
    <dgm:pt modelId="{5E815C11-3320-4244-9E31-D7A5E6B2817F}" type="pres">
      <dgm:prSet presAssocID="{8D42D25B-C831-42E2-8F72-36E1A03091B4}" presName="space" presStyleCnt="0"/>
      <dgm:spPr/>
    </dgm:pt>
    <dgm:pt modelId="{02C5E770-5F86-4E6B-BBFD-83F0F22C93D3}" type="pres">
      <dgm:prSet presAssocID="{88FBE601-E232-4DAA-8CE7-0E36F290D03E}" presName="composite" presStyleCnt="0"/>
      <dgm:spPr/>
    </dgm:pt>
    <dgm:pt modelId="{480580FF-79D2-4A56-93CD-1D36006DE103}" type="pres">
      <dgm:prSet presAssocID="{88FBE601-E232-4DAA-8CE7-0E36F290D03E}" presName="parTx" presStyleLbl="alignNode1" presStyleIdx="2" presStyleCnt="3">
        <dgm:presLayoutVars>
          <dgm:chMax val="0"/>
          <dgm:chPref val="0"/>
          <dgm:bulletEnabled val="1"/>
        </dgm:presLayoutVars>
      </dgm:prSet>
      <dgm:spPr/>
      <dgm:t>
        <a:bodyPr/>
        <a:lstStyle/>
        <a:p>
          <a:endParaRPr lang="en-GB"/>
        </a:p>
      </dgm:t>
    </dgm:pt>
    <dgm:pt modelId="{2EE8E7D3-FE17-40CC-9782-B338ADAB8463}" type="pres">
      <dgm:prSet presAssocID="{88FBE601-E232-4DAA-8CE7-0E36F290D03E}" presName="desTx" presStyleLbl="alignAccFollowNode1" presStyleIdx="2" presStyleCnt="3">
        <dgm:presLayoutVars>
          <dgm:bulletEnabled val="1"/>
        </dgm:presLayoutVars>
      </dgm:prSet>
      <dgm:spPr/>
      <dgm:t>
        <a:bodyPr/>
        <a:lstStyle/>
        <a:p>
          <a:endParaRPr lang="en-US"/>
        </a:p>
      </dgm:t>
    </dgm:pt>
  </dgm:ptLst>
  <dgm:cxnLst>
    <dgm:cxn modelId="{3799DCE1-8A9F-4520-8E22-8060E1389C4C}" type="presOf" srcId="{091B907F-C324-4475-AB0D-6B7BD8F4E668}" destId="{A235E8D6-BE17-42BF-8D4B-45AD07A5CD94}" srcOrd="0" destOrd="0" presId="urn:microsoft.com/office/officeart/2005/8/layout/hList1"/>
    <dgm:cxn modelId="{CE4FBA72-694C-4112-B806-C3C38791514E}" srcId="{C3058B13-A878-435B-8240-F5F3B1813CB3}" destId="{0DD0B090-DC33-433B-9F92-EE2EB62A10F3}" srcOrd="1" destOrd="0" parTransId="{DE7FAEFF-C633-4B19-83FA-FA42A11EF001}" sibTransId="{8D42D25B-C831-42E2-8F72-36E1A03091B4}"/>
    <dgm:cxn modelId="{57CFBF24-1D99-4D02-916E-4CA259FD2347}" srcId="{0DD0B090-DC33-433B-9F92-EE2EB62A10F3}" destId="{B2E94396-C04C-4CBA-8A35-4269E33699C9}" srcOrd="2" destOrd="0" parTransId="{D9C84AA4-8EE7-4ECE-8EE7-7A38ABD63A4C}" sibTransId="{D96EBC5F-9679-457D-931E-6A58D911B745}"/>
    <dgm:cxn modelId="{B51A617C-6C71-4375-A176-65BC083B5587}" srcId="{88FBE601-E232-4DAA-8CE7-0E36F290D03E}" destId="{77DFA975-6092-460F-BB31-B2EFE31C4D99}" srcOrd="0" destOrd="0" parTransId="{FFBEA906-F889-481D-A47C-9F8991030585}" sibTransId="{D43833E8-2AD4-4EF4-9E1F-F3BEF21CCE6E}"/>
    <dgm:cxn modelId="{9E8ABA3B-C275-469E-BD03-BDE2FD78081D}" type="presOf" srcId="{177636B1-F763-40EF-BA91-34E8748570B4}" destId="{D57DBFEF-6504-40E6-8BBD-79F6B55A4B89}" srcOrd="0" destOrd="1" presId="urn:microsoft.com/office/officeart/2005/8/layout/hList1"/>
    <dgm:cxn modelId="{59FDEA5A-C30B-4104-837D-20A9ED628BF0}" srcId="{77DFA975-6092-460F-BB31-B2EFE31C4D99}" destId="{3266D4AF-4861-4095-A848-35F3F637D3D2}" srcOrd="0" destOrd="0" parTransId="{51EA2ACF-AC77-4412-A70A-2C6EE0C1DC8E}" sibTransId="{173CF01A-5975-410F-B22A-F2D7507F99A1}"/>
    <dgm:cxn modelId="{1A8D26C9-2576-4235-8C34-A4E535370026}" srcId="{C3058B13-A878-435B-8240-F5F3B1813CB3}" destId="{88FBE601-E232-4DAA-8CE7-0E36F290D03E}" srcOrd="2" destOrd="0" parTransId="{672C54C7-6D5E-44CC-BD7C-7EA60FF3009E}" sibTransId="{8795D6E4-4952-496C-B89A-E4FC377A166F}"/>
    <dgm:cxn modelId="{7003FC44-EF7E-4F15-B530-3106778976CD}" srcId="{091B907F-C324-4475-AB0D-6B7BD8F4E668}" destId="{422F3E55-5E62-4CA0-8453-0F3D0F3D2839}" srcOrd="2" destOrd="0" parTransId="{CC0C5287-CF34-43A8-BCF0-0485644D1A41}" sibTransId="{43FE4C18-E593-4B7F-B5CE-3FEE10FFE0CD}"/>
    <dgm:cxn modelId="{0FE015B8-5BC4-4FE4-81E0-A5BDC7442326}" type="presOf" srcId="{38B05E36-6E9F-4BAA-9F58-421D693F9CBB}" destId="{2EE8E7D3-FE17-40CC-9782-B338ADAB8463}" srcOrd="0" destOrd="3" presId="urn:microsoft.com/office/officeart/2005/8/layout/hList1"/>
    <dgm:cxn modelId="{BA16D477-7677-4626-B2AD-2A695E2FC276}" srcId="{091B907F-C324-4475-AB0D-6B7BD8F4E668}" destId="{8178765B-F51A-4AE0-BAE1-2EF220F38EA0}" srcOrd="1" destOrd="0" parTransId="{37CE5898-7B43-4DE6-B918-2CAC08D56582}" sibTransId="{3D9A3DE0-91B2-47F1-8F18-A781C37DB139}"/>
    <dgm:cxn modelId="{187D5383-F4E6-4E76-8FB8-A47129C743B2}" type="presOf" srcId="{B2E94396-C04C-4CBA-8A35-4269E33699C9}" destId="{D57DBFEF-6504-40E6-8BBD-79F6B55A4B89}" srcOrd="0" destOrd="2" presId="urn:microsoft.com/office/officeart/2005/8/layout/hList1"/>
    <dgm:cxn modelId="{D025CD5D-93B5-473C-8B8E-39AD76E1E794}" type="presOf" srcId="{3D8927F6-3DB2-456D-AF4E-2152301892F6}" destId="{D57DBFEF-6504-40E6-8BBD-79F6B55A4B89}" srcOrd="0" destOrd="0" presId="urn:microsoft.com/office/officeart/2005/8/layout/hList1"/>
    <dgm:cxn modelId="{0D59A12C-314E-4163-9F4B-0E9BEBFCF134}" srcId="{88FBE601-E232-4DAA-8CE7-0E36F290D03E}" destId="{38B05E36-6E9F-4BAA-9F58-421D693F9CBB}" srcOrd="2" destOrd="0" parTransId="{8AF9F3DF-567C-4833-A8BD-B7B2387A0F6E}" sibTransId="{4A89AB28-2EDC-42B8-B798-E79DFF83616B}"/>
    <dgm:cxn modelId="{48C30685-F9AF-4C93-AE59-BF27EFD2EC4B}" type="presOf" srcId="{3266D4AF-4861-4095-A848-35F3F637D3D2}" destId="{2EE8E7D3-FE17-40CC-9782-B338ADAB8463}" srcOrd="0" destOrd="1" presId="urn:microsoft.com/office/officeart/2005/8/layout/hList1"/>
    <dgm:cxn modelId="{AD1E07BA-4AEE-4680-8915-DC270675BE07}" srcId="{C3058B13-A878-435B-8240-F5F3B1813CB3}" destId="{091B907F-C324-4475-AB0D-6B7BD8F4E668}" srcOrd="0" destOrd="0" parTransId="{920BA9A2-AF4D-4D39-AAB7-89E5E3165592}" sibTransId="{66DDF64E-05B5-4058-9CF4-E46DCF519224}"/>
    <dgm:cxn modelId="{B7567ABA-B74C-4C89-8B2B-A7C7296705BF}" srcId="{8178765B-F51A-4AE0-BAE1-2EF220F38EA0}" destId="{91B1D41A-2CF8-4B9C-8B54-AFACD53C3E3D}" srcOrd="0" destOrd="0" parTransId="{FF3AB01F-2C9A-4891-B825-A071E4D31810}" sibTransId="{552D6675-9BEC-47B8-8DE2-4152F14B4883}"/>
    <dgm:cxn modelId="{23B7DE14-2471-4B7B-93AD-301F07E8BC67}" type="presOf" srcId="{0DD0B090-DC33-433B-9F92-EE2EB62A10F3}" destId="{FBF50647-2364-405C-B654-B65A4C5A6A85}" srcOrd="0" destOrd="0" presId="urn:microsoft.com/office/officeart/2005/8/layout/hList1"/>
    <dgm:cxn modelId="{432FED4E-816B-4475-BB0A-D66A8FEAF316}" type="presOf" srcId="{531FF656-BB3D-4A81-90BD-EBFFDD993684}" destId="{C9DD9B59-6F6A-481E-8622-1F04A079939E}" srcOrd="0" destOrd="0" presId="urn:microsoft.com/office/officeart/2005/8/layout/hList1"/>
    <dgm:cxn modelId="{B106C6B8-440D-4C6E-B4C8-19838E804D81}" type="presOf" srcId="{D6B15F41-5E96-455A-85CE-23E5BC0425E9}" destId="{2EE8E7D3-FE17-40CC-9782-B338ADAB8463}" srcOrd="0" destOrd="2" presId="urn:microsoft.com/office/officeart/2005/8/layout/hList1"/>
    <dgm:cxn modelId="{BC06FBA5-3A04-4617-85C4-5DEFD5AABC3E}" type="presOf" srcId="{91B1D41A-2CF8-4B9C-8B54-AFACD53C3E3D}" destId="{C9DD9B59-6F6A-481E-8622-1F04A079939E}" srcOrd="0" destOrd="2" presId="urn:microsoft.com/office/officeart/2005/8/layout/hList1"/>
    <dgm:cxn modelId="{4B8D8F62-0581-48D4-9ADA-B12C1A7702A8}" srcId="{091B907F-C324-4475-AB0D-6B7BD8F4E668}" destId="{531FF656-BB3D-4A81-90BD-EBFFDD993684}" srcOrd="0" destOrd="0" parTransId="{BFBC5404-81E3-4954-9DCF-BF22826FB3DD}" sibTransId="{53DE5D5E-B58A-4953-A9EF-37A393529789}"/>
    <dgm:cxn modelId="{63BE52BB-B24D-42C1-B5AC-BE3646C6F961}" srcId="{0DD0B090-DC33-433B-9F92-EE2EB62A10F3}" destId="{3D8927F6-3DB2-456D-AF4E-2152301892F6}" srcOrd="0" destOrd="0" parTransId="{65D94F7C-40A7-4C89-9C58-B7B3C99FB77D}" sibTransId="{E0C06E67-F84A-403E-A384-7AB13AEE461C}"/>
    <dgm:cxn modelId="{449AFC4F-9B0F-42DC-9948-90ECEF8513EA}" type="presOf" srcId="{422F3E55-5E62-4CA0-8453-0F3D0F3D2839}" destId="{C9DD9B59-6F6A-481E-8622-1F04A079939E}" srcOrd="0" destOrd="3" presId="urn:microsoft.com/office/officeart/2005/8/layout/hList1"/>
    <dgm:cxn modelId="{ABCD98F3-4D27-48B3-A455-A76B3956A4E7}" type="presOf" srcId="{C3058B13-A878-435B-8240-F5F3B1813CB3}" destId="{E87429CF-E870-4961-90BE-9740973421CE}" srcOrd="0" destOrd="0" presId="urn:microsoft.com/office/officeart/2005/8/layout/hList1"/>
    <dgm:cxn modelId="{97405B61-13AB-4911-915A-0C8BE14575C6}" type="presOf" srcId="{77DFA975-6092-460F-BB31-B2EFE31C4D99}" destId="{2EE8E7D3-FE17-40CC-9782-B338ADAB8463}" srcOrd="0" destOrd="0" presId="urn:microsoft.com/office/officeart/2005/8/layout/hList1"/>
    <dgm:cxn modelId="{73EA9ED3-D8F0-4BEA-97DA-E9D6D6CB06F3}" srcId="{0DD0B090-DC33-433B-9F92-EE2EB62A10F3}" destId="{177636B1-F763-40EF-BA91-34E8748570B4}" srcOrd="1" destOrd="0" parTransId="{4524C0BA-61B3-4F19-9B31-664A2308BF67}" sibTransId="{FD322083-347B-45B2-B0D2-9241773BFA6C}"/>
    <dgm:cxn modelId="{B876DB3B-48C3-4302-B7EE-9F59F80CCBA9}" type="presOf" srcId="{8178765B-F51A-4AE0-BAE1-2EF220F38EA0}" destId="{C9DD9B59-6F6A-481E-8622-1F04A079939E}" srcOrd="0" destOrd="1" presId="urn:microsoft.com/office/officeart/2005/8/layout/hList1"/>
    <dgm:cxn modelId="{40EF4524-EA17-47BD-9D88-0AB263FD5F16}" type="presOf" srcId="{88FBE601-E232-4DAA-8CE7-0E36F290D03E}" destId="{480580FF-79D2-4A56-93CD-1D36006DE103}" srcOrd="0" destOrd="0" presId="urn:microsoft.com/office/officeart/2005/8/layout/hList1"/>
    <dgm:cxn modelId="{3757C9C0-CBF3-42AB-902E-0DBD813323B1}" srcId="{88FBE601-E232-4DAA-8CE7-0E36F290D03E}" destId="{D6B15F41-5E96-455A-85CE-23E5BC0425E9}" srcOrd="1" destOrd="0" parTransId="{71946B9E-82D9-4CB4-BA80-E47BB296D0C7}" sibTransId="{1C616D48-5F8A-4265-9623-D0C288D17BE2}"/>
    <dgm:cxn modelId="{873BE171-6919-4885-9615-5C48A15BAD4D}" type="presParOf" srcId="{E87429CF-E870-4961-90BE-9740973421CE}" destId="{F6778E00-4EB6-4363-8ACD-7C8BB95810CF}" srcOrd="0" destOrd="0" presId="urn:microsoft.com/office/officeart/2005/8/layout/hList1"/>
    <dgm:cxn modelId="{77D736C4-2001-406C-B30B-A354460AC164}" type="presParOf" srcId="{F6778E00-4EB6-4363-8ACD-7C8BB95810CF}" destId="{A235E8D6-BE17-42BF-8D4B-45AD07A5CD94}" srcOrd="0" destOrd="0" presId="urn:microsoft.com/office/officeart/2005/8/layout/hList1"/>
    <dgm:cxn modelId="{F9448432-92E3-4BE6-B2EA-9E8E6EF21E56}" type="presParOf" srcId="{F6778E00-4EB6-4363-8ACD-7C8BB95810CF}" destId="{C9DD9B59-6F6A-481E-8622-1F04A079939E}" srcOrd="1" destOrd="0" presId="urn:microsoft.com/office/officeart/2005/8/layout/hList1"/>
    <dgm:cxn modelId="{91BE545E-5776-4AC7-8F4B-83DCC4645B40}" type="presParOf" srcId="{E87429CF-E870-4961-90BE-9740973421CE}" destId="{EFEB70C3-A316-4FF3-A536-3547A1C90FDA}" srcOrd="1" destOrd="0" presId="urn:microsoft.com/office/officeart/2005/8/layout/hList1"/>
    <dgm:cxn modelId="{772FAA58-2E75-4B7E-8BEE-189D6C5A49C4}" type="presParOf" srcId="{E87429CF-E870-4961-90BE-9740973421CE}" destId="{79B2132A-3C1A-47AF-935B-00BAF8864A58}" srcOrd="2" destOrd="0" presId="urn:microsoft.com/office/officeart/2005/8/layout/hList1"/>
    <dgm:cxn modelId="{A1847FE0-36BA-44D6-B554-82F8D7C4911E}" type="presParOf" srcId="{79B2132A-3C1A-47AF-935B-00BAF8864A58}" destId="{FBF50647-2364-405C-B654-B65A4C5A6A85}" srcOrd="0" destOrd="0" presId="urn:microsoft.com/office/officeart/2005/8/layout/hList1"/>
    <dgm:cxn modelId="{97FA5BE6-89C9-4440-8A36-645D5420432B}" type="presParOf" srcId="{79B2132A-3C1A-47AF-935B-00BAF8864A58}" destId="{D57DBFEF-6504-40E6-8BBD-79F6B55A4B89}" srcOrd="1" destOrd="0" presId="urn:microsoft.com/office/officeart/2005/8/layout/hList1"/>
    <dgm:cxn modelId="{B3CC7BE9-9996-4732-94EA-10FD1E04E094}" type="presParOf" srcId="{E87429CF-E870-4961-90BE-9740973421CE}" destId="{5E815C11-3320-4244-9E31-D7A5E6B2817F}" srcOrd="3" destOrd="0" presId="urn:microsoft.com/office/officeart/2005/8/layout/hList1"/>
    <dgm:cxn modelId="{F0EF1221-CB13-4981-8A55-73C9F7740645}" type="presParOf" srcId="{E87429CF-E870-4961-90BE-9740973421CE}" destId="{02C5E770-5F86-4E6B-BBFD-83F0F22C93D3}" srcOrd="4" destOrd="0" presId="urn:microsoft.com/office/officeart/2005/8/layout/hList1"/>
    <dgm:cxn modelId="{BC359A38-CDB1-4D32-994E-F26C4820D31D}" type="presParOf" srcId="{02C5E770-5F86-4E6B-BBFD-83F0F22C93D3}" destId="{480580FF-79D2-4A56-93CD-1D36006DE103}" srcOrd="0" destOrd="0" presId="urn:microsoft.com/office/officeart/2005/8/layout/hList1"/>
    <dgm:cxn modelId="{9AAE12FA-333C-4B8D-80C5-A751B6565491}" type="presParOf" srcId="{02C5E770-5F86-4E6B-BBFD-83F0F22C93D3}" destId="{2EE8E7D3-FE17-40CC-9782-B338ADAB846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CB58C8-8622-4809-B361-5EFEAFDF08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CA87C1-601F-422E-8860-2533224E3A9C}">
      <dgm:prSet phldrT="[Text]"/>
      <dgm:spPr/>
      <dgm:t>
        <a:bodyPr/>
        <a:lstStyle/>
        <a:p>
          <a:r>
            <a:rPr lang="en-US" dirty="0" smtClean="0"/>
            <a:t>National Assembly (1789-1791)</a:t>
          </a:r>
          <a:endParaRPr lang="en-US" dirty="0"/>
        </a:p>
      </dgm:t>
    </dgm:pt>
    <dgm:pt modelId="{226F143B-2FCB-4133-BD65-EE0AA20EFB8D}" type="parTrans" cxnId="{B9B3FEDA-19C2-46A5-88A3-DE659C0FC5D2}">
      <dgm:prSet/>
      <dgm:spPr/>
      <dgm:t>
        <a:bodyPr/>
        <a:lstStyle/>
        <a:p>
          <a:endParaRPr lang="en-US"/>
        </a:p>
      </dgm:t>
    </dgm:pt>
    <dgm:pt modelId="{A0DFB47C-C0D6-4BE0-A430-656FE8C635C0}" type="sibTrans" cxnId="{B9B3FEDA-19C2-46A5-88A3-DE659C0FC5D2}">
      <dgm:prSet/>
      <dgm:spPr/>
      <dgm:t>
        <a:bodyPr/>
        <a:lstStyle/>
        <a:p>
          <a:endParaRPr lang="en-US"/>
        </a:p>
      </dgm:t>
    </dgm:pt>
    <dgm:pt modelId="{817B97C3-E1D1-442A-8BD1-897FC76BE96D}">
      <dgm:prSet phldrT="[Text]"/>
      <dgm:spPr/>
      <dgm:t>
        <a:bodyPr/>
        <a:lstStyle/>
        <a:p>
          <a:r>
            <a:rPr lang="en-US" dirty="0" smtClean="0"/>
            <a:t>Legislative Assembly (1791-1792) </a:t>
          </a:r>
          <a:endParaRPr lang="en-US" dirty="0"/>
        </a:p>
      </dgm:t>
    </dgm:pt>
    <dgm:pt modelId="{06521306-19D4-411F-9079-1960CD7F5C34}" type="parTrans" cxnId="{BCAC1FA5-65B5-4317-A6C7-8FE7EBE79AD0}">
      <dgm:prSet/>
      <dgm:spPr/>
      <dgm:t>
        <a:bodyPr/>
        <a:lstStyle/>
        <a:p>
          <a:endParaRPr lang="en-US"/>
        </a:p>
      </dgm:t>
    </dgm:pt>
    <dgm:pt modelId="{72759B00-325A-47AA-97B7-7AF87AAB0EF8}" type="sibTrans" cxnId="{BCAC1FA5-65B5-4317-A6C7-8FE7EBE79AD0}">
      <dgm:prSet/>
      <dgm:spPr/>
      <dgm:t>
        <a:bodyPr/>
        <a:lstStyle/>
        <a:p>
          <a:endParaRPr lang="en-US"/>
        </a:p>
      </dgm:t>
    </dgm:pt>
    <dgm:pt modelId="{7E00DB0A-BDFD-4AF8-8B5B-8BE029FD81DF}">
      <dgm:prSet phldrT="[Text]"/>
      <dgm:spPr/>
      <dgm:t>
        <a:bodyPr/>
        <a:lstStyle/>
        <a:p>
          <a:r>
            <a:rPr lang="en-US" dirty="0" smtClean="0"/>
            <a:t>Convention (1792-1795)</a:t>
          </a:r>
          <a:endParaRPr lang="en-US" dirty="0"/>
        </a:p>
      </dgm:t>
    </dgm:pt>
    <dgm:pt modelId="{98141A3F-FCE0-447F-A747-BB27D6904DB3}" type="parTrans" cxnId="{C0E24F0A-D693-4CAA-9690-8DF16D2BD399}">
      <dgm:prSet/>
      <dgm:spPr/>
      <dgm:t>
        <a:bodyPr/>
        <a:lstStyle/>
        <a:p>
          <a:endParaRPr lang="en-US"/>
        </a:p>
      </dgm:t>
    </dgm:pt>
    <dgm:pt modelId="{C177380D-15A9-4947-A0FA-8212A6F17102}" type="sibTrans" cxnId="{C0E24F0A-D693-4CAA-9690-8DF16D2BD399}">
      <dgm:prSet/>
      <dgm:spPr/>
      <dgm:t>
        <a:bodyPr/>
        <a:lstStyle/>
        <a:p>
          <a:endParaRPr lang="en-US"/>
        </a:p>
      </dgm:t>
    </dgm:pt>
    <dgm:pt modelId="{FB795511-0C70-420F-AC46-FC89FEAAE8A8}">
      <dgm:prSet phldrT="[Text]"/>
      <dgm:spPr/>
      <dgm:t>
        <a:bodyPr/>
        <a:lstStyle/>
        <a:p>
          <a:r>
            <a:rPr lang="en-US" dirty="0" smtClean="0"/>
            <a:t>Directory (1795-1799)</a:t>
          </a:r>
          <a:endParaRPr lang="en-US" dirty="0"/>
        </a:p>
      </dgm:t>
    </dgm:pt>
    <dgm:pt modelId="{9B2BDF79-4D20-40D0-B58A-B63AF308153E}" type="parTrans" cxnId="{F0AD20C5-1C85-45EE-A1BE-0C3AA63A5A45}">
      <dgm:prSet/>
      <dgm:spPr/>
      <dgm:t>
        <a:bodyPr/>
        <a:lstStyle/>
        <a:p>
          <a:endParaRPr lang="en-US"/>
        </a:p>
      </dgm:t>
    </dgm:pt>
    <dgm:pt modelId="{AE5671DC-3334-4DC5-A448-79C6DEDC116B}" type="sibTrans" cxnId="{F0AD20C5-1C85-45EE-A1BE-0C3AA63A5A45}">
      <dgm:prSet/>
      <dgm:spPr/>
      <dgm:t>
        <a:bodyPr/>
        <a:lstStyle/>
        <a:p>
          <a:endParaRPr lang="en-US"/>
        </a:p>
      </dgm:t>
    </dgm:pt>
    <dgm:pt modelId="{B9EE28A1-F4A0-4D8F-8A3C-CF73B1539EF6}" type="pres">
      <dgm:prSet presAssocID="{A9CB58C8-8622-4809-B361-5EFEAFDF08B9}" presName="linear" presStyleCnt="0">
        <dgm:presLayoutVars>
          <dgm:dir/>
          <dgm:animLvl val="lvl"/>
          <dgm:resizeHandles val="exact"/>
        </dgm:presLayoutVars>
      </dgm:prSet>
      <dgm:spPr/>
      <dgm:t>
        <a:bodyPr/>
        <a:lstStyle/>
        <a:p>
          <a:endParaRPr lang="en-GB"/>
        </a:p>
      </dgm:t>
    </dgm:pt>
    <dgm:pt modelId="{BE2D6F69-27E7-49CA-B74D-9E8DC8363A03}" type="pres">
      <dgm:prSet presAssocID="{95CA87C1-601F-422E-8860-2533224E3A9C}" presName="parentLin" presStyleCnt="0"/>
      <dgm:spPr/>
    </dgm:pt>
    <dgm:pt modelId="{5D948CD3-DD02-483A-8D33-17F5FD9B1352}" type="pres">
      <dgm:prSet presAssocID="{95CA87C1-601F-422E-8860-2533224E3A9C}" presName="parentLeftMargin" presStyleLbl="node1" presStyleIdx="0" presStyleCnt="4"/>
      <dgm:spPr/>
      <dgm:t>
        <a:bodyPr/>
        <a:lstStyle/>
        <a:p>
          <a:endParaRPr lang="en-GB"/>
        </a:p>
      </dgm:t>
    </dgm:pt>
    <dgm:pt modelId="{D7C3D7E9-887E-46AD-BC53-0D5D29210799}" type="pres">
      <dgm:prSet presAssocID="{95CA87C1-601F-422E-8860-2533224E3A9C}" presName="parentText" presStyleLbl="node1" presStyleIdx="0" presStyleCnt="4">
        <dgm:presLayoutVars>
          <dgm:chMax val="0"/>
          <dgm:bulletEnabled val="1"/>
        </dgm:presLayoutVars>
      </dgm:prSet>
      <dgm:spPr/>
      <dgm:t>
        <a:bodyPr/>
        <a:lstStyle/>
        <a:p>
          <a:endParaRPr lang="en-US"/>
        </a:p>
      </dgm:t>
    </dgm:pt>
    <dgm:pt modelId="{E6B7E4CC-8B36-4AA7-BD8E-C8421B198A8D}" type="pres">
      <dgm:prSet presAssocID="{95CA87C1-601F-422E-8860-2533224E3A9C}" presName="negativeSpace" presStyleCnt="0"/>
      <dgm:spPr/>
    </dgm:pt>
    <dgm:pt modelId="{61691D5B-3913-46B9-A815-B091C7076EEF}" type="pres">
      <dgm:prSet presAssocID="{95CA87C1-601F-422E-8860-2533224E3A9C}" presName="childText" presStyleLbl="conFgAcc1" presStyleIdx="0" presStyleCnt="4">
        <dgm:presLayoutVars>
          <dgm:bulletEnabled val="1"/>
        </dgm:presLayoutVars>
      </dgm:prSet>
      <dgm:spPr/>
      <dgm:t>
        <a:bodyPr/>
        <a:lstStyle/>
        <a:p>
          <a:endParaRPr lang="en-US"/>
        </a:p>
      </dgm:t>
    </dgm:pt>
    <dgm:pt modelId="{593A5763-BFDA-4519-97DB-9E33D0794ABF}" type="pres">
      <dgm:prSet presAssocID="{A0DFB47C-C0D6-4BE0-A430-656FE8C635C0}" presName="spaceBetweenRectangles" presStyleCnt="0"/>
      <dgm:spPr/>
    </dgm:pt>
    <dgm:pt modelId="{2CE82A97-DC15-4F38-9224-B25E65E3BF77}" type="pres">
      <dgm:prSet presAssocID="{817B97C3-E1D1-442A-8BD1-897FC76BE96D}" presName="parentLin" presStyleCnt="0"/>
      <dgm:spPr/>
    </dgm:pt>
    <dgm:pt modelId="{6C412E3D-EE89-4C1D-B141-567CB41FF318}" type="pres">
      <dgm:prSet presAssocID="{817B97C3-E1D1-442A-8BD1-897FC76BE96D}" presName="parentLeftMargin" presStyleLbl="node1" presStyleIdx="0" presStyleCnt="4"/>
      <dgm:spPr/>
      <dgm:t>
        <a:bodyPr/>
        <a:lstStyle/>
        <a:p>
          <a:endParaRPr lang="en-GB"/>
        </a:p>
      </dgm:t>
    </dgm:pt>
    <dgm:pt modelId="{2ADB3132-AC30-4D48-B639-467319BFA9C5}" type="pres">
      <dgm:prSet presAssocID="{817B97C3-E1D1-442A-8BD1-897FC76BE96D}" presName="parentText" presStyleLbl="node1" presStyleIdx="1" presStyleCnt="4">
        <dgm:presLayoutVars>
          <dgm:chMax val="0"/>
          <dgm:bulletEnabled val="1"/>
        </dgm:presLayoutVars>
      </dgm:prSet>
      <dgm:spPr/>
      <dgm:t>
        <a:bodyPr/>
        <a:lstStyle/>
        <a:p>
          <a:endParaRPr lang="en-GB"/>
        </a:p>
      </dgm:t>
    </dgm:pt>
    <dgm:pt modelId="{EBB54D1D-BCAC-420F-95EE-257A200217C6}" type="pres">
      <dgm:prSet presAssocID="{817B97C3-E1D1-442A-8BD1-897FC76BE96D}" presName="negativeSpace" presStyleCnt="0"/>
      <dgm:spPr/>
    </dgm:pt>
    <dgm:pt modelId="{B61D49FA-CFEE-4500-9D44-04279CB53A34}" type="pres">
      <dgm:prSet presAssocID="{817B97C3-E1D1-442A-8BD1-897FC76BE96D}" presName="childText" presStyleLbl="conFgAcc1" presStyleIdx="1" presStyleCnt="4">
        <dgm:presLayoutVars>
          <dgm:bulletEnabled val="1"/>
        </dgm:presLayoutVars>
      </dgm:prSet>
      <dgm:spPr/>
    </dgm:pt>
    <dgm:pt modelId="{80F30781-7D33-4E09-B1B4-C5C4410CAB74}" type="pres">
      <dgm:prSet presAssocID="{72759B00-325A-47AA-97B7-7AF87AAB0EF8}" presName="spaceBetweenRectangles" presStyleCnt="0"/>
      <dgm:spPr/>
    </dgm:pt>
    <dgm:pt modelId="{D4098364-03C2-4032-AE5F-0761835850A8}" type="pres">
      <dgm:prSet presAssocID="{7E00DB0A-BDFD-4AF8-8B5B-8BE029FD81DF}" presName="parentLin" presStyleCnt="0"/>
      <dgm:spPr/>
    </dgm:pt>
    <dgm:pt modelId="{A03CD662-0518-4A83-85FD-3A9CA72EDC89}" type="pres">
      <dgm:prSet presAssocID="{7E00DB0A-BDFD-4AF8-8B5B-8BE029FD81DF}" presName="parentLeftMargin" presStyleLbl="node1" presStyleIdx="1" presStyleCnt="4"/>
      <dgm:spPr/>
      <dgm:t>
        <a:bodyPr/>
        <a:lstStyle/>
        <a:p>
          <a:endParaRPr lang="en-GB"/>
        </a:p>
      </dgm:t>
    </dgm:pt>
    <dgm:pt modelId="{67470AA0-87E4-49B5-9FBC-26E5ABBCFAB0}" type="pres">
      <dgm:prSet presAssocID="{7E00DB0A-BDFD-4AF8-8B5B-8BE029FD81DF}" presName="parentText" presStyleLbl="node1" presStyleIdx="2" presStyleCnt="4">
        <dgm:presLayoutVars>
          <dgm:chMax val="0"/>
          <dgm:bulletEnabled val="1"/>
        </dgm:presLayoutVars>
      </dgm:prSet>
      <dgm:spPr/>
      <dgm:t>
        <a:bodyPr/>
        <a:lstStyle/>
        <a:p>
          <a:endParaRPr lang="en-GB"/>
        </a:p>
      </dgm:t>
    </dgm:pt>
    <dgm:pt modelId="{049F9EE5-47EE-4051-BBF8-1268C1267E17}" type="pres">
      <dgm:prSet presAssocID="{7E00DB0A-BDFD-4AF8-8B5B-8BE029FD81DF}" presName="negativeSpace" presStyleCnt="0"/>
      <dgm:spPr/>
    </dgm:pt>
    <dgm:pt modelId="{8E8B02F7-AFFE-4463-9DAB-0D7E6563C4BB}" type="pres">
      <dgm:prSet presAssocID="{7E00DB0A-BDFD-4AF8-8B5B-8BE029FD81DF}" presName="childText" presStyleLbl="conFgAcc1" presStyleIdx="2" presStyleCnt="4">
        <dgm:presLayoutVars>
          <dgm:bulletEnabled val="1"/>
        </dgm:presLayoutVars>
      </dgm:prSet>
      <dgm:spPr/>
    </dgm:pt>
    <dgm:pt modelId="{BFBAE245-CA8B-4586-BA32-FDB51F00C0F8}" type="pres">
      <dgm:prSet presAssocID="{C177380D-15A9-4947-A0FA-8212A6F17102}" presName="spaceBetweenRectangles" presStyleCnt="0"/>
      <dgm:spPr/>
    </dgm:pt>
    <dgm:pt modelId="{FAFC35AD-5697-4370-B557-A4EFD29B567B}" type="pres">
      <dgm:prSet presAssocID="{FB795511-0C70-420F-AC46-FC89FEAAE8A8}" presName="parentLin" presStyleCnt="0"/>
      <dgm:spPr/>
    </dgm:pt>
    <dgm:pt modelId="{948AF6B7-D411-4E36-9E20-26680BDC64D6}" type="pres">
      <dgm:prSet presAssocID="{FB795511-0C70-420F-AC46-FC89FEAAE8A8}" presName="parentLeftMargin" presStyleLbl="node1" presStyleIdx="2" presStyleCnt="4"/>
      <dgm:spPr/>
      <dgm:t>
        <a:bodyPr/>
        <a:lstStyle/>
        <a:p>
          <a:endParaRPr lang="en-GB"/>
        </a:p>
      </dgm:t>
    </dgm:pt>
    <dgm:pt modelId="{2248B7C6-78FF-40CA-B976-6B186AEEB211}" type="pres">
      <dgm:prSet presAssocID="{FB795511-0C70-420F-AC46-FC89FEAAE8A8}" presName="parentText" presStyleLbl="node1" presStyleIdx="3" presStyleCnt="4">
        <dgm:presLayoutVars>
          <dgm:chMax val="0"/>
          <dgm:bulletEnabled val="1"/>
        </dgm:presLayoutVars>
      </dgm:prSet>
      <dgm:spPr/>
      <dgm:t>
        <a:bodyPr/>
        <a:lstStyle/>
        <a:p>
          <a:endParaRPr lang="en-GB"/>
        </a:p>
      </dgm:t>
    </dgm:pt>
    <dgm:pt modelId="{A619E582-6D6C-4DFB-889A-937F52CC31CA}" type="pres">
      <dgm:prSet presAssocID="{FB795511-0C70-420F-AC46-FC89FEAAE8A8}" presName="negativeSpace" presStyleCnt="0"/>
      <dgm:spPr/>
    </dgm:pt>
    <dgm:pt modelId="{ED73FD08-31FD-420A-9CB9-251C025D40FA}" type="pres">
      <dgm:prSet presAssocID="{FB795511-0C70-420F-AC46-FC89FEAAE8A8}" presName="childText" presStyleLbl="conFgAcc1" presStyleIdx="3" presStyleCnt="4">
        <dgm:presLayoutVars>
          <dgm:bulletEnabled val="1"/>
        </dgm:presLayoutVars>
      </dgm:prSet>
      <dgm:spPr/>
    </dgm:pt>
  </dgm:ptLst>
  <dgm:cxnLst>
    <dgm:cxn modelId="{916F2C49-EA7F-431D-9503-64808A491316}" type="presOf" srcId="{7E00DB0A-BDFD-4AF8-8B5B-8BE029FD81DF}" destId="{A03CD662-0518-4A83-85FD-3A9CA72EDC89}" srcOrd="0" destOrd="0" presId="urn:microsoft.com/office/officeart/2005/8/layout/list1"/>
    <dgm:cxn modelId="{49AC5924-8E90-4FCC-831D-4B7A735557F4}" type="presOf" srcId="{817B97C3-E1D1-442A-8BD1-897FC76BE96D}" destId="{6C412E3D-EE89-4C1D-B141-567CB41FF318}" srcOrd="0" destOrd="0" presId="urn:microsoft.com/office/officeart/2005/8/layout/list1"/>
    <dgm:cxn modelId="{646952FC-11EC-4805-8635-9AEC70DA2882}" type="presOf" srcId="{95CA87C1-601F-422E-8860-2533224E3A9C}" destId="{5D948CD3-DD02-483A-8D33-17F5FD9B1352}" srcOrd="0" destOrd="0" presId="urn:microsoft.com/office/officeart/2005/8/layout/list1"/>
    <dgm:cxn modelId="{D2DB64F5-B8B6-4D49-87E9-B382E6AEC417}" type="presOf" srcId="{A9CB58C8-8622-4809-B361-5EFEAFDF08B9}" destId="{B9EE28A1-F4A0-4D8F-8A3C-CF73B1539EF6}" srcOrd="0" destOrd="0" presId="urn:microsoft.com/office/officeart/2005/8/layout/list1"/>
    <dgm:cxn modelId="{BCAC1FA5-65B5-4317-A6C7-8FE7EBE79AD0}" srcId="{A9CB58C8-8622-4809-B361-5EFEAFDF08B9}" destId="{817B97C3-E1D1-442A-8BD1-897FC76BE96D}" srcOrd="1" destOrd="0" parTransId="{06521306-19D4-411F-9079-1960CD7F5C34}" sibTransId="{72759B00-325A-47AA-97B7-7AF87AAB0EF8}"/>
    <dgm:cxn modelId="{B9B3FEDA-19C2-46A5-88A3-DE659C0FC5D2}" srcId="{A9CB58C8-8622-4809-B361-5EFEAFDF08B9}" destId="{95CA87C1-601F-422E-8860-2533224E3A9C}" srcOrd="0" destOrd="0" parTransId="{226F143B-2FCB-4133-BD65-EE0AA20EFB8D}" sibTransId="{A0DFB47C-C0D6-4BE0-A430-656FE8C635C0}"/>
    <dgm:cxn modelId="{DD9CB08F-3050-4C5F-91AC-7AA9947DB7E7}" type="presOf" srcId="{FB795511-0C70-420F-AC46-FC89FEAAE8A8}" destId="{2248B7C6-78FF-40CA-B976-6B186AEEB211}" srcOrd="1" destOrd="0" presId="urn:microsoft.com/office/officeart/2005/8/layout/list1"/>
    <dgm:cxn modelId="{F0AD20C5-1C85-45EE-A1BE-0C3AA63A5A45}" srcId="{A9CB58C8-8622-4809-B361-5EFEAFDF08B9}" destId="{FB795511-0C70-420F-AC46-FC89FEAAE8A8}" srcOrd="3" destOrd="0" parTransId="{9B2BDF79-4D20-40D0-B58A-B63AF308153E}" sibTransId="{AE5671DC-3334-4DC5-A448-79C6DEDC116B}"/>
    <dgm:cxn modelId="{F5E0E808-6ED5-4630-9453-A8B1DC0D7CBB}" type="presOf" srcId="{FB795511-0C70-420F-AC46-FC89FEAAE8A8}" destId="{948AF6B7-D411-4E36-9E20-26680BDC64D6}" srcOrd="0" destOrd="0" presId="urn:microsoft.com/office/officeart/2005/8/layout/list1"/>
    <dgm:cxn modelId="{714DF456-D26E-42E0-A48B-AB8C856E6453}" type="presOf" srcId="{817B97C3-E1D1-442A-8BD1-897FC76BE96D}" destId="{2ADB3132-AC30-4D48-B639-467319BFA9C5}" srcOrd="1" destOrd="0" presId="urn:microsoft.com/office/officeart/2005/8/layout/list1"/>
    <dgm:cxn modelId="{C0E24F0A-D693-4CAA-9690-8DF16D2BD399}" srcId="{A9CB58C8-8622-4809-B361-5EFEAFDF08B9}" destId="{7E00DB0A-BDFD-4AF8-8B5B-8BE029FD81DF}" srcOrd="2" destOrd="0" parTransId="{98141A3F-FCE0-447F-A747-BB27D6904DB3}" sibTransId="{C177380D-15A9-4947-A0FA-8212A6F17102}"/>
    <dgm:cxn modelId="{C3745564-83E7-4517-A7C7-9994F7AD0489}" type="presOf" srcId="{95CA87C1-601F-422E-8860-2533224E3A9C}" destId="{D7C3D7E9-887E-46AD-BC53-0D5D29210799}" srcOrd="1" destOrd="0" presId="urn:microsoft.com/office/officeart/2005/8/layout/list1"/>
    <dgm:cxn modelId="{87A35BB1-3852-49FF-873D-0387350F4783}" type="presOf" srcId="{7E00DB0A-BDFD-4AF8-8B5B-8BE029FD81DF}" destId="{67470AA0-87E4-49B5-9FBC-26E5ABBCFAB0}" srcOrd="1" destOrd="0" presId="urn:microsoft.com/office/officeart/2005/8/layout/list1"/>
    <dgm:cxn modelId="{4B6D74BA-EF24-4E39-9738-CBA478815C35}" type="presParOf" srcId="{B9EE28A1-F4A0-4D8F-8A3C-CF73B1539EF6}" destId="{BE2D6F69-27E7-49CA-B74D-9E8DC8363A03}" srcOrd="0" destOrd="0" presId="urn:microsoft.com/office/officeart/2005/8/layout/list1"/>
    <dgm:cxn modelId="{FDD7523D-84AA-4CF7-9FA9-93F7A8F52A80}" type="presParOf" srcId="{BE2D6F69-27E7-49CA-B74D-9E8DC8363A03}" destId="{5D948CD3-DD02-483A-8D33-17F5FD9B1352}" srcOrd="0" destOrd="0" presId="urn:microsoft.com/office/officeart/2005/8/layout/list1"/>
    <dgm:cxn modelId="{4933ACE3-7B01-43FD-84F7-FA9EA2BE51AC}" type="presParOf" srcId="{BE2D6F69-27E7-49CA-B74D-9E8DC8363A03}" destId="{D7C3D7E9-887E-46AD-BC53-0D5D29210799}" srcOrd="1" destOrd="0" presId="urn:microsoft.com/office/officeart/2005/8/layout/list1"/>
    <dgm:cxn modelId="{605EF546-2CD6-4542-9DE6-993A4623D96F}" type="presParOf" srcId="{B9EE28A1-F4A0-4D8F-8A3C-CF73B1539EF6}" destId="{E6B7E4CC-8B36-4AA7-BD8E-C8421B198A8D}" srcOrd="1" destOrd="0" presId="urn:microsoft.com/office/officeart/2005/8/layout/list1"/>
    <dgm:cxn modelId="{1BDD32C7-D5C6-4246-B897-2E1DD4660419}" type="presParOf" srcId="{B9EE28A1-F4A0-4D8F-8A3C-CF73B1539EF6}" destId="{61691D5B-3913-46B9-A815-B091C7076EEF}" srcOrd="2" destOrd="0" presId="urn:microsoft.com/office/officeart/2005/8/layout/list1"/>
    <dgm:cxn modelId="{D5DB2A3E-C580-42D9-AC16-E35788CC8311}" type="presParOf" srcId="{B9EE28A1-F4A0-4D8F-8A3C-CF73B1539EF6}" destId="{593A5763-BFDA-4519-97DB-9E33D0794ABF}" srcOrd="3" destOrd="0" presId="urn:microsoft.com/office/officeart/2005/8/layout/list1"/>
    <dgm:cxn modelId="{DB642639-14A3-4AD8-BCF3-EBD645787483}" type="presParOf" srcId="{B9EE28A1-F4A0-4D8F-8A3C-CF73B1539EF6}" destId="{2CE82A97-DC15-4F38-9224-B25E65E3BF77}" srcOrd="4" destOrd="0" presId="urn:microsoft.com/office/officeart/2005/8/layout/list1"/>
    <dgm:cxn modelId="{E58A74D9-FC7D-4EA9-A314-8CCBCCF18C92}" type="presParOf" srcId="{2CE82A97-DC15-4F38-9224-B25E65E3BF77}" destId="{6C412E3D-EE89-4C1D-B141-567CB41FF318}" srcOrd="0" destOrd="0" presId="urn:microsoft.com/office/officeart/2005/8/layout/list1"/>
    <dgm:cxn modelId="{4040F6C5-1113-4279-BAD6-55BC31342231}" type="presParOf" srcId="{2CE82A97-DC15-4F38-9224-B25E65E3BF77}" destId="{2ADB3132-AC30-4D48-B639-467319BFA9C5}" srcOrd="1" destOrd="0" presId="urn:microsoft.com/office/officeart/2005/8/layout/list1"/>
    <dgm:cxn modelId="{A0C4D28F-1E26-4522-9676-B6E0D96DD013}" type="presParOf" srcId="{B9EE28A1-F4A0-4D8F-8A3C-CF73B1539EF6}" destId="{EBB54D1D-BCAC-420F-95EE-257A200217C6}" srcOrd="5" destOrd="0" presId="urn:microsoft.com/office/officeart/2005/8/layout/list1"/>
    <dgm:cxn modelId="{1FD0C167-5E4F-4414-8CEA-4AF553766641}" type="presParOf" srcId="{B9EE28A1-F4A0-4D8F-8A3C-CF73B1539EF6}" destId="{B61D49FA-CFEE-4500-9D44-04279CB53A34}" srcOrd="6" destOrd="0" presId="urn:microsoft.com/office/officeart/2005/8/layout/list1"/>
    <dgm:cxn modelId="{460A92E9-F363-4AF1-8D1B-CBFE266242D7}" type="presParOf" srcId="{B9EE28A1-F4A0-4D8F-8A3C-CF73B1539EF6}" destId="{80F30781-7D33-4E09-B1B4-C5C4410CAB74}" srcOrd="7" destOrd="0" presId="urn:microsoft.com/office/officeart/2005/8/layout/list1"/>
    <dgm:cxn modelId="{CEE137BD-B097-4277-AA94-4DB19703B189}" type="presParOf" srcId="{B9EE28A1-F4A0-4D8F-8A3C-CF73B1539EF6}" destId="{D4098364-03C2-4032-AE5F-0761835850A8}" srcOrd="8" destOrd="0" presId="urn:microsoft.com/office/officeart/2005/8/layout/list1"/>
    <dgm:cxn modelId="{28DD0E6B-127C-4C9E-966A-5AD40F573F76}" type="presParOf" srcId="{D4098364-03C2-4032-AE5F-0761835850A8}" destId="{A03CD662-0518-4A83-85FD-3A9CA72EDC89}" srcOrd="0" destOrd="0" presId="urn:microsoft.com/office/officeart/2005/8/layout/list1"/>
    <dgm:cxn modelId="{F62342CA-9701-4DD7-9EE5-310164570D30}" type="presParOf" srcId="{D4098364-03C2-4032-AE5F-0761835850A8}" destId="{67470AA0-87E4-49B5-9FBC-26E5ABBCFAB0}" srcOrd="1" destOrd="0" presId="urn:microsoft.com/office/officeart/2005/8/layout/list1"/>
    <dgm:cxn modelId="{9840E7D8-1A42-4835-94FF-D4B8DCB2EBC4}" type="presParOf" srcId="{B9EE28A1-F4A0-4D8F-8A3C-CF73B1539EF6}" destId="{049F9EE5-47EE-4051-BBF8-1268C1267E17}" srcOrd="9" destOrd="0" presId="urn:microsoft.com/office/officeart/2005/8/layout/list1"/>
    <dgm:cxn modelId="{13D58B1E-DF2B-4449-976D-7653663FD646}" type="presParOf" srcId="{B9EE28A1-F4A0-4D8F-8A3C-CF73B1539EF6}" destId="{8E8B02F7-AFFE-4463-9DAB-0D7E6563C4BB}" srcOrd="10" destOrd="0" presId="urn:microsoft.com/office/officeart/2005/8/layout/list1"/>
    <dgm:cxn modelId="{0B30E96A-5B10-45B4-9AE8-7665755FBD87}" type="presParOf" srcId="{B9EE28A1-F4A0-4D8F-8A3C-CF73B1539EF6}" destId="{BFBAE245-CA8B-4586-BA32-FDB51F00C0F8}" srcOrd="11" destOrd="0" presId="urn:microsoft.com/office/officeart/2005/8/layout/list1"/>
    <dgm:cxn modelId="{B4F9FD80-B3D7-47BF-94D7-3AF96069F691}" type="presParOf" srcId="{B9EE28A1-F4A0-4D8F-8A3C-CF73B1539EF6}" destId="{FAFC35AD-5697-4370-B557-A4EFD29B567B}" srcOrd="12" destOrd="0" presId="urn:microsoft.com/office/officeart/2005/8/layout/list1"/>
    <dgm:cxn modelId="{30284D53-0526-4720-AC0C-04F4936A58BA}" type="presParOf" srcId="{FAFC35AD-5697-4370-B557-A4EFD29B567B}" destId="{948AF6B7-D411-4E36-9E20-26680BDC64D6}" srcOrd="0" destOrd="0" presId="urn:microsoft.com/office/officeart/2005/8/layout/list1"/>
    <dgm:cxn modelId="{AF9DB0F5-E794-4DE6-A1DF-5F3128098F1C}" type="presParOf" srcId="{FAFC35AD-5697-4370-B557-A4EFD29B567B}" destId="{2248B7C6-78FF-40CA-B976-6B186AEEB211}" srcOrd="1" destOrd="0" presId="urn:microsoft.com/office/officeart/2005/8/layout/list1"/>
    <dgm:cxn modelId="{7E9E646D-FA9B-46C3-B09B-093B4D13C450}" type="presParOf" srcId="{B9EE28A1-F4A0-4D8F-8A3C-CF73B1539EF6}" destId="{A619E582-6D6C-4DFB-889A-937F52CC31CA}" srcOrd="13" destOrd="0" presId="urn:microsoft.com/office/officeart/2005/8/layout/list1"/>
    <dgm:cxn modelId="{ED32839C-B322-4A1D-AF69-DEBF673B721C}" type="presParOf" srcId="{B9EE28A1-F4A0-4D8F-8A3C-CF73B1539EF6}" destId="{ED73FD08-31FD-420A-9CB9-251C025D40F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C50E70-6290-4DEE-BA6A-C18B083091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00DC21-488C-4499-9B4F-2E177A85DA66}">
      <dgm:prSet phldrT="[Text]"/>
      <dgm:spPr/>
      <dgm:t>
        <a:bodyPr/>
        <a:lstStyle/>
        <a:p>
          <a:r>
            <a:rPr lang="en-US" dirty="0" smtClean="0"/>
            <a:t>People of Paris seized weapons from the </a:t>
          </a:r>
          <a:r>
            <a:rPr lang="en-US" b="1" dirty="0" smtClean="0"/>
            <a:t>Bastille</a:t>
          </a:r>
          <a:endParaRPr lang="en-US" b="1" dirty="0"/>
        </a:p>
      </dgm:t>
    </dgm:pt>
    <dgm:pt modelId="{22EB3512-4BD9-4FE2-A472-9127F9BEA87D}" type="parTrans" cxnId="{69A45771-80C3-4E21-90DB-83728B116464}">
      <dgm:prSet/>
      <dgm:spPr/>
      <dgm:t>
        <a:bodyPr/>
        <a:lstStyle/>
        <a:p>
          <a:endParaRPr lang="en-US"/>
        </a:p>
      </dgm:t>
    </dgm:pt>
    <dgm:pt modelId="{03DAB6BA-E725-4C45-9304-9F170D5DA763}" type="sibTrans" cxnId="{69A45771-80C3-4E21-90DB-83728B116464}">
      <dgm:prSet/>
      <dgm:spPr/>
      <dgm:t>
        <a:bodyPr/>
        <a:lstStyle/>
        <a:p>
          <a:endParaRPr lang="en-US"/>
        </a:p>
      </dgm:t>
    </dgm:pt>
    <dgm:pt modelId="{E3394AAC-1C9F-454C-AB7C-048095B32013}">
      <dgm:prSet phldrT="[Text]"/>
      <dgm:spPr/>
      <dgm:t>
        <a:bodyPr/>
        <a:lstStyle/>
        <a:p>
          <a:r>
            <a:rPr lang="en-US" dirty="0" smtClean="0"/>
            <a:t>July 14, 1789</a:t>
          </a:r>
          <a:endParaRPr lang="en-US" dirty="0"/>
        </a:p>
      </dgm:t>
    </dgm:pt>
    <dgm:pt modelId="{25887293-F951-454F-8364-2B948B461523}" type="parTrans" cxnId="{1E612D37-5562-4A2E-AB9F-FC4E19870A7E}">
      <dgm:prSet/>
      <dgm:spPr/>
      <dgm:t>
        <a:bodyPr/>
        <a:lstStyle/>
        <a:p>
          <a:endParaRPr lang="en-US"/>
        </a:p>
      </dgm:t>
    </dgm:pt>
    <dgm:pt modelId="{7E7FAFC3-827F-4338-A315-7481279FC00A}" type="sibTrans" cxnId="{1E612D37-5562-4A2E-AB9F-FC4E19870A7E}">
      <dgm:prSet/>
      <dgm:spPr/>
      <dgm:t>
        <a:bodyPr/>
        <a:lstStyle/>
        <a:p>
          <a:endParaRPr lang="en-US"/>
        </a:p>
      </dgm:t>
    </dgm:pt>
    <dgm:pt modelId="{91387BBF-CFBA-470F-A18B-3055E6814D9E}">
      <dgm:prSet phldrT="[Text]"/>
      <dgm:spPr/>
      <dgm:t>
        <a:bodyPr/>
        <a:lstStyle/>
        <a:p>
          <a:r>
            <a:rPr lang="en-US" dirty="0" smtClean="0"/>
            <a:t>Small groups – </a:t>
          </a:r>
          <a:r>
            <a:rPr lang="en-US" b="1" dirty="0" smtClean="0"/>
            <a:t>factions</a:t>
          </a:r>
          <a:r>
            <a:rPr lang="en-US" b="0" dirty="0" smtClean="0"/>
            <a:t> – competed to control the city of Paris</a:t>
          </a:r>
          <a:endParaRPr lang="en-US" dirty="0"/>
        </a:p>
      </dgm:t>
    </dgm:pt>
    <dgm:pt modelId="{682BE3EE-207B-45D2-A439-E3F976309C8E}" type="parTrans" cxnId="{4782224C-DF4C-4D2B-B1C4-2F28D20F046D}">
      <dgm:prSet/>
      <dgm:spPr/>
      <dgm:t>
        <a:bodyPr/>
        <a:lstStyle/>
        <a:p>
          <a:endParaRPr lang="en-US"/>
        </a:p>
      </dgm:t>
    </dgm:pt>
    <dgm:pt modelId="{4149D790-41AC-4320-AA09-E677E9897CB5}" type="sibTrans" cxnId="{4782224C-DF4C-4D2B-B1C4-2F28D20F046D}">
      <dgm:prSet/>
      <dgm:spPr/>
      <dgm:t>
        <a:bodyPr/>
        <a:lstStyle/>
        <a:p>
          <a:endParaRPr lang="en-US"/>
        </a:p>
      </dgm:t>
    </dgm:pt>
    <dgm:pt modelId="{A364B626-6B25-4056-952D-5FD925852493}">
      <dgm:prSet phldrT="[Text]"/>
      <dgm:spPr/>
      <dgm:t>
        <a:bodyPr/>
        <a:lstStyle/>
        <a:p>
          <a:r>
            <a:rPr lang="en-US" dirty="0" smtClean="0"/>
            <a:t>Uprising spread throughout France</a:t>
          </a:r>
          <a:endParaRPr lang="en-US" dirty="0"/>
        </a:p>
      </dgm:t>
    </dgm:pt>
    <dgm:pt modelId="{DB806379-F608-41FD-B622-087001DE2203}" type="parTrans" cxnId="{3FD43ECF-0ED4-42ED-A5E1-D5029ED7EBE0}">
      <dgm:prSet/>
      <dgm:spPr/>
      <dgm:t>
        <a:bodyPr/>
        <a:lstStyle/>
        <a:p>
          <a:endParaRPr lang="en-US"/>
        </a:p>
      </dgm:t>
    </dgm:pt>
    <dgm:pt modelId="{C1A7122D-618C-4ECA-AB95-F01B9B5983F8}" type="sibTrans" cxnId="{3FD43ECF-0ED4-42ED-A5E1-D5029ED7EBE0}">
      <dgm:prSet/>
      <dgm:spPr/>
      <dgm:t>
        <a:bodyPr/>
        <a:lstStyle/>
        <a:p>
          <a:endParaRPr lang="en-US"/>
        </a:p>
      </dgm:t>
    </dgm:pt>
    <dgm:pt modelId="{53F7AE62-56E6-47F4-9FA3-5099E182DEA6}">
      <dgm:prSet phldrT="[Text]"/>
      <dgm:spPr/>
      <dgm:t>
        <a:bodyPr/>
        <a:lstStyle/>
        <a:p>
          <a:r>
            <a:rPr lang="en-US" dirty="0" smtClean="0"/>
            <a:t>Nobles were attacked</a:t>
          </a:r>
          <a:endParaRPr lang="en-US" dirty="0"/>
        </a:p>
      </dgm:t>
    </dgm:pt>
    <dgm:pt modelId="{CB682855-31EC-43B3-8F9B-0B8172769F3D}" type="parTrans" cxnId="{BFB2E9E2-2B60-402C-8EF0-54916F13268C}">
      <dgm:prSet/>
      <dgm:spPr/>
      <dgm:t>
        <a:bodyPr/>
        <a:lstStyle/>
        <a:p>
          <a:endParaRPr lang="en-US"/>
        </a:p>
      </dgm:t>
    </dgm:pt>
    <dgm:pt modelId="{41C37E47-F989-4CFF-AD05-260710CB060C}" type="sibTrans" cxnId="{BFB2E9E2-2B60-402C-8EF0-54916F13268C}">
      <dgm:prSet/>
      <dgm:spPr/>
      <dgm:t>
        <a:bodyPr/>
        <a:lstStyle/>
        <a:p>
          <a:endParaRPr lang="en-US"/>
        </a:p>
      </dgm:t>
    </dgm:pt>
    <dgm:pt modelId="{7A923F17-6A78-492E-9A01-306E14249CB3}">
      <dgm:prSet phldrT="[Text]"/>
      <dgm:spPr/>
      <dgm:t>
        <a:bodyPr/>
        <a:lstStyle/>
        <a:p>
          <a:r>
            <a:rPr lang="en-US" dirty="0" smtClean="0"/>
            <a:t>Records of feudal dues and owed taxes were destroyed</a:t>
          </a:r>
          <a:endParaRPr lang="en-US" dirty="0"/>
        </a:p>
      </dgm:t>
    </dgm:pt>
    <dgm:pt modelId="{2071C0D0-EEDC-40E8-B07B-0A9E0690AB03}" type="parTrans" cxnId="{52188938-A45A-45A8-97E2-5247E64CC950}">
      <dgm:prSet/>
      <dgm:spPr/>
      <dgm:t>
        <a:bodyPr/>
        <a:lstStyle/>
        <a:p>
          <a:endParaRPr lang="en-US"/>
        </a:p>
      </dgm:t>
    </dgm:pt>
    <dgm:pt modelId="{FFA71F67-822D-497E-BEFF-293388D75B3F}" type="sibTrans" cxnId="{52188938-A45A-45A8-97E2-5247E64CC950}">
      <dgm:prSet/>
      <dgm:spPr/>
      <dgm:t>
        <a:bodyPr/>
        <a:lstStyle/>
        <a:p>
          <a:endParaRPr lang="en-US"/>
        </a:p>
      </dgm:t>
    </dgm:pt>
    <dgm:pt modelId="{379EEC3F-F4F3-4D6E-B1BB-74F27C31DC77}">
      <dgm:prSet phldrT="[Text]"/>
      <dgm:spPr/>
      <dgm:t>
        <a:bodyPr/>
        <a:lstStyle/>
        <a:p>
          <a:r>
            <a:rPr lang="en-US" dirty="0" smtClean="0"/>
            <a:t>Many nobles fled the country – became known as </a:t>
          </a:r>
          <a:r>
            <a:rPr lang="en-US" b="1" i="1" dirty="0" smtClean="0"/>
            <a:t>émigr</a:t>
          </a:r>
          <a:r>
            <a:rPr lang="en-US" b="1" i="1" dirty="0" smtClean="0">
              <a:latin typeface="Calibri"/>
            </a:rPr>
            <a:t>és</a:t>
          </a:r>
          <a:r>
            <a:rPr lang="en-US" b="0" i="0" dirty="0" smtClean="0">
              <a:latin typeface="Calibri"/>
            </a:rPr>
            <a:t> </a:t>
          </a:r>
          <a:endParaRPr lang="en-US" b="1" i="1" dirty="0"/>
        </a:p>
      </dgm:t>
    </dgm:pt>
    <dgm:pt modelId="{F8BE5878-EABC-4B8C-97A3-F9D7BB3BE81A}" type="parTrans" cxnId="{3ED52212-09CD-4563-A254-7278579B10CF}">
      <dgm:prSet/>
      <dgm:spPr/>
      <dgm:t>
        <a:bodyPr/>
        <a:lstStyle/>
        <a:p>
          <a:endParaRPr lang="en-US"/>
        </a:p>
      </dgm:t>
    </dgm:pt>
    <dgm:pt modelId="{6B8531FE-C8A0-4CB0-AA32-6AFE95E47E2A}" type="sibTrans" cxnId="{3ED52212-09CD-4563-A254-7278579B10CF}">
      <dgm:prSet/>
      <dgm:spPr/>
      <dgm:t>
        <a:bodyPr/>
        <a:lstStyle/>
        <a:p>
          <a:endParaRPr lang="en-US"/>
        </a:p>
      </dgm:t>
    </dgm:pt>
    <dgm:pt modelId="{B805DA07-BCE4-4762-B0F3-B6570F530C97}">
      <dgm:prSet phldrT="[Text]"/>
      <dgm:spPr/>
      <dgm:t>
        <a:bodyPr/>
        <a:lstStyle/>
        <a:p>
          <a:r>
            <a:rPr lang="en-US" b="0" i="0" dirty="0" smtClean="0"/>
            <a:t>Louis XVI was forced to fly the new tricolor flag of France</a:t>
          </a:r>
          <a:endParaRPr lang="en-US" b="0" i="0" dirty="0"/>
        </a:p>
      </dgm:t>
    </dgm:pt>
    <dgm:pt modelId="{DD98A617-C0CB-448A-B5F5-5DD021FE995F}" type="parTrans" cxnId="{AD12B67A-A62F-4E6A-AA98-C83041C59E2D}">
      <dgm:prSet/>
      <dgm:spPr/>
      <dgm:t>
        <a:bodyPr/>
        <a:lstStyle/>
        <a:p>
          <a:endParaRPr lang="en-US"/>
        </a:p>
      </dgm:t>
    </dgm:pt>
    <dgm:pt modelId="{0C1F1BCB-6CD6-46F4-92CE-4D429B8443AB}" type="sibTrans" cxnId="{AD12B67A-A62F-4E6A-AA98-C83041C59E2D}">
      <dgm:prSet/>
      <dgm:spPr/>
      <dgm:t>
        <a:bodyPr/>
        <a:lstStyle/>
        <a:p>
          <a:endParaRPr lang="en-US"/>
        </a:p>
      </dgm:t>
    </dgm:pt>
    <dgm:pt modelId="{650897A8-6968-423C-BDD1-0F92F4F63307}">
      <dgm:prSet phldrT="[Text]"/>
      <dgm:spPr/>
      <dgm:t>
        <a:bodyPr/>
        <a:lstStyle/>
        <a:p>
          <a:r>
            <a:rPr lang="en-US" dirty="0" smtClean="0"/>
            <a:t>Parisians organized their own government which they called the </a:t>
          </a:r>
          <a:r>
            <a:rPr lang="en-US" b="1" dirty="0" smtClean="0"/>
            <a:t>Commune</a:t>
          </a:r>
          <a:endParaRPr lang="en-US" dirty="0"/>
        </a:p>
      </dgm:t>
    </dgm:pt>
    <dgm:pt modelId="{5FD0280B-5CFD-4144-B5F9-E2C7B42A8451}" type="parTrans" cxnId="{B70BBF16-3227-4577-800D-F452B55DA8B2}">
      <dgm:prSet/>
      <dgm:spPr/>
      <dgm:t>
        <a:bodyPr/>
        <a:lstStyle/>
        <a:p>
          <a:endParaRPr lang="en-US"/>
        </a:p>
      </dgm:t>
    </dgm:pt>
    <dgm:pt modelId="{F10542D1-108B-4A90-9D1E-654C6D8BE701}" type="sibTrans" cxnId="{B70BBF16-3227-4577-800D-F452B55DA8B2}">
      <dgm:prSet/>
      <dgm:spPr/>
      <dgm:t>
        <a:bodyPr/>
        <a:lstStyle/>
        <a:p>
          <a:endParaRPr lang="en-US"/>
        </a:p>
      </dgm:t>
    </dgm:pt>
    <dgm:pt modelId="{79611877-D5B4-4CE1-A166-DE33DCC85AAE}" type="pres">
      <dgm:prSet presAssocID="{E3C50E70-6290-4DEE-BA6A-C18B0830916B}" presName="Name0" presStyleCnt="0">
        <dgm:presLayoutVars>
          <dgm:dir/>
          <dgm:animLvl val="lvl"/>
          <dgm:resizeHandles val="exact"/>
        </dgm:presLayoutVars>
      </dgm:prSet>
      <dgm:spPr/>
      <dgm:t>
        <a:bodyPr/>
        <a:lstStyle/>
        <a:p>
          <a:endParaRPr lang="en-GB"/>
        </a:p>
      </dgm:t>
    </dgm:pt>
    <dgm:pt modelId="{50DB3BF5-A550-43E6-89D2-56186CBF1A4E}" type="pres">
      <dgm:prSet presAssocID="{CE00DC21-488C-4499-9B4F-2E177A85DA66}" presName="composite" presStyleCnt="0"/>
      <dgm:spPr/>
    </dgm:pt>
    <dgm:pt modelId="{7F5EF5D6-0A04-4FBB-9F3F-0C8449346C20}" type="pres">
      <dgm:prSet presAssocID="{CE00DC21-488C-4499-9B4F-2E177A85DA66}" presName="parTx" presStyleLbl="alignNode1" presStyleIdx="0" presStyleCnt="2">
        <dgm:presLayoutVars>
          <dgm:chMax val="0"/>
          <dgm:chPref val="0"/>
          <dgm:bulletEnabled val="1"/>
        </dgm:presLayoutVars>
      </dgm:prSet>
      <dgm:spPr/>
      <dgm:t>
        <a:bodyPr/>
        <a:lstStyle/>
        <a:p>
          <a:endParaRPr lang="en-US"/>
        </a:p>
      </dgm:t>
    </dgm:pt>
    <dgm:pt modelId="{10DF5276-F678-4B2A-B301-41E45E23B0CA}" type="pres">
      <dgm:prSet presAssocID="{CE00DC21-488C-4499-9B4F-2E177A85DA66}" presName="desTx" presStyleLbl="alignAccFollowNode1" presStyleIdx="0" presStyleCnt="2">
        <dgm:presLayoutVars>
          <dgm:bulletEnabled val="1"/>
        </dgm:presLayoutVars>
      </dgm:prSet>
      <dgm:spPr/>
      <dgm:t>
        <a:bodyPr/>
        <a:lstStyle/>
        <a:p>
          <a:endParaRPr lang="en-US"/>
        </a:p>
      </dgm:t>
    </dgm:pt>
    <dgm:pt modelId="{2B32F88A-022F-4FB4-A05B-AB90BFDBF264}" type="pres">
      <dgm:prSet presAssocID="{03DAB6BA-E725-4C45-9304-9F170D5DA763}" presName="space" presStyleCnt="0"/>
      <dgm:spPr/>
    </dgm:pt>
    <dgm:pt modelId="{92580E59-21C2-4771-9955-67F91C8E6B5F}" type="pres">
      <dgm:prSet presAssocID="{A364B626-6B25-4056-952D-5FD925852493}" presName="composite" presStyleCnt="0"/>
      <dgm:spPr/>
    </dgm:pt>
    <dgm:pt modelId="{0FC9D038-E1A4-478F-B7DE-5B0F61E41893}" type="pres">
      <dgm:prSet presAssocID="{A364B626-6B25-4056-952D-5FD925852493}" presName="parTx" presStyleLbl="alignNode1" presStyleIdx="1" presStyleCnt="2">
        <dgm:presLayoutVars>
          <dgm:chMax val="0"/>
          <dgm:chPref val="0"/>
          <dgm:bulletEnabled val="1"/>
        </dgm:presLayoutVars>
      </dgm:prSet>
      <dgm:spPr/>
      <dgm:t>
        <a:bodyPr/>
        <a:lstStyle/>
        <a:p>
          <a:endParaRPr lang="en-GB"/>
        </a:p>
      </dgm:t>
    </dgm:pt>
    <dgm:pt modelId="{FB774250-E527-4C10-B754-ECB008E5DF40}" type="pres">
      <dgm:prSet presAssocID="{A364B626-6B25-4056-952D-5FD925852493}" presName="desTx" presStyleLbl="alignAccFollowNode1" presStyleIdx="1" presStyleCnt="2">
        <dgm:presLayoutVars>
          <dgm:bulletEnabled val="1"/>
        </dgm:presLayoutVars>
      </dgm:prSet>
      <dgm:spPr/>
      <dgm:t>
        <a:bodyPr/>
        <a:lstStyle/>
        <a:p>
          <a:endParaRPr lang="en-US"/>
        </a:p>
      </dgm:t>
    </dgm:pt>
  </dgm:ptLst>
  <dgm:cxnLst>
    <dgm:cxn modelId="{4782224C-DF4C-4D2B-B1C4-2F28D20F046D}" srcId="{CE00DC21-488C-4499-9B4F-2E177A85DA66}" destId="{91387BBF-CFBA-470F-A18B-3055E6814D9E}" srcOrd="2" destOrd="0" parTransId="{682BE3EE-207B-45D2-A439-E3F976309C8E}" sibTransId="{4149D790-41AC-4320-AA09-E677E9897CB5}"/>
    <dgm:cxn modelId="{3ED52212-09CD-4563-A254-7278579B10CF}" srcId="{A364B626-6B25-4056-952D-5FD925852493}" destId="{379EEC3F-F4F3-4D6E-B1BB-74F27C31DC77}" srcOrd="2" destOrd="0" parTransId="{F8BE5878-EABC-4B8C-97A3-F9D7BB3BE81A}" sibTransId="{6B8531FE-C8A0-4CB0-AA32-6AFE95E47E2A}"/>
    <dgm:cxn modelId="{D975358A-8D50-42A7-9B7C-65C85C253FD5}" type="presOf" srcId="{B805DA07-BCE4-4762-B0F3-B6570F530C97}" destId="{FB774250-E527-4C10-B754-ECB008E5DF40}" srcOrd="0" destOrd="3" presId="urn:microsoft.com/office/officeart/2005/8/layout/hList1"/>
    <dgm:cxn modelId="{82270456-61F7-4ED9-8F5A-1D9819808089}" type="presOf" srcId="{53F7AE62-56E6-47F4-9FA3-5099E182DEA6}" destId="{FB774250-E527-4C10-B754-ECB008E5DF40}" srcOrd="0" destOrd="0" presId="urn:microsoft.com/office/officeart/2005/8/layout/hList1"/>
    <dgm:cxn modelId="{3EA06240-308B-4FBA-AFD5-251F56D39B50}" type="presOf" srcId="{91387BBF-CFBA-470F-A18B-3055E6814D9E}" destId="{10DF5276-F678-4B2A-B301-41E45E23B0CA}" srcOrd="0" destOrd="2" presId="urn:microsoft.com/office/officeart/2005/8/layout/hList1"/>
    <dgm:cxn modelId="{69A45771-80C3-4E21-90DB-83728B116464}" srcId="{E3C50E70-6290-4DEE-BA6A-C18B0830916B}" destId="{CE00DC21-488C-4499-9B4F-2E177A85DA66}" srcOrd="0" destOrd="0" parTransId="{22EB3512-4BD9-4FE2-A472-9127F9BEA87D}" sibTransId="{03DAB6BA-E725-4C45-9304-9F170D5DA763}"/>
    <dgm:cxn modelId="{3D924692-DBB7-4605-93E2-B4D43307177D}" type="presOf" srcId="{A364B626-6B25-4056-952D-5FD925852493}" destId="{0FC9D038-E1A4-478F-B7DE-5B0F61E41893}" srcOrd="0" destOrd="0" presId="urn:microsoft.com/office/officeart/2005/8/layout/hList1"/>
    <dgm:cxn modelId="{BFB2E9E2-2B60-402C-8EF0-54916F13268C}" srcId="{A364B626-6B25-4056-952D-5FD925852493}" destId="{53F7AE62-56E6-47F4-9FA3-5099E182DEA6}" srcOrd="0" destOrd="0" parTransId="{CB682855-31EC-43B3-8F9B-0B8172769F3D}" sibTransId="{41C37E47-F989-4CFF-AD05-260710CB060C}"/>
    <dgm:cxn modelId="{40BCFA97-B284-4255-BD30-236156FA859E}" type="presOf" srcId="{CE00DC21-488C-4499-9B4F-2E177A85DA66}" destId="{7F5EF5D6-0A04-4FBB-9F3F-0C8449346C20}" srcOrd="0" destOrd="0" presId="urn:microsoft.com/office/officeart/2005/8/layout/hList1"/>
    <dgm:cxn modelId="{20300E73-1FAE-4DA1-BF2F-1256BDE2DBE7}" type="presOf" srcId="{E3C50E70-6290-4DEE-BA6A-C18B0830916B}" destId="{79611877-D5B4-4CE1-A166-DE33DCC85AAE}" srcOrd="0" destOrd="0" presId="urn:microsoft.com/office/officeart/2005/8/layout/hList1"/>
    <dgm:cxn modelId="{B70BBF16-3227-4577-800D-F452B55DA8B2}" srcId="{CE00DC21-488C-4499-9B4F-2E177A85DA66}" destId="{650897A8-6968-423C-BDD1-0F92F4F63307}" srcOrd="1" destOrd="0" parTransId="{5FD0280B-5CFD-4144-B5F9-E2C7B42A8451}" sibTransId="{F10542D1-108B-4A90-9D1E-654C6D8BE701}"/>
    <dgm:cxn modelId="{1E612D37-5562-4A2E-AB9F-FC4E19870A7E}" srcId="{CE00DC21-488C-4499-9B4F-2E177A85DA66}" destId="{E3394AAC-1C9F-454C-AB7C-048095B32013}" srcOrd="0" destOrd="0" parTransId="{25887293-F951-454F-8364-2B948B461523}" sibTransId="{7E7FAFC3-827F-4338-A315-7481279FC00A}"/>
    <dgm:cxn modelId="{DCD4592A-A6C3-4E1E-8BE0-47D9A3429D85}" type="presOf" srcId="{379EEC3F-F4F3-4D6E-B1BB-74F27C31DC77}" destId="{FB774250-E527-4C10-B754-ECB008E5DF40}" srcOrd="0" destOrd="2" presId="urn:microsoft.com/office/officeart/2005/8/layout/hList1"/>
    <dgm:cxn modelId="{90B5C6A4-2AB5-4398-8E67-CDAD7E802EB8}" type="presOf" srcId="{7A923F17-6A78-492E-9A01-306E14249CB3}" destId="{FB774250-E527-4C10-B754-ECB008E5DF40}" srcOrd="0" destOrd="1" presId="urn:microsoft.com/office/officeart/2005/8/layout/hList1"/>
    <dgm:cxn modelId="{D3109D79-B41A-4C9C-AD2E-43A4B76D7CB0}" type="presOf" srcId="{650897A8-6968-423C-BDD1-0F92F4F63307}" destId="{10DF5276-F678-4B2A-B301-41E45E23B0CA}" srcOrd="0" destOrd="1" presId="urn:microsoft.com/office/officeart/2005/8/layout/hList1"/>
    <dgm:cxn modelId="{AD12B67A-A62F-4E6A-AA98-C83041C59E2D}" srcId="{A364B626-6B25-4056-952D-5FD925852493}" destId="{B805DA07-BCE4-4762-B0F3-B6570F530C97}" srcOrd="3" destOrd="0" parTransId="{DD98A617-C0CB-448A-B5F5-5DD021FE995F}" sibTransId="{0C1F1BCB-6CD6-46F4-92CE-4D429B8443AB}"/>
    <dgm:cxn modelId="{52188938-A45A-45A8-97E2-5247E64CC950}" srcId="{A364B626-6B25-4056-952D-5FD925852493}" destId="{7A923F17-6A78-492E-9A01-306E14249CB3}" srcOrd="1" destOrd="0" parTransId="{2071C0D0-EEDC-40E8-B07B-0A9E0690AB03}" sibTransId="{FFA71F67-822D-497E-BEFF-293388D75B3F}"/>
    <dgm:cxn modelId="{3FD43ECF-0ED4-42ED-A5E1-D5029ED7EBE0}" srcId="{E3C50E70-6290-4DEE-BA6A-C18B0830916B}" destId="{A364B626-6B25-4056-952D-5FD925852493}" srcOrd="1" destOrd="0" parTransId="{DB806379-F608-41FD-B622-087001DE2203}" sibTransId="{C1A7122D-618C-4ECA-AB95-F01B9B5983F8}"/>
    <dgm:cxn modelId="{E5A10901-4069-4B74-9FBE-458371ABB6E1}" type="presOf" srcId="{E3394AAC-1C9F-454C-AB7C-048095B32013}" destId="{10DF5276-F678-4B2A-B301-41E45E23B0CA}" srcOrd="0" destOrd="0" presId="urn:microsoft.com/office/officeart/2005/8/layout/hList1"/>
    <dgm:cxn modelId="{F1226D59-7CF1-4700-8F7A-E048497A315A}" type="presParOf" srcId="{79611877-D5B4-4CE1-A166-DE33DCC85AAE}" destId="{50DB3BF5-A550-43E6-89D2-56186CBF1A4E}" srcOrd="0" destOrd="0" presId="urn:microsoft.com/office/officeart/2005/8/layout/hList1"/>
    <dgm:cxn modelId="{88A724CE-1F8E-467E-AAC0-33A0A8B557E3}" type="presParOf" srcId="{50DB3BF5-A550-43E6-89D2-56186CBF1A4E}" destId="{7F5EF5D6-0A04-4FBB-9F3F-0C8449346C20}" srcOrd="0" destOrd="0" presId="urn:microsoft.com/office/officeart/2005/8/layout/hList1"/>
    <dgm:cxn modelId="{85C34033-BAFD-4B8F-8B99-F0034ACF7FAA}" type="presParOf" srcId="{50DB3BF5-A550-43E6-89D2-56186CBF1A4E}" destId="{10DF5276-F678-4B2A-B301-41E45E23B0CA}" srcOrd="1" destOrd="0" presId="urn:microsoft.com/office/officeart/2005/8/layout/hList1"/>
    <dgm:cxn modelId="{98F9721B-F543-4BF9-9E66-5D1AFE253374}" type="presParOf" srcId="{79611877-D5B4-4CE1-A166-DE33DCC85AAE}" destId="{2B32F88A-022F-4FB4-A05B-AB90BFDBF264}" srcOrd="1" destOrd="0" presId="urn:microsoft.com/office/officeart/2005/8/layout/hList1"/>
    <dgm:cxn modelId="{992D9ABB-F9CE-48F7-BF64-C32C1D5B7FA8}" type="presParOf" srcId="{79611877-D5B4-4CE1-A166-DE33DCC85AAE}" destId="{92580E59-21C2-4771-9955-67F91C8E6B5F}" srcOrd="2" destOrd="0" presId="urn:microsoft.com/office/officeart/2005/8/layout/hList1"/>
    <dgm:cxn modelId="{6B8E9E10-0A16-40D4-8515-5007D6218B69}" type="presParOf" srcId="{92580E59-21C2-4771-9955-67F91C8E6B5F}" destId="{0FC9D038-E1A4-478F-B7DE-5B0F61E41893}" srcOrd="0" destOrd="0" presId="urn:microsoft.com/office/officeart/2005/8/layout/hList1"/>
    <dgm:cxn modelId="{C7357825-B431-4C7D-BDE4-21CD235B6917}" type="presParOf" srcId="{92580E59-21C2-4771-9955-67F91C8E6B5F}" destId="{FB774250-E527-4C10-B754-ECB008E5DF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04B2E0-BFA6-4C99-A873-DACBAA008224}"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A69048FD-508F-4934-BB5E-A25CCA2DB1B6}">
      <dgm:prSet phldrT="[Text]"/>
      <dgm:spPr/>
      <dgm:t>
        <a:bodyPr/>
        <a:lstStyle/>
        <a:p>
          <a:r>
            <a:rPr lang="en-US" dirty="0" smtClean="0"/>
            <a:t>Freedom of religion</a:t>
          </a:r>
          <a:endParaRPr lang="en-US" dirty="0"/>
        </a:p>
      </dgm:t>
    </dgm:pt>
    <dgm:pt modelId="{63D13DD1-96AF-426B-8CA0-16288F5F0AEB}" type="parTrans" cxnId="{8679048F-262F-4C85-B233-CC6D1B0FA234}">
      <dgm:prSet/>
      <dgm:spPr/>
      <dgm:t>
        <a:bodyPr/>
        <a:lstStyle/>
        <a:p>
          <a:endParaRPr lang="en-US"/>
        </a:p>
      </dgm:t>
    </dgm:pt>
    <dgm:pt modelId="{6442EB5C-969A-479E-BEC6-FD5F24FE8556}" type="sibTrans" cxnId="{8679048F-262F-4C85-B233-CC6D1B0FA234}">
      <dgm:prSet/>
      <dgm:spPr/>
      <dgm:t>
        <a:bodyPr/>
        <a:lstStyle/>
        <a:p>
          <a:endParaRPr lang="en-US"/>
        </a:p>
      </dgm:t>
    </dgm:pt>
    <dgm:pt modelId="{BFED3D64-B884-410B-92C4-3BFF754E0F15}">
      <dgm:prSet phldrT="[Text]"/>
      <dgm:spPr/>
      <dgm:t>
        <a:bodyPr/>
        <a:lstStyle/>
        <a:p>
          <a:r>
            <a:rPr lang="en-US" dirty="0" smtClean="0"/>
            <a:t>Right of the people to create laws</a:t>
          </a:r>
          <a:endParaRPr lang="en-US" dirty="0"/>
        </a:p>
      </dgm:t>
    </dgm:pt>
    <dgm:pt modelId="{8453B6B3-650D-48DB-A9A5-A101EBF7B049}" type="parTrans" cxnId="{EAF02E1C-BC7F-4A81-9AA2-D4D68665662B}">
      <dgm:prSet/>
      <dgm:spPr/>
      <dgm:t>
        <a:bodyPr/>
        <a:lstStyle/>
        <a:p>
          <a:endParaRPr lang="en-US"/>
        </a:p>
      </dgm:t>
    </dgm:pt>
    <dgm:pt modelId="{A7F8BB13-1F3B-4E25-9539-643B032022A8}" type="sibTrans" cxnId="{EAF02E1C-BC7F-4A81-9AA2-D4D68665662B}">
      <dgm:prSet/>
      <dgm:spPr/>
      <dgm:t>
        <a:bodyPr/>
        <a:lstStyle/>
        <a:p>
          <a:endParaRPr lang="en-US"/>
        </a:p>
      </dgm:t>
    </dgm:pt>
    <dgm:pt modelId="{BBC2B480-2544-4FF1-9153-D31EE40E901C}">
      <dgm:prSet phldrT="[Text]"/>
      <dgm:spPr/>
      <dgm:t>
        <a:bodyPr/>
        <a:lstStyle/>
        <a:p>
          <a:r>
            <a:rPr lang="en-US" dirty="0" smtClean="0"/>
            <a:t>Right to a fair trial</a:t>
          </a:r>
          <a:endParaRPr lang="en-US" dirty="0"/>
        </a:p>
      </dgm:t>
    </dgm:pt>
    <dgm:pt modelId="{465B7C4D-EFFD-44A9-8DC6-B376E0BF74B8}" type="parTrans" cxnId="{2B9826E9-F858-412E-84B5-8EAE1197CBC4}">
      <dgm:prSet/>
      <dgm:spPr/>
      <dgm:t>
        <a:bodyPr/>
        <a:lstStyle/>
        <a:p>
          <a:endParaRPr lang="en-US"/>
        </a:p>
      </dgm:t>
    </dgm:pt>
    <dgm:pt modelId="{20172ABB-05F8-4515-8959-DE740FCFF619}" type="sibTrans" cxnId="{2B9826E9-F858-412E-84B5-8EAE1197CBC4}">
      <dgm:prSet/>
      <dgm:spPr/>
      <dgm:t>
        <a:bodyPr/>
        <a:lstStyle/>
        <a:p>
          <a:endParaRPr lang="en-US"/>
        </a:p>
      </dgm:t>
    </dgm:pt>
    <dgm:pt modelId="{4DDA0F72-55EB-4513-8BAA-9A677F315AD9}">
      <dgm:prSet phldrT="[Text]"/>
      <dgm:spPr/>
      <dgm:t>
        <a:bodyPr/>
        <a:lstStyle/>
        <a:p>
          <a:r>
            <a:rPr lang="en-US" dirty="0" smtClean="0"/>
            <a:t>“Liberty, equality, fraternity!”</a:t>
          </a:r>
          <a:endParaRPr lang="en-US" dirty="0"/>
        </a:p>
      </dgm:t>
    </dgm:pt>
    <dgm:pt modelId="{681695D7-1765-41D9-B503-0E559C2FA1EB}" type="parTrans" cxnId="{C7E8FEF5-8A73-4CD4-B09B-D9707B604BAA}">
      <dgm:prSet/>
      <dgm:spPr/>
      <dgm:t>
        <a:bodyPr/>
        <a:lstStyle/>
        <a:p>
          <a:endParaRPr lang="en-US"/>
        </a:p>
      </dgm:t>
    </dgm:pt>
    <dgm:pt modelId="{C7924231-AA9B-4D60-9CBA-D3F2A527E5BC}" type="sibTrans" cxnId="{C7E8FEF5-8A73-4CD4-B09B-D9707B604BAA}">
      <dgm:prSet/>
      <dgm:spPr/>
      <dgm:t>
        <a:bodyPr/>
        <a:lstStyle/>
        <a:p>
          <a:endParaRPr lang="en-US"/>
        </a:p>
      </dgm:t>
    </dgm:pt>
    <dgm:pt modelId="{ED17181F-8E72-4E34-94BB-A79D2641359C}">
      <dgm:prSet phldrT="[Text]"/>
      <dgm:spPr/>
      <dgm:t>
        <a:bodyPr/>
        <a:lstStyle/>
        <a:p>
          <a:r>
            <a:rPr lang="en-US" dirty="0" smtClean="0"/>
            <a:t>Freedom of the press</a:t>
          </a:r>
          <a:endParaRPr lang="en-US" dirty="0"/>
        </a:p>
      </dgm:t>
    </dgm:pt>
    <dgm:pt modelId="{7655831F-D123-4772-806C-EF6A1721981F}" type="parTrans" cxnId="{72425FAB-93BD-46A9-936E-7F38F90CF669}">
      <dgm:prSet/>
      <dgm:spPr/>
      <dgm:t>
        <a:bodyPr/>
        <a:lstStyle/>
        <a:p>
          <a:endParaRPr lang="en-US"/>
        </a:p>
      </dgm:t>
    </dgm:pt>
    <dgm:pt modelId="{F32EC5E1-2C08-4D28-9886-9E1DE15EFD72}" type="sibTrans" cxnId="{72425FAB-93BD-46A9-936E-7F38F90CF669}">
      <dgm:prSet/>
      <dgm:spPr/>
      <dgm:t>
        <a:bodyPr/>
        <a:lstStyle/>
        <a:p>
          <a:endParaRPr lang="en-US"/>
        </a:p>
      </dgm:t>
    </dgm:pt>
    <dgm:pt modelId="{9FABEBA4-C223-4A5B-99C3-2CF12DBAEBBE}">
      <dgm:prSet phldrT="[Text]"/>
      <dgm:spPr/>
      <dgm:t>
        <a:bodyPr/>
        <a:lstStyle/>
        <a:p>
          <a:r>
            <a:rPr lang="en-US" dirty="0" smtClean="0"/>
            <a:t>Guaranteed property rights</a:t>
          </a:r>
          <a:endParaRPr lang="en-US" dirty="0"/>
        </a:p>
      </dgm:t>
    </dgm:pt>
    <dgm:pt modelId="{1D3EEE62-51B6-4EB7-AFF8-040E1EAC24F5}" type="parTrans" cxnId="{BD888216-0AF5-40CF-8BCB-2539BD26EDC8}">
      <dgm:prSet/>
      <dgm:spPr/>
      <dgm:t>
        <a:bodyPr/>
        <a:lstStyle/>
        <a:p>
          <a:endParaRPr lang="en-US"/>
        </a:p>
      </dgm:t>
    </dgm:pt>
    <dgm:pt modelId="{627751FD-39B4-4D83-A67F-B977B0B35E16}" type="sibTrans" cxnId="{BD888216-0AF5-40CF-8BCB-2539BD26EDC8}">
      <dgm:prSet/>
      <dgm:spPr/>
      <dgm:t>
        <a:bodyPr/>
        <a:lstStyle/>
        <a:p>
          <a:endParaRPr lang="en-US"/>
        </a:p>
      </dgm:t>
    </dgm:pt>
    <dgm:pt modelId="{91D8ABAE-9C63-4B8B-A391-207D1929C65D}">
      <dgm:prSet phldrT="[Text]"/>
      <dgm:spPr/>
      <dgm:t>
        <a:bodyPr/>
        <a:lstStyle/>
        <a:p>
          <a:r>
            <a:rPr lang="en-US" smtClean="0"/>
            <a:t>Freedom </a:t>
          </a:r>
          <a:r>
            <a:rPr lang="en-US" dirty="0" smtClean="0"/>
            <a:t>of speech</a:t>
          </a:r>
          <a:endParaRPr lang="en-US" dirty="0"/>
        </a:p>
      </dgm:t>
    </dgm:pt>
    <dgm:pt modelId="{5C034476-4BE8-4C9F-B5A9-6C0B4CB10140}" type="parTrans" cxnId="{C9C01010-7BEA-410A-AA1D-C17A42F2D8AB}">
      <dgm:prSet/>
      <dgm:spPr/>
      <dgm:t>
        <a:bodyPr/>
        <a:lstStyle/>
        <a:p>
          <a:endParaRPr lang="en-US"/>
        </a:p>
      </dgm:t>
    </dgm:pt>
    <dgm:pt modelId="{EEDEDFA5-DC2A-42C2-96B7-77D00C869533}" type="sibTrans" cxnId="{C9C01010-7BEA-410A-AA1D-C17A42F2D8AB}">
      <dgm:prSet/>
      <dgm:spPr/>
      <dgm:t>
        <a:bodyPr/>
        <a:lstStyle/>
        <a:p>
          <a:endParaRPr lang="en-US"/>
        </a:p>
      </dgm:t>
    </dgm:pt>
    <dgm:pt modelId="{30392527-0E11-4909-88F3-9E85FE7B1C5E}" type="pres">
      <dgm:prSet presAssocID="{8404B2E0-BFA6-4C99-A873-DACBAA008224}" presName="diagram" presStyleCnt="0">
        <dgm:presLayoutVars>
          <dgm:dir/>
          <dgm:resizeHandles val="exact"/>
        </dgm:presLayoutVars>
      </dgm:prSet>
      <dgm:spPr/>
      <dgm:t>
        <a:bodyPr/>
        <a:lstStyle/>
        <a:p>
          <a:endParaRPr lang="en-GB"/>
        </a:p>
      </dgm:t>
    </dgm:pt>
    <dgm:pt modelId="{F39534C4-4A10-4730-85BD-08257F5A7FF1}" type="pres">
      <dgm:prSet presAssocID="{A69048FD-508F-4934-BB5E-A25CCA2DB1B6}" presName="node" presStyleLbl="node1" presStyleIdx="0" presStyleCnt="7">
        <dgm:presLayoutVars>
          <dgm:bulletEnabled val="1"/>
        </dgm:presLayoutVars>
      </dgm:prSet>
      <dgm:spPr/>
      <dgm:t>
        <a:bodyPr/>
        <a:lstStyle/>
        <a:p>
          <a:endParaRPr lang="en-US"/>
        </a:p>
      </dgm:t>
    </dgm:pt>
    <dgm:pt modelId="{0821BCBA-C11E-409C-8B4C-B4D488958646}" type="pres">
      <dgm:prSet presAssocID="{6442EB5C-969A-479E-BEC6-FD5F24FE8556}" presName="sibTrans" presStyleCnt="0"/>
      <dgm:spPr/>
    </dgm:pt>
    <dgm:pt modelId="{329CFC5F-298D-4F42-B7ED-61B8D349DFBA}" type="pres">
      <dgm:prSet presAssocID="{91D8ABAE-9C63-4B8B-A391-207D1929C65D}" presName="node" presStyleLbl="node1" presStyleIdx="1" presStyleCnt="7">
        <dgm:presLayoutVars>
          <dgm:bulletEnabled val="1"/>
        </dgm:presLayoutVars>
      </dgm:prSet>
      <dgm:spPr/>
      <dgm:t>
        <a:bodyPr/>
        <a:lstStyle/>
        <a:p>
          <a:endParaRPr lang="en-GB"/>
        </a:p>
      </dgm:t>
    </dgm:pt>
    <dgm:pt modelId="{0CC8EDE6-E1CC-442F-ACE2-1652B03227AB}" type="pres">
      <dgm:prSet presAssocID="{EEDEDFA5-DC2A-42C2-96B7-77D00C869533}" presName="sibTrans" presStyleCnt="0"/>
      <dgm:spPr/>
    </dgm:pt>
    <dgm:pt modelId="{C3190F84-3644-4B2D-A311-2345982B873E}" type="pres">
      <dgm:prSet presAssocID="{ED17181F-8E72-4E34-94BB-A79D2641359C}" presName="node" presStyleLbl="node1" presStyleIdx="2" presStyleCnt="7">
        <dgm:presLayoutVars>
          <dgm:bulletEnabled val="1"/>
        </dgm:presLayoutVars>
      </dgm:prSet>
      <dgm:spPr/>
      <dgm:t>
        <a:bodyPr/>
        <a:lstStyle/>
        <a:p>
          <a:endParaRPr lang="en-GB"/>
        </a:p>
      </dgm:t>
    </dgm:pt>
    <dgm:pt modelId="{C244535E-8B14-4677-9EB5-492CD72C61F2}" type="pres">
      <dgm:prSet presAssocID="{F32EC5E1-2C08-4D28-9886-9E1DE15EFD72}" presName="sibTrans" presStyleCnt="0"/>
      <dgm:spPr/>
    </dgm:pt>
    <dgm:pt modelId="{46BFE4A1-D15E-4ED9-8B75-A20A4DDF26A8}" type="pres">
      <dgm:prSet presAssocID="{9FABEBA4-C223-4A5B-99C3-2CF12DBAEBBE}" presName="node" presStyleLbl="node1" presStyleIdx="3" presStyleCnt="7">
        <dgm:presLayoutVars>
          <dgm:bulletEnabled val="1"/>
        </dgm:presLayoutVars>
      </dgm:prSet>
      <dgm:spPr/>
      <dgm:t>
        <a:bodyPr/>
        <a:lstStyle/>
        <a:p>
          <a:endParaRPr lang="en-GB"/>
        </a:p>
      </dgm:t>
    </dgm:pt>
    <dgm:pt modelId="{3B48CBF6-8A1A-46EE-8218-7663CBF1C310}" type="pres">
      <dgm:prSet presAssocID="{627751FD-39B4-4D83-A67F-B977B0B35E16}" presName="sibTrans" presStyleCnt="0"/>
      <dgm:spPr/>
    </dgm:pt>
    <dgm:pt modelId="{EA1C9A4D-919C-451A-BFD8-89EA1C5DAB20}" type="pres">
      <dgm:prSet presAssocID="{4DDA0F72-55EB-4513-8BAA-9A677F315AD9}" presName="node" presStyleLbl="node1" presStyleIdx="4" presStyleCnt="7">
        <dgm:presLayoutVars>
          <dgm:bulletEnabled val="1"/>
        </dgm:presLayoutVars>
      </dgm:prSet>
      <dgm:spPr/>
      <dgm:t>
        <a:bodyPr/>
        <a:lstStyle/>
        <a:p>
          <a:endParaRPr lang="en-GB"/>
        </a:p>
      </dgm:t>
    </dgm:pt>
    <dgm:pt modelId="{ED369B49-844B-4067-BA61-8210B5A9C7BE}" type="pres">
      <dgm:prSet presAssocID="{C7924231-AA9B-4D60-9CBA-D3F2A527E5BC}" presName="sibTrans" presStyleCnt="0"/>
      <dgm:spPr/>
    </dgm:pt>
    <dgm:pt modelId="{E85FCAB0-632F-46F9-AFF0-ED63335829F5}" type="pres">
      <dgm:prSet presAssocID="{BFED3D64-B884-410B-92C4-3BFF754E0F15}" presName="node" presStyleLbl="node1" presStyleIdx="5" presStyleCnt="7">
        <dgm:presLayoutVars>
          <dgm:bulletEnabled val="1"/>
        </dgm:presLayoutVars>
      </dgm:prSet>
      <dgm:spPr/>
      <dgm:t>
        <a:bodyPr/>
        <a:lstStyle/>
        <a:p>
          <a:endParaRPr lang="en-GB"/>
        </a:p>
      </dgm:t>
    </dgm:pt>
    <dgm:pt modelId="{9E4121BE-842F-49A2-B5B5-826A42724751}" type="pres">
      <dgm:prSet presAssocID="{A7F8BB13-1F3B-4E25-9539-643B032022A8}" presName="sibTrans" presStyleCnt="0"/>
      <dgm:spPr/>
    </dgm:pt>
    <dgm:pt modelId="{5B3E1C66-53DF-40A1-8ED1-6345600EF750}" type="pres">
      <dgm:prSet presAssocID="{BBC2B480-2544-4FF1-9153-D31EE40E901C}" presName="node" presStyleLbl="node1" presStyleIdx="6" presStyleCnt="7">
        <dgm:presLayoutVars>
          <dgm:bulletEnabled val="1"/>
        </dgm:presLayoutVars>
      </dgm:prSet>
      <dgm:spPr/>
      <dgm:t>
        <a:bodyPr/>
        <a:lstStyle/>
        <a:p>
          <a:endParaRPr lang="en-GB"/>
        </a:p>
      </dgm:t>
    </dgm:pt>
  </dgm:ptLst>
  <dgm:cxnLst>
    <dgm:cxn modelId="{C9C01010-7BEA-410A-AA1D-C17A42F2D8AB}" srcId="{8404B2E0-BFA6-4C99-A873-DACBAA008224}" destId="{91D8ABAE-9C63-4B8B-A391-207D1929C65D}" srcOrd="1" destOrd="0" parTransId="{5C034476-4BE8-4C9F-B5A9-6C0B4CB10140}" sibTransId="{EEDEDFA5-DC2A-42C2-96B7-77D00C869533}"/>
    <dgm:cxn modelId="{A7F2EFCE-3DD0-4F82-9003-69D99114DC0A}" type="presOf" srcId="{4DDA0F72-55EB-4513-8BAA-9A677F315AD9}" destId="{EA1C9A4D-919C-451A-BFD8-89EA1C5DAB20}" srcOrd="0" destOrd="0" presId="urn:microsoft.com/office/officeart/2005/8/layout/default#4"/>
    <dgm:cxn modelId="{EAF02E1C-BC7F-4A81-9AA2-D4D68665662B}" srcId="{8404B2E0-BFA6-4C99-A873-DACBAA008224}" destId="{BFED3D64-B884-410B-92C4-3BFF754E0F15}" srcOrd="5" destOrd="0" parTransId="{8453B6B3-650D-48DB-A9A5-A101EBF7B049}" sibTransId="{A7F8BB13-1F3B-4E25-9539-643B032022A8}"/>
    <dgm:cxn modelId="{D33216AF-2A65-4617-9F53-79ADD8879532}" type="presOf" srcId="{BFED3D64-B884-410B-92C4-3BFF754E0F15}" destId="{E85FCAB0-632F-46F9-AFF0-ED63335829F5}" srcOrd="0" destOrd="0" presId="urn:microsoft.com/office/officeart/2005/8/layout/default#4"/>
    <dgm:cxn modelId="{C7E8FEF5-8A73-4CD4-B09B-D9707B604BAA}" srcId="{8404B2E0-BFA6-4C99-A873-DACBAA008224}" destId="{4DDA0F72-55EB-4513-8BAA-9A677F315AD9}" srcOrd="4" destOrd="0" parTransId="{681695D7-1765-41D9-B503-0E559C2FA1EB}" sibTransId="{C7924231-AA9B-4D60-9CBA-D3F2A527E5BC}"/>
    <dgm:cxn modelId="{8679048F-262F-4C85-B233-CC6D1B0FA234}" srcId="{8404B2E0-BFA6-4C99-A873-DACBAA008224}" destId="{A69048FD-508F-4934-BB5E-A25CCA2DB1B6}" srcOrd="0" destOrd="0" parTransId="{63D13DD1-96AF-426B-8CA0-16288F5F0AEB}" sibTransId="{6442EB5C-969A-479E-BEC6-FD5F24FE8556}"/>
    <dgm:cxn modelId="{72425FAB-93BD-46A9-936E-7F38F90CF669}" srcId="{8404B2E0-BFA6-4C99-A873-DACBAA008224}" destId="{ED17181F-8E72-4E34-94BB-A79D2641359C}" srcOrd="2" destOrd="0" parTransId="{7655831F-D123-4772-806C-EF6A1721981F}" sibTransId="{F32EC5E1-2C08-4D28-9886-9E1DE15EFD72}"/>
    <dgm:cxn modelId="{B9C17392-303B-4808-9F93-B34D2B238AE5}" type="presOf" srcId="{ED17181F-8E72-4E34-94BB-A79D2641359C}" destId="{C3190F84-3644-4B2D-A311-2345982B873E}" srcOrd="0" destOrd="0" presId="urn:microsoft.com/office/officeart/2005/8/layout/default#4"/>
    <dgm:cxn modelId="{33193408-D914-481F-BF2B-F59F0B124AEB}" type="presOf" srcId="{91D8ABAE-9C63-4B8B-A391-207D1929C65D}" destId="{329CFC5F-298D-4F42-B7ED-61B8D349DFBA}" srcOrd="0" destOrd="0" presId="urn:microsoft.com/office/officeart/2005/8/layout/default#4"/>
    <dgm:cxn modelId="{FD2BDF06-A33A-4DD4-AAC1-4F86417227B2}" type="presOf" srcId="{BBC2B480-2544-4FF1-9153-D31EE40E901C}" destId="{5B3E1C66-53DF-40A1-8ED1-6345600EF750}" srcOrd="0" destOrd="0" presId="urn:microsoft.com/office/officeart/2005/8/layout/default#4"/>
    <dgm:cxn modelId="{4C709AC6-1BCC-4C29-AE7E-F688B0FE9041}" type="presOf" srcId="{8404B2E0-BFA6-4C99-A873-DACBAA008224}" destId="{30392527-0E11-4909-88F3-9E85FE7B1C5E}" srcOrd="0" destOrd="0" presId="urn:microsoft.com/office/officeart/2005/8/layout/default#4"/>
    <dgm:cxn modelId="{CBC24925-072E-4C2D-B881-CF2616DEAB8E}" type="presOf" srcId="{9FABEBA4-C223-4A5B-99C3-2CF12DBAEBBE}" destId="{46BFE4A1-D15E-4ED9-8B75-A20A4DDF26A8}" srcOrd="0" destOrd="0" presId="urn:microsoft.com/office/officeart/2005/8/layout/default#4"/>
    <dgm:cxn modelId="{2B9826E9-F858-412E-84B5-8EAE1197CBC4}" srcId="{8404B2E0-BFA6-4C99-A873-DACBAA008224}" destId="{BBC2B480-2544-4FF1-9153-D31EE40E901C}" srcOrd="6" destOrd="0" parTransId="{465B7C4D-EFFD-44A9-8DC6-B376E0BF74B8}" sibTransId="{20172ABB-05F8-4515-8959-DE740FCFF619}"/>
    <dgm:cxn modelId="{508A1C8D-AB50-48C2-BF54-135B72944CF0}" type="presOf" srcId="{A69048FD-508F-4934-BB5E-A25CCA2DB1B6}" destId="{F39534C4-4A10-4730-85BD-08257F5A7FF1}" srcOrd="0" destOrd="0" presId="urn:microsoft.com/office/officeart/2005/8/layout/default#4"/>
    <dgm:cxn modelId="{BD888216-0AF5-40CF-8BCB-2539BD26EDC8}" srcId="{8404B2E0-BFA6-4C99-A873-DACBAA008224}" destId="{9FABEBA4-C223-4A5B-99C3-2CF12DBAEBBE}" srcOrd="3" destOrd="0" parTransId="{1D3EEE62-51B6-4EB7-AFF8-040E1EAC24F5}" sibTransId="{627751FD-39B4-4D83-A67F-B977B0B35E16}"/>
    <dgm:cxn modelId="{F651345A-13A1-45C0-A4FF-F090447006B9}" type="presParOf" srcId="{30392527-0E11-4909-88F3-9E85FE7B1C5E}" destId="{F39534C4-4A10-4730-85BD-08257F5A7FF1}" srcOrd="0" destOrd="0" presId="urn:microsoft.com/office/officeart/2005/8/layout/default#4"/>
    <dgm:cxn modelId="{96AC9352-2CE8-422D-88DC-9808431CDBB7}" type="presParOf" srcId="{30392527-0E11-4909-88F3-9E85FE7B1C5E}" destId="{0821BCBA-C11E-409C-8B4C-B4D488958646}" srcOrd="1" destOrd="0" presId="urn:microsoft.com/office/officeart/2005/8/layout/default#4"/>
    <dgm:cxn modelId="{60CA030F-C7E2-48B6-8DD2-7FC9ADC541DC}" type="presParOf" srcId="{30392527-0E11-4909-88F3-9E85FE7B1C5E}" destId="{329CFC5F-298D-4F42-B7ED-61B8D349DFBA}" srcOrd="2" destOrd="0" presId="urn:microsoft.com/office/officeart/2005/8/layout/default#4"/>
    <dgm:cxn modelId="{878951C9-0FE2-40C1-BBB2-9AC702BB6657}" type="presParOf" srcId="{30392527-0E11-4909-88F3-9E85FE7B1C5E}" destId="{0CC8EDE6-E1CC-442F-ACE2-1652B03227AB}" srcOrd="3" destOrd="0" presId="urn:microsoft.com/office/officeart/2005/8/layout/default#4"/>
    <dgm:cxn modelId="{E28D414F-58CF-4249-B695-CD4A3B6BCF34}" type="presParOf" srcId="{30392527-0E11-4909-88F3-9E85FE7B1C5E}" destId="{C3190F84-3644-4B2D-A311-2345982B873E}" srcOrd="4" destOrd="0" presId="urn:microsoft.com/office/officeart/2005/8/layout/default#4"/>
    <dgm:cxn modelId="{5C97E700-661B-4559-AC7E-381797F24F67}" type="presParOf" srcId="{30392527-0E11-4909-88F3-9E85FE7B1C5E}" destId="{C244535E-8B14-4677-9EB5-492CD72C61F2}" srcOrd="5" destOrd="0" presId="urn:microsoft.com/office/officeart/2005/8/layout/default#4"/>
    <dgm:cxn modelId="{4A4244FF-B8C2-4FF5-ACE8-72EF0F4608A4}" type="presParOf" srcId="{30392527-0E11-4909-88F3-9E85FE7B1C5E}" destId="{46BFE4A1-D15E-4ED9-8B75-A20A4DDF26A8}" srcOrd="6" destOrd="0" presId="urn:microsoft.com/office/officeart/2005/8/layout/default#4"/>
    <dgm:cxn modelId="{93E11097-9F28-4F04-85B4-8F861E7D0EC5}" type="presParOf" srcId="{30392527-0E11-4909-88F3-9E85FE7B1C5E}" destId="{3B48CBF6-8A1A-46EE-8218-7663CBF1C310}" srcOrd="7" destOrd="0" presId="urn:microsoft.com/office/officeart/2005/8/layout/default#4"/>
    <dgm:cxn modelId="{D072CDDE-5FB0-457F-A70E-3D767FD8C1DF}" type="presParOf" srcId="{30392527-0E11-4909-88F3-9E85FE7B1C5E}" destId="{EA1C9A4D-919C-451A-BFD8-89EA1C5DAB20}" srcOrd="8" destOrd="0" presId="urn:microsoft.com/office/officeart/2005/8/layout/default#4"/>
    <dgm:cxn modelId="{CD44DA51-1B07-430A-A903-C9F8D86DEF0B}" type="presParOf" srcId="{30392527-0E11-4909-88F3-9E85FE7B1C5E}" destId="{ED369B49-844B-4067-BA61-8210B5A9C7BE}" srcOrd="9" destOrd="0" presId="urn:microsoft.com/office/officeart/2005/8/layout/default#4"/>
    <dgm:cxn modelId="{7A571758-0AFC-478D-A8C8-7CFD3931B7E9}" type="presParOf" srcId="{30392527-0E11-4909-88F3-9E85FE7B1C5E}" destId="{E85FCAB0-632F-46F9-AFF0-ED63335829F5}" srcOrd="10" destOrd="0" presId="urn:microsoft.com/office/officeart/2005/8/layout/default#4"/>
    <dgm:cxn modelId="{AB0FB690-F513-42C9-9D96-099EF5108B9B}" type="presParOf" srcId="{30392527-0E11-4909-88F3-9E85FE7B1C5E}" destId="{9E4121BE-842F-49A2-B5B5-826A42724751}" srcOrd="11" destOrd="0" presId="urn:microsoft.com/office/officeart/2005/8/layout/default#4"/>
    <dgm:cxn modelId="{47484E22-D5B9-46C6-A2C6-B683D78B765C}" type="presParOf" srcId="{30392527-0E11-4909-88F3-9E85FE7B1C5E}" destId="{5B3E1C66-53DF-40A1-8ED1-6345600EF750}" srcOrd="12"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94212F-502B-4E32-B35C-1AA832B55F6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CF8AF95A-356D-41C5-843D-4C1B227D282E}">
      <dgm:prSet phldrT="[Text]"/>
      <dgm:spPr/>
      <dgm:t>
        <a:bodyPr/>
        <a:lstStyle/>
        <a:p>
          <a:r>
            <a:rPr lang="en-US" i="1" dirty="0" smtClean="0"/>
            <a:t>Declaration of the Rights of Woman</a:t>
          </a:r>
          <a:endParaRPr lang="en-US" i="1" dirty="0"/>
        </a:p>
      </dgm:t>
    </dgm:pt>
    <dgm:pt modelId="{CD94E7BA-0EA9-4141-8BE0-2973EFC0DEE3}" type="parTrans" cxnId="{373BC146-3559-4432-81A7-159FEC17307A}">
      <dgm:prSet/>
      <dgm:spPr/>
      <dgm:t>
        <a:bodyPr/>
        <a:lstStyle/>
        <a:p>
          <a:endParaRPr lang="en-US"/>
        </a:p>
      </dgm:t>
    </dgm:pt>
    <dgm:pt modelId="{3F59CAB3-DCF2-4D0E-9DD5-AE2CE1422FEA}" type="sibTrans" cxnId="{373BC146-3559-4432-81A7-159FEC17307A}">
      <dgm:prSet/>
      <dgm:spPr/>
      <dgm:t>
        <a:bodyPr/>
        <a:lstStyle/>
        <a:p>
          <a:endParaRPr lang="en-US"/>
        </a:p>
      </dgm:t>
    </dgm:pt>
    <dgm:pt modelId="{BA949626-5E43-4DAC-B626-37D6B37D5BEF}">
      <dgm:prSet phldrT="[Text]"/>
      <dgm:spPr/>
      <dgm:t>
        <a:bodyPr/>
        <a:lstStyle/>
        <a:p>
          <a:r>
            <a:rPr lang="en-US" dirty="0" smtClean="0"/>
            <a:t>Journalist </a:t>
          </a:r>
          <a:r>
            <a:rPr lang="en-US" b="1" dirty="0" err="1" smtClean="0"/>
            <a:t>Olympe</a:t>
          </a:r>
          <a:r>
            <a:rPr lang="en-US" b="1" dirty="0" smtClean="0"/>
            <a:t> de Gouges</a:t>
          </a:r>
          <a:r>
            <a:rPr lang="en-US" b="0" dirty="0" smtClean="0"/>
            <a:t> argued in her </a:t>
          </a:r>
          <a:r>
            <a:rPr lang="en-US" b="0" i="1" dirty="0" smtClean="0"/>
            <a:t>Declaration of the Rights of Woman</a:t>
          </a:r>
          <a:r>
            <a:rPr lang="en-US" b="0" i="0" dirty="0" smtClean="0"/>
            <a:t> that women are equal citizens and should benefit from governmental reforms just as men did.</a:t>
          </a:r>
          <a:endParaRPr lang="en-US" dirty="0"/>
        </a:p>
      </dgm:t>
    </dgm:pt>
    <dgm:pt modelId="{0F3268A3-9ADF-43C1-A1FD-402EAA7B520E}" type="parTrans" cxnId="{F1C2B1CD-4D63-49D0-B3A8-FF5E642A140C}">
      <dgm:prSet/>
      <dgm:spPr/>
      <dgm:t>
        <a:bodyPr/>
        <a:lstStyle/>
        <a:p>
          <a:endParaRPr lang="en-US"/>
        </a:p>
      </dgm:t>
    </dgm:pt>
    <dgm:pt modelId="{53217278-11DC-4870-B584-699D8CB116F2}" type="sibTrans" cxnId="{F1C2B1CD-4D63-49D0-B3A8-FF5E642A140C}">
      <dgm:prSet/>
      <dgm:spPr/>
      <dgm:t>
        <a:bodyPr/>
        <a:lstStyle/>
        <a:p>
          <a:endParaRPr lang="en-US"/>
        </a:p>
      </dgm:t>
    </dgm:pt>
    <dgm:pt modelId="{F8DC34A7-0CC4-4437-A5FF-0884BC716C3F}">
      <dgm:prSet phldrT="[Text]"/>
      <dgm:spPr/>
      <dgm:t>
        <a:bodyPr/>
        <a:lstStyle/>
        <a:p>
          <a:r>
            <a:rPr lang="en-US" b="1" dirty="0" smtClean="0"/>
            <a:t>Madame Jeanne Roland</a:t>
          </a:r>
          <a:r>
            <a:rPr lang="en-US" b="0" dirty="0" smtClean="0"/>
            <a:t> also served as a leader in the women’s rights movement, and was able to heavily influence her husband (a government official).</a:t>
          </a:r>
          <a:endParaRPr lang="en-US" b="1" dirty="0"/>
        </a:p>
      </dgm:t>
    </dgm:pt>
    <dgm:pt modelId="{4F0DD129-1E88-479E-9ACB-93671C586C86}" type="parTrans" cxnId="{CF010540-7D2D-496F-8F47-FB2A63F8580F}">
      <dgm:prSet/>
      <dgm:spPr/>
      <dgm:t>
        <a:bodyPr/>
        <a:lstStyle/>
        <a:p>
          <a:endParaRPr lang="en-US"/>
        </a:p>
      </dgm:t>
    </dgm:pt>
    <dgm:pt modelId="{8E5BBF2E-3DAD-46E6-9E17-10B10A060789}" type="sibTrans" cxnId="{CF010540-7D2D-496F-8F47-FB2A63F8580F}">
      <dgm:prSet/>
      <dgm:spPr/>
      <dgm:t>
        <a:bodyPr/>
        <a:lstStyle/>
        <a:p>
          <a:endParaRPr lang="en-US"/>
        </a:p>
      </dgm:t>
    </dgm:pt>
    <dgm:pt modelId="{E2492554-30E2-4470-ADD6-F9AE1D12C92C}">
      <dgm:prSet phldrT="[Text]"/>
      <dgm:spPr/>
      <dgm:t>
        <a:bodyPr/>
        <a:lstStyle/>
        <a:p>
          <a:r>
            <a:rPr lang="en-US" b="0" dirty="0" smtClean="0"/>
            <a:t>Women did gain some rights during the French Revolution, but these were designed for purposes other than liberating women.  </a:t>
          </a:r>
          <a:endParaRPr lang="en-US" b="0" dirty="0"/>
        </a:p>
      </dgm:t>
    </dgm:pt>
    <dgm:pt modelId="{56A5DF60-25A1-4BBF-8FE9-4AEB85F8BE5C}" type="parTrans" cxnId="{B208BD9C-1BE0-4F19-AA73-9E401C9B2B06}">
      <dgm:prSet/>
      <dgm:spPr/>
      <dgm:t>
        <a:bodyPr/>
        <a:lstStyle/>
        <a:p>
          <a:endParaRPr lang="en-US"/>
        </a:p>
      </dgm:t>
    </dgm:pt>
    <dgm:pt modelId="{F539BFEE-C0AB-45E2-8236-720FDE64E5D2}" type="sibTrans" cxnId="{B208BD9C-1BE0-4F19-AA73-9E401C9B2B06}">
      <dgm:prSet/>
      <dgm:spPr/>
      <dgm:t>
        <a:bodyPr/>
        <a:lstStyle/>
        <a:p>
          <a:endParaRPr lang="en-US"/>
        </a:p>
      </dgm:t>
    </dgm:pt>
    <dgm:pt modelId="{6F42DD75-85BB-4496-ACC4-3082CCFA8C1F}">
      <dgm:prSet phldrT="[Text]"/>
      <dgm:spPr/>
      <dgm:t>
        <a:bodyPr/>
        <a:lstStyle/>
        <a:p>
          <a:r>
            <a:rPr lang="en-US" b="0" dirty="0" smtClean="0"/>
            <a:t>Women could </a:t>
          </a:r>
          <a:r>
            <a:rPr lang="en-US" b="1" dirty="0" smtClean="0"/>
            <a:t>inherit property</a:t>
          </a:r>
          <a:r>
            <a:rPr lang="en-US" b="0" dirty="0" smtClean="0"/>
            <a:t>, but only because doing so weakened feudalism and reduced wealth among the upper classes.</a:t>
          </a:r>
          <a:endParaRPr lang="en-US" b="0" dirty="0"/>
        </a:p>
      </dgm:t>
    </dgm:pt>
    <dgm:pt modelId="{066664B0-946C-472D-9506-3BB2347F928F}" type="parTrans" cxnId="{D6023A9F-51D8-4A35-9D0B-C2AFFC8F6ECE}">
      <dgm:prSet/>
      <dgm:spPr/>
      <dgm:t>
        <a:bodyPr/>
        <a:lstStyle/>
        <a:p>
          <a:endParaRPr lang="en-US"/>
        </a:p>
      </dgm:t>
    </dgm:pt>
    <dgm:pt modelId="{888EC8BF-C607-4FC5-911D-921FA65B3DD9}" type="sibTrans" cxnId="{D6023A9F-51D8-4A35-9D0B-C2AFFC8F6ECE}">
      <dgm:prSet/>
      <dgm:spPr/>
      <dgm:t>
        <a:bodyPr/>
        <a:lstStyle/>
        <a:p>
          <a:endParaRPr lang="en-US"/>
        </a:p>
      </dgm:t>
    </dgm:pt>
    <dgm:pt modelId="{8477A054-2EDB-4DE9-B07F-810CDD04CB97}">
      <dgm:prSet phldrT="[Text]"/>
      <dgm:spPr/>
      <dgm:t>
        <a:bodyPr/>
        <a:lstStyle/>
        <a:p>
          <a:r>
            <a:rPr lang="en-US" b="1" dirty="0" smtClean="0"/>
            <a:t>Divorce</a:t>
          </a:r>
          <a:r>
            <a:rPr lang="en-US" b="0" dirty="0" smtClean="0"/>
            <a:t> became easier, but only to weaken the Church’s control over marriage.</a:t>
          </a:r>
          <a:endParaRPr lang="en-US" b="1" dirty="0"/>
        </a:p>
      </dgm:t>
    </dgm:pt>
    <dgm:pt modelId="{8F8C328A-5F0B-4FA1-8355-FDCA96A3C24B}" type="parTrans" cxnId="{E228953C-909B-4512-9EE5-75D892FCADEE}">
      <dgm:prSet/>
      <dgm:spPr/>
      <dgm:t>
        <a:bodyPr/>
        <a:lstStyle/>
        <a:p>
          <a:endParaRPr lang="en-US"/>
        </a:p>
      </dgm:t>
    </dgm:pt>
    <dgm:pt modelId="{AB33867B-6DC9-44A8-9B12-196EF06258D4}" type="sibTrans" cxnId="{E228953C-909B-4512-9EE5-75D892FCADEE}">
      <dgm:prSet/>
      <dgm:spPr/>
      <dgm:t>
        <a:bodyPr/>
        <a:lstStyle/>
        <a:p>
          <a:endParaRPr lang="en-US"/>
        </a:p>
      </dgm:t>
    </dgm:pt>
    <dgm:pt modelId="{15949A5C-4117-4232-A7D4-4CA939F8A35A}" type="pres">
      <dgm:prSet presAssocID="{FE94212F-502B-4E32-B35C-1AA832B55F6F}" presName="composite" presStyleCnt="0">
        <dgm:presLayoutVars>
          <dgm:chMax val="1"/>
          <dgm:dir/>
          <dgm:resizeHandles val="exact"/>
        </dgm:presLayoutVars>
      </dgm:prSet>
      <dgm:spPr/>
      <dgm:t>
        <a:bodyPr/>
        <a:lstStyle/>
        <a:p>
          <a:endParaRPr lang="en-GB"/>
        </a:p>
      </dgm:t>
    </dgm:pt>
    <dgm:pt modelId="{9553BBBC-D596-4D19-98A6-3EC56D4E66D0}" type="pres">
      <dgm:prSet presAssocID="{CF8AF95A-356D-41C5-843D-4C1B227D282E}" presName="roof" presStyleLbl="dkBgShp" presStyleIdx="0" presStyleCnt="2"/>
      <dgm:spPr/>
      <dgm:t>
        <a:bodyPr/>
        <a:lstStyle/>
        <a:p>
          <a:endParaRPr lang="en-US"/>
        </a:p>
      </dgm:t>
    </dgm:pt>
    <dgm:pt modelId="{2E51302B-F5F6-4D68-957E-B07B081D9D24}" type="pres">
      <dgm:prSet presAssocID="{CF8AF95A-356D-41C5-843D-4C1B227D282E}" presName="pillars" presStyleCnt="0"/>
      <dgm:spPr/>
    </dgm:pt>
    <dgm:pt modelId="{0F607427-D9E5-4B19-A2DA-F67A6E42E483}" type="pres">
      <dgm:prSet presAssocID="{CF8AF95A-356D-41C5-843D-4C1B227D282E}" presName="pillar1" presStyleLbl="node1" presStyleIdx="0" presStyleCnt="3">
        <dgm:presLayoutVars>
          <dgm:bulletEnabled val="1"/>
        </dgm:presLayoutVars>
      </dgm:prSet>
      <dgm:spPr/>
      <dgm:t>
        <a:bodyPr/>
        <a:lstStyle/>
        <a:p>
          <a:endParaRPr lang="en-US"/>
        </a:p>
      </dgm:t>
    </dgm:pt>
    <dgm:pt modelId="{3181685B-3B65-4434-A06F-40F04F00A1A2}" type="pres">
      <dgm:prSet presAssocID="{F8DC34A7-0CC4-4437-A5FF-0884BC716C3F}" presName="pillarX" presStyleLbl="node1" presStyleIdx="1" presStyleCnt="3">
        <dgm:presLayoutVars>
          <dgm:bulletEnabled val="1"/>
        </dgm:presLayoutVars>
      </dgm:prSet>
      <dgm:spPr/>
      <dgm:t>
        <a:bodyPr/>
        <a:lstStyle/>
        <a:p>
          <a:endParaRPr lang="en-GB"/>
        </a:p>
      </dgm:t>
    </dgm:pt>
    <dgm:pt modelId="{3CCE902C-ED6D-45F2-A474-61F78B35272F}" type="pres">
      <dgm:prSet presAssocID="{E2492554-30E2-4470-ADD6-F9AE1D12C92C}" presName="pillarX" presStyleLbl="node1" presStyleIdx="2" presStyleCnt="3">
        <dgm:presLayoutVars>
          <dgm:bulletEnabled val="1"/>
        </dgm:presLayoutVars>
      </dgm:prSet>
      <dgm:spPr/>
      <dgm:t>
        <a:bodyPr/>
        <a:lstStyle/>
        <a:p>
          <a:endParaRPr lang="en-US"/>
        </a:p>
      </dgm:t>
    </dgm:pt>
    <dgm:pt modelId="{8B9BD530-64F7-47BD-9C1A-BF4E68913F53}" type="pres">
      <dgm:prSet presAssocID="{CF8AF95A-356D-41C5-843D-4C1B227D282E}" presName="base" presStyleLbl="dkBgShp" presStyleIdx="1" presStyleCnt="2"/>
      <dgm:spPr/>
    </dgm:pt>
  </dgm:ptLst>
  <dgm:cxnLst>
    <dgm:cxn modelId="{3B2DFEA0-54DE-486A-97DD-B483B396D3C7}" type="presOf" srcId="{BA949626-5E43-4DAC-B626-37D6B37D5BEF}" destId="{0F607427-D9E5-4B19-A2DA-F67A6E42E483}" srcOrd="0" destOrd="0" presId="urn:microsoft.com/office/officeart/2005/8/layout/hList3"/>
    <dgm:cxn modelId="{E228953C-909B-4512-9EE5-75D892FCADEE}" srcId="{E2492554-30E2-4470-ADD6-F9AE1D12C92C}" destId="{8477A054-2EDB-4DE9-B07F-810CDD04CB97}" srcOrd="1" destOrd="0" parTransId="{8F8C328A-5F0B-4FA1-8355-FDCA96A3C24B}" sibTransId="{AB33867B-6DC9-44A8-9B12-196EF06258D4}"/>
    <dgm:cxn modelId="{FC0E7B6A-A927-4F3F-995F-825E2F347F7C}" type="presOf" srcId="{F8DC34A7-0CC4-4437-A5FF-0884BC716C3F}" destId="{3181685B-3B65-4434-A06F-40F04F00A1A2}" srcOrd="0" destOrd="0" presId="urn:microsoft.com/office/officeart/2005/8/layout/hList3"/>
    <dgm:cxn modelId="{F9ED7C09-FFA8-4F3F-BE35-F2C94FD81BD6}" type="presOf" srcId="{E2492554-30E2-4470-ADD6-F9AE1D12C92C}" destId="{3CCE902C-ED6D-45F2-A474-61F78B35272F}" srcOrd="0" destOrd="0" presId="urn:microsoft.com/office/officeart/2005/8/layout/hList3"/>
    <dgm:cxn modelId="{3B438688-07FA-4798-AAE7-DE04358C6EEE}" type="presOf" srcId="{6F42DD75-85BB-4496-ACC4-3082CCFA8C1F}" destId="{3CCE902C-ED6D-45F2-A474-61F78B35272F}" srcOrd="0" destOrd="1" presId="urn:microsoft.com/office/officeart/2005/8/layout/hList3"/>
    <dgm:cxn modelId="{CB2F0CB6-BEEF-4A3E-B862-F0B972F9F391}" type="presOf" srcId="{FE94212F-502B-4E32-B35C-1AA832B55F6F}" destId="{15949A5C-4117-4232-A7D4-4CA939F8A35A}" srcOrd="0" destOrd="0" presId="urn:microsoft.com/office/officeart/2005/8/layout/hList3"/>
    <dgm:cxn modelId="{3B79DBB6-BD63-4B61-AD34-12C39EEDC662}" type="presOf" srcId="{CF8AF95A-356D-41C5-843D-4C1B227D282E}" destId="{9553BBBC-D596-4D19-98A6-3EC56D4E66D0}" srcOrd="0" destOrd="0" presId="urn:microsoft.com/office/officeart/2005/8/layout/hList3"/>
    <dgm:cxn modelId="{2AD7C769-7C05-416C-9787-A1994BB4C182}" type="presOf" srcId="{8477A054-2EDB-4DE9-B07F-810CDD04CB97}" destId="{3CCE902C-ED6D-45F2-A474-61F78B35272F}" srcOrd="0" destOrd="2" presId="urn:microsoft.com/office/officeart/2005/8/layout/hList3"/>
    <dgm:cxn modelId="{D6023A9F-51D8-4A35-9D0B-C2AFFC8F6ECE}" srcId="{E2492554-30E2-4470-ADD6-F9AE1D12C92C}" destId="{6F42DD75-85BB-4496-ACC4-3082CCFA8C1F}" srcOrd="0" destOrd="0" parTransId="{066664B0-946C-472D-9506-3BB2347F928F}" sibTransId="{888EC8BF-C607-4FC5-911D-921FA65B3DD9}"/>
    <dgm:cxn modelId="{B208BD9C-1BE0-4F19-AA73-9E401C9B2B06}" srcId="{CF8AF95A-356D-41C5-843D-4C1B227D282E}" destId="{E2492554-30E2-4470-ADD6-F9AE1D12C92C}" srcOrd="2" destOrd="0" parTransId="{56A5DF60-25A1-4BBF-8FE9-4AEB85F8BE5C}" sibTransId="{F539BFEE-C0AB-45E2-8236-720FDE64E5D2}"/>
    <dgm:cxn modelId="{F1C2B1CD-4D63-49D0-B3A8-FF5E642A140C}" srcId="{CF8AF95A-356D-41C5-843D-4C1B227D282E}" destId="{BA949626-5E43-4DAC-B626-37D6B37D5BEF}" srcOrd="0" destOrd="0" parTransId="{0F3268A3-9ADF-43C1-A1FD-402EAA7B520E}" sibTransId="{53217278-11DC-4870-B584-699D8CB116F2}"/>
    <dgm:cxn modelId="{CF010540-7D2D-496F-8F47-FB2A63F8580F}" srcId="{CF8AF95A-356D-41C5-843D-4C1B227D282E}" destId="{F8DC34A7-0CC4-4437-A5FF-0884BC716C3F}" srcOrd="1" destOrd="0" parTransId="{4F0DD129-1E88-479E-9ACB-93671C586C86}" sibTransId="{8E5BBF2E-3DAD-46E6-9E17-10B10A060789}"/>
    <dgm:cxn modelId="{373BC146-3559-4432-81A7-159FEC17307A}" srcId="{FE94212F-502B-4E32-B35C-1AA832B55F6F}" destId="{CF8AF95A-356D-41C5-843D-4C1B227D282E}" srcOrd="0" destOrd="0" parTransId="{CD94E7BA-0EA9-4141-8BE0-2973EFC0DEE3}" sibTransId="{3F59CAB3-DCF2-4D0E-9DD5-AE2CE1422FEA}"/>
    <dgm:cxn modelId="{22405D34-434B-4323-B90E-185B905123BA}" type="presParOf" srcId="{15949A5C-4117-4232-A7D4-4CA939F8A35A}" destId="{9553BBBC-D596-4D19-98A6-3EC56D4E66D0}" srcOrd="0" destOrd="0" presId="urn:microsoft.com/office/officeart/2005/8/layout/hList3"/>
    <dgm:cxn modelId="{535C5E35-D639-4BA1-9C04-22E958654D51}" type="presParOf" srcId="{15949A5C-4117-4232-A7D4-4CA939F8A35A}" destId="{2E51302B-F5F6-4D68-957E-B07B081D9D24}" srcOrd="1" destOrd="0" presId="urn:microsoft.com/office/officeart/2005/8/layout/hList3"/>
    <dgm:cxn modelId="{29469F8F-A400-47D2-A774-41A86E24A104}" type="presParOf" srcId="{2E51302B-F5F6-4D68-957E-B07B081D9D24}" destId="{0F607427-D9E5-4B19-A2DA-F67A6E42E483}" srcOrd="0" destOrd="0" presId="urn:microsoft.com/office/officeart/2005/8/layout/hList3"/>
    <dgm:cxn modelId="{A0CC7B59-D118-459E-BB39-085A70A8B92B}" type="presParOf" srcId="{2E51302B-F5F6-4D68-957E-B07B081D9D24}" destId="{3181685B-3B65-4434-A06F-40F04F00A1A2}" srcOrd="1" destOrd="0" presId="urn:microsoft.com/office/officeart/2005/8/layout/hList3"/>
    <dgm:cxn modelId="{5637C7A4-D59A-45EA-9142-7645C5031C81}" type="presParOf" srcId="{2E51302B-F5F6-4D68-957E-B07B081D9D24}" destId="{3CCE902C-ED6D-45F2-A474-61F78B35272F}" srcOrd="2" destOrd="0" presId="urn:microsoft.com/office/officeart/2005/8/layout/hList3"/>
    <dgm:cxn modelId="{42AFD359-3CA6-43A7-A243-AB525B7E3B1F}" type="presParOf" srcId="{15949A5C-4117-4232-A7D4-4CA939F8A35A}" destId="{8B9BD530-64F7-47BD-9C1A-BF4E68913F5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03ED4C-7B06-4F20-AA51-12A863A40135}"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92442644-EDD2-44AA-8BD8-CDCFE48F89C7}">
      <dgm:prSet phldrT="[Text]"/>
      <dgm:spPr/>
      <dgm:t>
        <a:bodyPr/>
        <a:lstStyle/>
        <a:p>
          <a:r>
            <a:rPr lang="en-US" dirty="0" smtClean="0"/>
            <a:t>Abolishment of guilds and labor unions</a:t>
          </a:r>
          <a:endParaRPr lang="en-US" dirty="0"/>
        </a:p>
      </dgm:t>
    </dgm:pt>
    <dgm:pt modelId="{E676AACF-C46A-46D3-A607-63DAB4B3F23C}" type="parTrans" cxnId="{D180C9BD-40A1-421F-90FC-3F81AF318C8C}">
      <dgm:prSet/>
      <dgm:spPr/>
      <dgm:t>
        <a:bodyPr/>
        <a:lstStyle/>
        <a:p>
          <a:endParaRPr lang="en-US"/>
        </a:p>
      </dgm:t>
    </dgm:pt>
    <dgm:pt modelId="{E56B7E97-F682-4652-8C16-F73E5370AC8B}" type="sibTrans" cxnId="{D180C9BD-40A1-421F-90FC-3F81AF318C8C}">
      <dgm:prSet/>
      <dgm:spPr/>
      <dgm:t>
        <a:bodyPr/>
        <a:lstStyle/>
        <a:p>
          <a:endParaRPr lang="en-US"/>
        </a:p>
      </dgm:t>
    </dgm:pt>
    <dgm:pt modelId="{82C82B3F-1A16-4850-AAFC-D411C6CE7BAB}">
      <dgm:prSet phldrT="[Text]"/>
      <dgm:spPr/>
      <dgm:t>
        <a:bodyPr/>
        <a:lstStyle/>
        <a:p>
          <a:r>
            <a:rPr lang="en-US" dirty="0" smtClean="0"/>
            <a:t>Reforms in local government</a:t>
          </a:r>
          <a:endParaRPr lang="en-US" dirty="0"/>
        </a:p>
      </dgm:t>
    </dgm:pt>
    <dgm:pt modelId="{4E90BC9A-7DCE-47CC-9B0E-A4826CC86379}" type="parTrans" cxnId="{78E2B58F-42D2-4FED-BADE-F2F96B685260}">
      <dgm:prSet/>
      <dgm:spPr/>
      <dgm:t>
        <a:bodyPr/>
        <a:lstStyle/>
        <a:p>
          <a:endParaRPr lang="en-US"/>
        </a:p>
      </dgm:t>
    </dgm:pt>
    <dgm:pt modelId="{CC8ECAD7-D344-4ED4-BDDE-43660E1BEE77}" type="sibTrans" cxnId="{78E2B58F-42D2-4FED-BADE-F2F96B685260}">
      <dgm:prSet/>
      <dgm:spPr/>
      <dgm:t>
        <a:bodyPr/>
        <a:lstStyle/>
        <a:p>
          <a:endParaRPr lang="en-US"/>
        </a:p>
      </dgm:t>
    </dgm:pt>
    <dgm:pt modelId="{26C81006-658E-49F5-AB37-FDD858D3D38C}">
      <dgm:prSet phldrT="[Text]"/>
      <dgm:spPr/>
      <dgm:t>
        <a:bodyPr/>
        <a:lstStyle/>
        <a:p>
          <a:r>
            <a:rPr lang="en-US" dirty="0" smtClean="0"/>
            <a:t>Taxes levied based on the ability to pay</a:t>
          </a:r>
          <a:endParaRPr lang="en-US" dirty="0"/>
        </a:p>
      </dgm:t>
    </dgm:pt>
    <dgm:pt modelId="{575F97F4-3496-433A-940B-8FCD7E3A42D0}" type="parTrans" cxnId="{FCDE0F3B-9FEB-4EC4-8E57-0B2A6D5B0505}">
      <dgm:prSet/>
      <dgm:spPr/>
      <dgm:t>
        <a:bodyPr/>
        <a:lstStyle/>
        <a:p>
          <a:endParaRPr lang="en-US"/>
        </a:p>
      </dgm:t>
    </dgm:pt>
    <dgm:pt modelId="{184F5A64-BA6B-42A7-8CEE-D925E60CC08A}" type="sibTrans" cxnId="{FCDE0F3B-9FEB-4EC4-8E57-0B2A6D5B0505}">
      <dgm:prSet/>
      <dgm:spPr/>
      <dgm:t>
        <a:bodyPr/>
        <a:lstStyle/>
        <a:p>
          <a:endParaRPr lang="en-US"/>
        </a:p>
      </dgm:t>
    </dgm:pt>
    <dgm:pt modelId="{FD87E35B-961B-4ACC-BF6C-7F92F863388E}">
      <dgm:prSet phldrT="[Text]"/>
      <dgm:spPr/>
      <dgm:t>
        <a:bodyPr/>
        <a:lstStyle/>
        <a:p>
          <a:r>
            <a:rPr lang="en-US" b="0" i="0" dirty="0" smtClean="0"/>
            <a:t>Many nobles left France and became known as </a:t>
          </a:r>
          <a:r>
            <a:rPr lang="en-US" b="1" i="1" dirty="0" smtClean="0"/>
            <a:t>émigr</a:t>
          </a:r>
          <a:r>
            <a:rPr lang="en-US" b="1" i="1" dirty="0" smtClean="0">
              <a:latin typeface="Calibri"/>
            </a:rPr>
            <a:t>és</a:t>
          </a:r>
          <a:endParaRPr lang="en-US" dirty="0"/>
        </a:p>
      </dgm:t>
    </dgm:pt>
    <dgm:pt modelId="{B0B79FAF-010A-4044-9771-EE8D2144E71F}" type="parTrans" cxnId="{B612C54E-FC13-49F1-9335-4E4F1F67E530}">
      <dgm:prSet/>
      <dgm:spPr/>
      <dgm:t>
        <a:bodyPr/>
        <a:lstStyle/>
        <a:p>
          <a:endParaRPr lang="en-US"/>
        </a:p>
      </dgm:t>
    </dgm:pt>
    <dgm:pt modelId="{62EAB6E6-4CC4-41D2-AEB2-0109F0E66ED8}" type="sibTrans" cxnId="{B612C54E-FC13-49F1-9335-4E4F1F67E530}">
      <dgm:prSet/>
      <dgm:spPr/>
      <dgm:t>
        <a:bodyPr/>
        <a:lstStyle/>
        <a:p>
          <a:endParaRPr lang="en-US"/>
        </a:p>
      </dgm:t>
    </dgm:pt>
    <dgm:pt modelId="{90A85039-B94D-4760-915D-AE060FDF9F5A}">
      <dgm:prSet phldrT="[Text]"/>
      <dgm:spPr/>
      <dgm:t>
        <a:bodyPr/>
        <a:lstStyle/>
        <a:p>
          <a:r>
            <a:rPr lang="en-US" i="1" dirty="0" smtClean="0"/>
            <a:t>Declaration of the Rights of Man</a:t>
          </a:r>
          <a:endParaRPr lang="en-US" dirty="0"/>
        </a:p>
      </dgm:t>
    </dgm:pt>
    <dgm:pt modelId="{0F469D06-BEF6-49B2-B022-B643D6094CB0}" type="parTrans" cxnId="{4C33541E-3E8E-4C9A-9478-5AA8598A45F2}">
      <dgm:prSet/>
      <dgm:spPr/>
      <dgm:t>
        <a:bodyPr/>
        <a:lstStyle/>
        <a:p>
          <a:endParaRPr lang="en-US"/>
        </a:p>
      </dgm:t>
    </dgm:pt>
    <dgm:pt modelId="{FB8A8CAB-037B-43E7-BE8C-62BFC1AE58B6}" type="sibTrans" cxnId="{4C33541E-3E8E-4C9A-9478-5AA8598A45F2}">
      <dgm:prSet/>
      <dgm:spPr/>
      <dgm:t>
        <a:bodyPr/>
        <a:lstStyle/>
        <a:p>
          <a:endParaRPr lang="en-US"/>
        </a:p>
      </dgm:t>
    </dgm:pt>
    <dgm:pt modelId="{583BAF6C-F134-4759-85C6-31298DF0D140}">
      <dgm:prSet phldrT="[Text]"/>
      <dgm:spPr/>
      <dgm:t>
        <a:bodyPr/>
        <a:lstStyle/>
        <a:p>
          <a:r>
            <a:rPr lang="en-US" dirty="0" smtClean="0"/>
            <a:t>Abolition of special privileges</a:t>
          </a:r>
          <a:endParaRPr lang="en-US" dirty="0"/>
        </a:p>
      </dgm:t>
    </dgm:pt>
    <dgm:pt modelId="{CC62494C-CF9A-4220-B60C-CE236D3846F3}" type="parTrans" cxnId="{B5769B57-BCD3-4813-9C6D-0CD2EB44BE7B}">
      <dgm:prSet/>
      <dgm:spPr/>
      <dgm:t>
        <a:bodyPr/>
        <a:lstStyle/>
        <a:p>
          <a:endParaRPr lang="en-US"/>
        </a:p>
      </dgm:t>
    </dgm:pt>
    <dgm:pt modelId="{1537D7F5-BCAD-4A77-86D4-B7E9CBA103DF}" type="sibTrans" cxnId="{B5769B57-BCD3-4813-9C6D-0CD2EB44BE7B}">
      <dgm:prSet/>
      <dgm:spPr/>
      <dgm:t>
        <a:bodyPr/>
        <a:lstStyle/>
        <a:p>
          <a:endParaRPr lang="en-US"/>
        </a:p>
      </dgm:t>
    </dgm:pt>
    <dgm:pt modelId="{87381235-D721-47B0-9810-53DC84E7F458}">
      <dgm:prSet phldrT="[Text]"/>
      <dgm:spPr/>
      <dgm:t>
        <a:bodyPr/>
        <a:lstStyle/>
        <a:p>
          <a:r>
            <a:rPr lang="en-US" dirty="0" smtClean="0"/>
            <a:t>Constitution of 1791</a:t>
          </a:r>
          <a:endParaRPr lang="en-US" dirty="0"/>
        </a:p>
      </dgm:t>
    </dgm:pt>
    <dgm:pt modelId="{922E1FC2-77F1-4E57-8E11-D8FACA26523E}" type="parTrans" cxnId="{8E3F65BD-AD9E-4A46-888B-51FE74FCF4D7}">
      <dgm:prSet/>
      <dgm:spPr/>
      <dgm:t>
        <a:bodyPr/>
        <a:lstStyle/>
        <a:p>
          <a:endParaRPr lang="en-US"/>
        </a:p>
      </dgm:t>
    </dgm:pt>
    <dgm:pt modelId="{65FEF1B9-50D2-4965-B8C7-A580A96864B3}" type="sibTrans" cxnId="{8E3F65BD-AD9E-4A46-888B-51FE74FCF4D7}">
      <dgm:prSet/>
      <dgm:spPr/>
      <dgm:t>
        <a:bodyPr/>
        <a:lstStyle/>
        <a:p>
          <a:endParaRPr lang="en-US"/>
        </a:p>
      </dgm:t>
    </dgm:pt>
    <dgm:pt modelId="{FD09D880-4742-4167-8A56-A6A6C9D00F36}">
      <dgm:prSet phldrT="[Text]"/>
      <dgm:spPr/>
      <dgm:t>
        <a:bodyPr/>
        <a:lstStyle/>
        <a:p>
          <a:r>
            <a:rPr lang="en-US" dirty="0" smtClean="0"/>
            <a:t>Equality before the law (for men)</a:t>
          </a:r>
          <a:endParaRPr lang="en-US" dirty="0"/>
        </a:p>
      </dgm:t>
    </dgm:pt>
    <dgm:pt modelId="{7DB4B0B9-FB6C-4B89-85B5-301D9DAC85BA}" type="parTrans" cxnId="{ED10A9F3-E4FA-4AA7-B37B-349CC29F75A1}">
      <dgm:prSet/>
      <dgm:spPr/>
      <dgm:t>
        <a:bodyPr/>
        <a:lstStyle/>
        <a:p>
          <a:endParaRPr lang="en-US"/>
        </a:p>
      </dgm:t>
    </dgm:pt>
    <dgm:pt modelId="{4BB484C9-949B-4728-9AB5-A8574667A3AE}" type="sibTrans" cxnId="{ED10A9F3-E4FA-4AA7-B37B-349CC29F75A1}">
      <dgm:prSet/>
      <dgm:spPr/>
      <dgm:t>
        <a:bodyPr/>
        <a:lstStyle/>
        <a:p>
          <a:endParaRPr lang="en-US"/>
        </a:p>
      </dgm:t>
    </dgm:pt>
    <dgm:pt modelId="{FF26CD0C-0E63-41B6-8489-1CA667432ED0}" type="pres">
      <dgm:prSet presAssocID="{D903ED4C-7B06-4F20-AA51-12A863A40135}" presName="diagram" presStyleCnt="0">
        <dgm:presLayoutVars>
          <dgm:dir/>
          <dgm:resizeHandles val="exact"/>
        </dgm:presLayoutVars>
      </dgm:prSet>
      <dgm:spPr/>
      <dgm:t>
        <a:bodyPr/>
        <a:lstStyle/>
        <a:p>
          <a:endParaRPr lang="en-GB"/>
        </a:p>
      </dgm:t>
    </dgm:pt>
    <dgm:pt modelId="{F720729D-F6C5-49D8-AE7E-34CA5B5A6382}" type="pres">
      <dgm:prSet presAssocID="{92442644-EDD2-44AA-8BD8-CDCFE48F89C7}" presName="node" presStyleLbl="node1" presStyleIdx="0" presStyleCnt="8">
        <dgm:presLayoutVars>
          <dgm:bulletEnabled val="1"/>
        </dgm:presLayoutVars>
      </dgm:prSet>
      <dgm:spPr/>
      <dgm:t>
        <a:bodyPr/>
        <a:lstStyle/>
        <a:p>
          <a:endParaRPr lang="en-US"/>
        </a:p>
      </dgm:t>
    </dgm:pt>
    <dgm:pt modelId="{BAFF4A08-A686-413D-A98E-2F3CFD30D3BB}" type="pres">
      <dgm:prSet presAssocID="{E56B7E97-F682-4652-8C16-F73E5370AC8B}" presName="sibTrans" presStyleCnt="0"/>
      <dgm:spPr/>
    </dgm:pt>
    <dgm:pt modelId="{A7BA3F4C-723A-443E-A38A-5A53BF0C9839}" type="pres">
      <dgm:prSet presAssocID="{583BAF6C-F134-4759-85C6-31298DF0D140}" presName="node" presStyleLbl="node1" presStyleIdx="1" presStyleCnt="8">
        <dgm:presLayoutVars>
          <dgm:bulletEnabled val="1"/>
        </dgm:presLayoutVars>
      </dgm:prSet>
      <dgm:spPr/>
      <dgm:t>
        <a:bodyPr/>
        <a:lstStyle/>
        <a:p>
          <a:endParaRPr lang="en-GB"/>
        </a:p>
      </dgm:t>
    </dgm:pt>
    <dgm:pt modelId="{B208D1E3-8713-411A-8916-BF64D6E07303}" type="pres">
      <dgm:prSet presAssocID="{1537D7F5-BCAD-4A77-86D4-B7E9CBA103DF}" presName="sibTrans" presStyleCnt="0"/>
      <dgm:spPr/>
    </dgm:pt>
    <dgm:pt modelId="{3F548BBA-9980-477F-9C65-1B4075C2C1F3}" type="pres">
      <dgm:prSet presAssocID="{87381235-D721-47B0-9810-53DC84E7F458}" presName="node" presStyleLbl="node1" presStyleIdx="2" presStyleCnt="8">
        <dgm:presLayoutVars>
          <dgm:bulletEnabled val="1"/>
        </dgm:presLayoutVars>
      </dgm:prSet>
      <dgm:spPr/>
      <dgm:t>
        <a:bodyPr/>
        <a:lstStyle/>
        <a:p>
          <a:endParaRPr lang="en-US"/>
        </a:p>
      </dgm:t>
    </dgm:pt>
    <dgm:pt modelId="{9F922B56-C3DF-4F44-A890-2D2CCE0442B4}" type="pres">
      <dgm:prSet presAssocID="{65FEF1B9-50D2-4965-B8C7-A580A96864B3}" presName="sibTrans" presStyleCnt="0"/>
      <dgm:spPr/>
    </dgm:pt>
    <dgm:pt modelId="{034804AD-098B-409E-A3A7-4900E10D5FCA}" type="pres">
      <dgm:prSet presAssocID="{90A85039-B94D-4760-915D-AE060FDF9F5A}" presName="node" presStyleLbl="node1" presStyleIdx="3" presStyleCnt="8">
        <dgm:presLayoutVars>
          <dgm:bulletEnabled val="1"/>
        </dgm:presLayoutVars>
      </dgm:prSet>
      <dgm:spPr/>
      <dgm:t>
        <a:bodyPr/>
        <a:lstStyle/>
        <a:p>
          <a:endParaRPr lang="en-US"/>
        </a:p>
      </dgm:t>
    </dgm:pt>
    <dgm:pt modelId="{C4F3DFC9-C15B-4D89-8821-0E62CB3C8FFD}" type="pres">
      <dgm:prSet presAssocID="{FB8A8CAB-037B-43E7-BE8C-62BFC1AE58B6}" presName="sibTrans" presStyleCnt="0"/>
      <dgm:spPr/>
    </dgm:pt>
    <dgm:pt modelId="{E143F1E7-6B66-464F-AAD6-CE9BD63D9DA6}" type="pres">
      <dgm:prSet presAssocID="{FD09D880-4742-4167-8A56-A6A6C9D00F36}" presName="node" presStyleLbl="node1" presStyleIdx="4" presStyleCnt="8">
        <dgm:presLayoutVars>
          <dgm:bulletEnabled val="1"/>
        </dgm:presLayoutVars>
      </dgm:prSet>
      <dgm:spPr/>
      <dgm:t>
        <a:bodyPr/>
        <a:lstStyle/>
        <a:p>
          <a:endParaRPr lang="en-US"/>
        </a:p>
      </dgm:t>
    </dgm:pt>
    <dgm:pt modelId="{B0D3D088-F806-4C62-AA29-FF2BBE678616}" type="pres">
      <dgm:prSet presAssocID="{4BB484C9-949B-4728-9AB5-A8574667A3AE}" presName="sibTrans" presStyleCnt="0"/>
      <dgm:spPr/>
    </dgm:pt>
    <dgm:pt modelId="{9DDB2F32-A805-4686-A710-DDFBA4AEBB90}" type="pres">
      <dgm:prSet presAssocID="{FD87E35B-961B-4ACC-BF6C-7F92F863388E}" presName="node" presStyleLbl="node1" presStyleIdx="5" presStyleCnt="8">
        <dgm:presLayoutVars>
          <dgm:bulletEnabled val="1"/>
        </dgm:presLayoutVars>
      </dgm:prSet>
      <dgm:spPr/>
      <dgm:t>
        <a:bodyPr/>
        <a:lstStyle/>
        <a:p>
          <a:endParaRPr lang="en-US"/>
        </a:p>
      </dgm:t>
    </dgm:pt>
    <dgm:pt modelId="{6A9F70EB-C64E-4D31-B4AE-CCD5449D17D0}" type="pres">
      <dgm:prSet presAssocID="{62EAB6E6-4CC4-41D2-AEB2-0109F0E66ED8}" presName="sibTrans" presStyleCnt="0"/>
      <dgm:spPr/>
    </dgm:pt>
    <dgm:pt modelId="{A45BDD88-8D16-4C79-8110-BCEEA27B6C9E}" type="pres">
      <dgm:prSet presAssocID="{82C82B3F-1A16-4850-AAFC-D411C6CE7BAB}" presName="node" presStyleLbl="node1" presStyleIdx="6" presStyleCnt="8">
        <dgm:presLayoutVars>
          <dgm:bulletEnabled val="1"/>
        </dgm:presLayoutVars>
      </dgm:prSet>
      <dgm:spPr/>
      <dgm:t>
        <a:bodyPr/>
        <a:lstStyle/>
        <a:p>
          <a:endParaRPr lang="en-GB"/>
        </a:p>
      </dgm:t>
    </dgm:pt>
    <dgm:pt modelId="{A704B6E0-3997-41AF-A361-373D9BF42209}" type="pres">
      <dgm:prSet presAssocID="{CC8ECAD7-D344-4ED4-BDDE-43660E1BEE77}" presName="sibTrans" presStyleCnt="0"/>
      <dgm:spPr/>
    </dgm:pt>
    <dgm:pt modelId="{61669899-CB2E-404C-BDF4-E948A1091B19}" type="pres">
      <dgm:prSet presAssocID="{26C81006-658E-49F5-AB37-FDD858D3D38C}" presName="node" presStyleLbl="node1" presStyleIdx="7" presStyleCnt="8">
        <dgm:presLayoutVars>
          <dgm:bulletEnabled val="1"/>
        </dgm:presLayoutVars>
      </dgm:prSet>
      <dgm:spPr/>
      <dgm:t>
        <a:bodyPr/>
        <a:lstStyle/>
        <a:p>
          <a:endParaRPr lang="en-US"/>
        </a:p>
      </dgm:t>
    </dgm:pt>
  </dgm:ptLst>
  <dgm:cxnLst>
    <dgm:cxn modelId="{B5769B57-BCD3-4813-9C6D-0CD2EB44BE7B}" srcId="{D903ED4C-7B06-4F20-AA51-12A863A40135}" destId="{583BAF6C-F134-4759-85C6-31298DF0D140}" srcOrd="1" destOrd="0" parTransId="{CC62494C-CF9A-4220-B60C-CE236D3846F3}" sibTransId="{1537D7F5-BCAD-4A77-86D4-B7E9CBA103DF}"/>
    <dgm:cxn modelId="{7791AF6C-5662-4082-A5C6-56317926A292}" type="presOf" srcId="{FD87E35B-961B-4ACC-BF6C-7F92F863388E}" destId="{9DDB2F32-A805-4686-A710-DDFBA4AEBB90}" srcOrd="0" destOrd="0" presId="urn:microsoft.com/office/officeart/2005/8/layout/default#3"/>
    <dgm:cxn modelId="{D4803059-EE2B-45F5-A7F2-0E325C85443B}" type="presOf" srcId="{FD09D880-4742-4167-8A56-A6A6C9D00F36}" destId="{E143F1E7-6B66-464F-AAD6-CE9BD63D9DA6}" srcOrd="0" destOrd="0" presId="urn:microsoft.com/office/officeart/2005/8/layout/default#3"/>
    <dgm:cxn modelId="{B612C54E-FC13-49F1-9335-4E4F1F67E530}" srcId="{D903ED4C-7B06-4F20-AA51-12A863A40135}" destId="{FD87E35B-961B-4ACC-BF6C-7F92F863388E}" srcOrd="5" destOrd="0" parTransId="{B0B79FAF-010A-4044-9771-EE8D2144E71F}" sibTransId="{62EAB6E6-4CC4-41D2-AEB2-0109F0E66ED8}"/>
    <dgm:cxn modelId="{FCF6E9D2-994F-4147-B041-33EC4EA0CA4D}" type="presOf" srcId="{87381235-D721-47B0-9810-53DC84E7F458}" destId="{3F548BBA-9980-477F-9C65-1B4075C2C1F3}" srcOrd="0" destOrd="0" presId="urn:microsoft.com/office/officeart/2005/8/layout/default#3"/>
    <dgm:cxn modelId="{D180C9BD-40A1-421F-90FC-3F81AF318C8C}" srcId="{D903ED4C-7B06-4F20-AA51-12A863A40135}" destId="{92442644-EDD2-44AA-8BD8-CDCFE48F89C7}" srcOrd="0" destOrd="0" parTransId="{E676AACF-C46A-46D3-A607-63DAB4B3F23C}" sibTransId="{E56B7E97-F682-4652-8C16-F73E5370AC8B}"/>
    <dgm:cxn modelId="{B27D05B9-8458-4FC2-A40C-9C533AE76E2E}" type="presOf" srcId="{D903ED4C-7B06-4F20-AA51-12A863A40135}" destId="{FF26CD0C-0E63-41B6-8489-1CA667432ED0}" srcOrd="0" destOrd="0" presId="urn:microsoft.com/office/officeart/2005/8/layout/default#3"/>
    <dgm:cxn modelId="{8661D7C8-F128-4E11-BEB4-B762DBCF7468}" type="presOf" srcId="{583BAF6C-F134-4759-85C6-31298DF0D140}" destId="{A7BA3F4C-723A-443E-A38A-5A53BF0C9839}" srcOrd="0" destOrd="0" presId="urn:microsoft.com/office/officeart/2005/8/layout/default#3"/>
    <dgm:cxn modelId="{00A6E6FC-02C6-4933-9DEE-256A3986545F}" type="presOf" srcId="{26C81006-658E-49F5-AB37-FDD858D3D38C}" destId="{61669899-CB2E-404C-BDF4-E948A1091B19}" srcOrd="0" destOrd="0" presId="urn:microsoft.com/office/officeart/2005/8/layout/default#3"/>
    <dgm:cxn modelId="{74714BA0-A647-4A29-B41B-30269DE55716}" type="presOf" srcId="{92442644-EDD2-44AA-8BD8-CDCFE48F89C7}" destId="{F720729D-F6C5-49D8-AE7E-34CA5B5A6382}" srcOrd="0" destOrd="0" presId="urn:microsoft.com/office/officeart/2005/8/layout/default#3"/>
    <dgm:cxn modelId="{ED10A9F3-E4FA-4AA7-B37B-349CC29F75A1}" srcId="{D903ED4C-7B06-4F20-AA51-12A863A40135}" destId="{FD09D880-4742-4167-8A56-A6A6C9D00F36}" srcOrd="4" destOrd="0" parTransId="{7DB4B0B9-FB6C-4B89-85B5-301D9DAC85BA}" sibTransId="{4BB484C9-949B-4728-9AB5-A8574667A3AE}"/>
    <dgm:cxn modelId="{8E3F65BD-AD9E-4A46-888B-51FE74FCF4D7}" srcId="{D903ED4C-7B06-4F20-AA51-12A863A40135}" destId="{87381235-D721-47B0-9810-53DC84E7F458}" srcOrd="2" destOrd="0" parTransId="{922E1FC2-77F1-4E57-8E11-D8FACA26523E}" sibTransId="{65FEF1B9-50D2-4965-B8C7-A580A96864B3}"/>
    <dgm:cxn modelId="{DCDCAFDA-951A-44EE-8681-A02C25D0D7BD}" type="presOf" srcId="{82C82B3F-1A16-4850-AAFC-D411C6CE7BAB}" destId="{A45BDD88-8D16-4C79-8110-BCEEA27B6C9E}" srcOrd="0" destOrd="0" presId="urn:microsoft.com/office/officeart/2005/8/layout/default#3"/>
    <dgm:cxn modelId="{FCDE0F3B-9FEB-4EC4-8E57-0B2A6D5B0505}" srcId="{D903ED4C-7B06-4F20-AA51-12A863A40135}" destId="{26C81006-658E-49F5-AB37-FDD858D3D38C}" srcOrd="7" destOrd="0" parTransId="{575F97F4-3496-433A-940B-8FCD7E3A42D0}" sibTransId="{184F5A64-BA6B-42A7-8CEE-D925E60CC08A}"/>
    <dgm:cxn modelId="{78E2B58F-42D2-4FED-BADE-F2F96B685260}" srcId="{D903ED4C-7B06-4F20-AA51-12A863A40135}" destId="{82C82B3F-1A16-4850-AAFC-D411C6CE7BAB}" srcOrd="6" destOrd="0" parTransId="{4E90BC9A-7DCE-47CC-9B0E-A4826CC86379}" sibTransId="{CC8ECAD7-D344-4ED4-BDDE-43660E1BEE77}"/>
    <dgm:cxn modelId="{916ADCF6-E207-4019-AEFE-AD47601E782A}" type="presOf" srcId="{90A85039-B94D-4760-915D-AE060FDF9F5A}" destId="{034804AD-098B-409E-A3A7-4900E10D5FCA}" srcOrd="0" destOrd="0" presId="urn:microsoft.com/office/officeart/2005/8/layout/default#3"/>
    <dgm:cxn modelId="{4C33541E-3E8E-4C9A-9478-5AA8598A45F2}" srcId="{D903ED4C-7B06-4F20-AA51-12A863A40135}" destId="{90A85039-B94D-4760-915D-AE060FDF9F5A}" srcOrd="3" destOrd="0" parTransId="{0F469D06-BEF6-49B2-B022-B643D6094CB0}" sibTransId="{FB8A8CAB-037B-43E7-BE8C-62BFC1AE58B6}"/>
    <dgm:cxn modelId="{B0165E8E-67C7-4799-A573-08094897BC81}" type="presParOf" srcId="{FF26CD0C-0E63-41B6-8489-1CA667432ED0}" destId="{F720729D-F6C5-49D8-AE7E-34CA5B5A6382}" srcOrd="0" destOrd="0" presId="urn:microsoft.com/office/officeart/2005/8/layout/default#3"/>
    <dgm:cxn modelId="{0020C821-4838-473A-8473-60AACACB4E1A}" type="presParOf" srcId="{FF26CD0C-0E63-41B6-8489-1CA667432ED0}" destId="{BAFF4A08-A686-413D-A98E-2F3CFD30D3BB}" srcOrd="1" destOrd="0" presId="urn:microsoft.com/office/officeart/2005/8/layout/default#3"/>
    <dgm:cxn modelId="{42980D39-51AD-40D9-8A6D-131864C46CC0}" type="presParOf" srcId="{FF26CD0C-0E63-41B6-8489-1CA667432ED0}" destId="{A7BA3F4C-723A-443E-A38A-5A53BF0C9839}" srcOrd="2" destOrd="0" presId="urn:microsoft.com/office/officeart/2005/8/layout/default#3"/>
    <dgm:cxn modelId="{1A3E1579-D3A0-4ABB-B4DC-1693F53DF140}" type="presParOf" srcId="{FF26CD0C-0E63-41B6-8489-1CA667432ED0}" destId="{B208D1E3-8713-411A-8916-BF64D6E07303}" srcOrd="3" destOrd="0" presId="urn:microsoft.com/office/officeart/2005/8/layout/default#3"/>
    <dgm:cxn modelId="{6E161FFA-93F6-42FE-98DA-5A7635CC4E77}" type="presParOf" srcId="{FF26CD0C-0E63-41B6-8489-1CA667432ED0}" destId="{3F548BBA-9980-477F-9C65-1B4075C2C1F3}" srcOrd="4" destOrd="0" presId="urn:microsoft.com/office/officeart/2005/8/layout/default#3"/>
    <dgm:cxn modelId="{88CCFCF8-129F-4B2E-B3CA-FF2BF9E3647C}" type="presParOf" srcId="{FF26CD0C-0E63-41B6-8489-1CA667432ED0}" destId="{9F922B56-C3DF-4F44-A890-2D2CCE0442B4}" srcOrd="5" destOrd="0" presId="urn:microsoft.com/office/officeart/2005/8/layout/default#3"/>
    <dgm:cxn modelId="{69368BC0-EC7B-4671-B4E0-2C9E6BE460C6}" type="presParOf" srcId="{FF26CD0C-0E63-41B6-8489-1CA667432ED0}" destId="{034804AD-098B-409E-A3A7-4900E10D5FCA}" srcOrd="6" destOrd="0" presId="urn:microsoft.com/office/officeart/2005/8/layout/default#3"/>
    <dgm:cxn modelId="{BF17DF24-A8AF-4EB5-BF08-447D27178FC4}" type="presParOf" srcId="{FF26CD0C-0E63-41B6-8489-1CA667432ED0}" destId="{C4F3DFC9-C15B-4D89-8821-0E62CB3C8FFD}" srcOrd="7" destOrd="0" presId="urn:microsoft.com/office/officeart/2005/8/layout/default#3"/>
    <dgm:cxn modelId="{59276C8B-29B6-464F-98E3-980C0E86173B}" type="presParOf" srcId="{FF26CD0C-0E63-41B6-8489-1CA667432ED0}" destId="{E143F1E7-6B66-464F-AAD6-CE9BD63D9DA6}" srcOrd="8" destOrd="0" presId="urn:microsoft.com/office/officeart/2005/8/layout/default#3"/>
    <dgm:cxn modelId="{77735A5E-6F02-4765-96E4-BE77A93D22E1}" type="presParOf" srcId="{FF26CD0C-0E63-41B6-8489-1CA667432ED0}" destId="{B0D3D088-F806-4C62-AA29-FF2BBE678616}" srcOrd="9" destOrd="0" presId="urn:microsoft.com/office/officeart/2005/8/layout/default#3"/>
    <dgm:cxn modelId="{4E00D48B-A973-463A-B920-128CA4F664B0}" type="presParOf" srcId="{FF26CD0C-0E63-41B6-8489-1CA667432ED0}" destId="{9DDB2F32-A805-4686-A710-DDFBA4AEBB90}" srcOrd="10" destOrd="0" presId="urn:microsoft.com/office/officeart/2005/8/layout/default#3"/>
    <dgm:cxn modelId="{F73844CC-A1C3-40B8-B4D4-8B8D9A371B87}" type="presParOf" srcId="{FF26CD0C-0E63-41B6-8489-1CA667432ED0}" destId="{6A9F70EB-C64E-4D31-B4AE-CCD5449D17D0}" srcOrd="11" destOrd="0" presId="urn:microsoft.com/office/officeart/2005/8/layout/default#3"/>
    <dgm:cxn modelId="{AE448CEE-2986-4CC6-AD94-F4B0470A570B}" type="presParOf" srcId="{FF26CD0C-0E63-41B6-8489-1CA667432ED0}" destId="{A45BDD88-8D16-4C79-8110-BCEEA27B6C9E}" srcOrd="12" destOrd="0" presId="urn:microsoft.com/office/officeart/2005/8/layout/default#3"/>
    <dgm:cxn modelId="{880B0084-20D9-458F-B21D-DAC9F14A5D47}" type="presParOf" srcId="{FF26CD0C-0E63-41B6-8489-1CA667432ED0}" destId="{A704B6E0-3997-41AF-A361-373D9BF42209}" srcOrd="13" destOrd="0" presId="urn:microsoft.com/office/officeart/2005/8/layout/default#3"/>
    <dgm:cxn modelId="{077545F9-19EC-4CC7-8C5E-342ABD0F5EBB}" type="presParOf" srcId="{FF26CD0C-0E63-41B6-8489-1CA667432ED0}" destId="{61669899-CB2E-404C-BDF4-E948A1091B19}" srcOrd="1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CA642-F072-4BA1-8F41-B0A6DD31E2BA}">
      <dsp:nvSpPr>
        <dsp:cNvPr id="0" name=""/>
        <dsp:cNvSpPr/>
      </dsp:nvSpPr>
      <dsp:spPr>
        <a:xfrm>
          <a:off x="15430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Appointed the </a:t>
          </a:r>
          <a:r>
            <a:rPr lang="en-US" sz="2000" i="1" kern="1200" dirty="0" err="1" smtClean="0"/>
            <a:t>Intendants</a:t>
          </a:r>
          <a:r>
            <a:rPr lang="en-US" sz="2000" i="0" kern="1200" dirty="0" smtClean="0"/>
            <a:t>, the “petty tyrants” who governed France’s 30 districts</a:t>
          </a:r>
          <a:endParaRPr lang="en-US" sz="2000" kern="1200" dirty="0"/>
        </a:p>
      </dsp:txBody>
      <dsp:txXfrm>
        <a:off x="154305" y="1190"/>
        <a:ext cx="2475309" cy="1485185"/>
      </dsp:txXfrm>
    </dsp:sp>
    <dsp:sp modelId="{FE8320BD-6D4A-49FD-B346-8CA922F96813}">
      <dsp:nvSpPr>
        <dsp:cNvPr id="0" name=""/>
        <dsp:cNvSpPr/>
      </dsp:nvSpPr>
      <dsp:spPr>
        <a:xfrm>
          <a:off x="287714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Appointed </a:t>
          </a:r>
          <a:r>
            <a:rPr lang="en-US" sz="2000" kern="1200" dirty="0" smtClean="0"/>
            <a:t>the people who would collect his taxes and carry out his laws</a:t>
          </a:r>
          <a:endParaRPr lang="en-US" sz="2000" kern="1200" dirty="0"/>
        </a:p>
      </dsp:txBody>
      <dsp:txXfrm>
        <a:off x="2877145" y="1190"/>
        <a:ext cx="2475309" cy="1485185"/>
      </dsp:txXfrm>
    </dsp:sp>
    <dsp:sp modelId="{4A1C1F52-8073-426D-B28B-C1300124E49E}">
      <dsp:nvSpPr>
        <dsp:cNvPr id="0" name=""/>
        <dsp:cNvSpPr/>
      </dsp:nvSpPr>
      <dsp:spPr>
        <a:xfrm>
          <a:off x="559998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Controlled justice by appointing judges</a:t>
          </a:r>
          <a:endParaRPr lang="en-US" sz="2000" kern="1200" dirty="0"/>
        </a:p>
      </dsp:txBody>
      <dsp:txXfrm>
        <a:off x="5599985" y="1190"/>
        <a:ext cx="2475309" cy="1485185"/>
      </dsp:txXfrm>
    </dsp:sp>
    <dsp:sp modelId="{E3A1930D-592E-4B86-A798-547F41A3B00C}">
      <dsp:nvSpPr>
        <dsp:cNvPr id="0" name=""/>
        <dsp:cNvSpPr/>
      </dsp:nvSpPr>
      <dsp:spPr>
        <a:xfrm>
          <a:off x="15430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Controlled </a:t>
          </a:r>
          <a:r>
            <a:rPr lang="en-US" sz="2000" kern="1200" dirty="0" smtClean="0"/>
            <a:t>the military</a:t>
          </a:r>
          <a:endParaRPr lang="en-US" sz="2000" kern="1200" dirty="0"/>
        </a:p>
      </dsp:txBody>
      <dsp:txXfrm>
        <a:off x="154305" y="1733907"/>
        <a:ext cx="2475309" cy="1485185"/>
      </dsp:txXfrm>
    </dsp:sp>
    <dsp:sp modelId="{DC441B11-332E-48FF-A900-F68E76D5F470}">
      <dsp:nvSpPr>
        <dsp:cNvPr id="0" name=""/>
        <dsp:cNvSpPr/>
      </dsp:nvSpPr>
      <dsp:spPr>
        <a:xfrm>
          <a:off x="287714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Could imprison anyone at any time for any reason (blank warrants of arrest were called </a:t>
          </a:r>
          <a:r>
            <a:rPr lang="en-US" sz="2000" i="1" kern="1200" dirty="0" err="1" smtClean="0"/>
            <a:t>lettres</a:t>
          </a:r>
          <a:r>
            <a:rPr lang="en-US" sz="2000" i="1" kern="1200" dirty="0" smtClean="0"/>
            <a:t> de cachet</a:t>
          </a:r>
          <a:r>
            <a:rPr lang="en-US" sz="2000" i="0" kern="1200" dirty="0" smtClean="0"/>
            <a:t>)</a:t>
          </a:r>
          <a:endParaRPr lang="en-US" sz="2000" kern="1200" dirty="0"/>
        </a:p>
      </dsp:txBody>
      <dsp:txXfrm>
        <a:off x="2877145" y="1733907"/>
        <a:ext cx="2475309" cy="1485185"/>
      </dsp:txXfrm>
    </dsp:sp>
    <dsp:sp modelId="{D9C8F4C1-F2D8-42E2-AB3B-5C2AE466E5B6}">
      <dsp:nvSpPr>
        <dsp:cNvPr id="0" name=""/>
        <dsp:cNvSpPr/>
      </dsp:nvSpPr>
      <dsp:spPr>
        <a:xfrm>
          <a:off x="559998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t>Levied </a:t>
          </a:r>
          <a:r>
            <a:rPr lang="en-US" sz="2000" kern="1200" dirty="0" smtClean="0"/>
            <a:t>all taxes and decided how to spend the money</a:t>
          </a:r>
          <a:endParaRPr lang="en-US" sz="2000" kern="1200" dirty="0"/>
        </a:p>
      </dsp:txBody>
      <dsp:txXfrm>
        <a:off x="5599985" y="1733907"/>
        <a:ext cx="2475309" cy="1485185"/>
      </dsp:txXfrm>
    </dsp:sp>
    <dsp:sp modelId="{CB889336-3E4C-401B-8087-250FB0E6B82E}">
      <dsp:nvSpPr>
        <dsp:cNvPr id="0" name=""/>
        <dsp:cNvSpPr/>
      </dsp:nvSpPr>
      <dsp:spPr>
        <a:xfrm>
          <a:off x="1515725" y="3466623"/>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Made all laws</a:t>
          </a:r>
          <a:endParaRPr lang="en-US" sz="2000" kern="1200" dirty="0"/>
        </a:p>
      </dsp:txBody>
      <dsp:txXfrm>
        <a:off x="1515725" y="3466623"/>
        <a:ext cx="2475309" cy="1485185"/>
      </dsp:txXfrm>
    </dsp:sp>
    <dsp:sp modelId="{D0D03E09-EB7B-4407-B0AA-7EF51863EDEC}">
      <dsp:nvSpPr>
        <dsp:cNvPr id="0" name=""/>
        <dsp:cNvSpPr/>
      </dsp:nvSpPr>
      <dsp:spPr>
        <a:xfrm>
          <a:off x="4238565" y="3466623"/>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Made decisions regarding war and peace</a:t>
          </a:r>
          <a:endParaRPr lang="en-US" sz="2000" kern="1200" dirty="0"/>
        </a:p>
      </dsp:txBody>
      <dsp:txXfrm>
        <a:off x="4238565" y="3466623"/>
        <a:ext cx="2475309" cy="1485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5E8D6-BE17-42BF-8D4B-45AD07A5CD94}">
      <dsp:nvSpPr>
        <dsp:cNvPr id="0" name=""/>
        <dsp:cNvSpPr/>
      </dsp:nvSpPr>
      <dsp:spPr>
        <a:xfrm>
          <a:off x="2667" y="55993"/>
          <a:ext cx="2600324"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Bankruptcy</a:t>
          </a:r>
          <a:endParaRPr lang="en-US" sz="1900" kern="1200" dirty="0"/>
        </a:p>
      </dsp:txBody>
      <dsp:txXfrm>
        <a:off x="2667" y="55993"/>
        <a:ext cx="2600324" cy="547200"/>
      </dsp:txXfrm>
    </dsp:sp>
    <dsp:sp modelId="{C9DD9B59-6F6A-481E-8622-1F04A079939E}">
      <dsp:nvSpPr>
        <dsp:cNvPr id="0" name=""/>
        <dsp:cNvSpPr/>
      </dsp:nvSpPr>
      <dsp:spPr>
        <a:xfrm>
          <a:off x="2667" y="603193"/>
          <a:ext cx="2600324" cy="44462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Caused by deficit spending</a:t>
          </a:r>
          <a:endParaRPr lang="en-US" sz="1900" kern="1200" dirty="0"/>
        </a:p>
        <a:p>
          <a:pPr marL="171450" lvl="1" indent="-171450" algn="l" defTabSz="844550">
            <a:lnSpc>
              <a:spcPct val="90000"/>
            </a:lnSpc>
            <a:spcBef>
              <a:spcPct val="0"/>
            </a:spcBef>
            <a:spcAft>
              <a:spcPct val="15000"/>
            </a:spcAft>
            <a:buChar char="••"/>
          </a:pPr>
          <a:r>
            <a:rPr lang="en-US" sz="1900" kern="1200" dirty="0" smtClean="0"/>
            <a:t>Financial ministers (Turgot, Necker, </a:t>
          </a:r>
          <a:r>
            <a:rPr lang="en-US" sz="1900" kern="1200" dirty="0" err="1" smtClean="0"/>
            <a:t>Calonne</a:t>
          </a:r>
          <a:r>
            <a:rPr lang="en-US" sz="1900" kern="1200" dirty="0" smtClean="0"/>
            <a:t>) proposed changes</a:t>
          </a:r>
          <a:endParaRPr lang="en-US" sz="1900" kern="1200" dirty="0"/>
        </a:p>
        <a:p>
          <a:pPr marL="342900" lvl="2" indent="-171450" algn="l" defTabSz="844550">
            <a:lnSpc>
              <a:spcPct val="90000"/>
            </a:lnSpc>
            <a:spcBef>
              <a:spcPct val="0"/>
            </a:spcBef>
            <a:spcAft>
              <a:spcPct val="15000"/>
            </a:spcAft>
            <a:buChar char="••"/>
          </a:pPr>
          <a:r>
            <a:rPr lang="en-US" sz="1900" kern="1200" dirty="0" smtClean="0"/>
            <a:t>But these were rejected</a:t>
          </a:r>
          <a:endParaRPr lang="en-US" sz="1900" kern="1200" dirty="0"/>
        </a:p>
        <a:p>
          <a:pPr marL="171450" lvl="1" indent="-171450" algn="l" defTabSz="844550">
            <a:lnSpc>
              <a:spcPct val="90000"/>
            </a:lnSpc>
            <a:spcBef>
              <a:spcPct val="0"/>
            </a:spcBef>
            <a:spcAft>
              <a:spcPct val="15000"/>
            </a:spcAft>
            <a:buChar char="••"/>
          </a:pPr>
          <a:r>
            <a:rPr lang="en-US" sz="1900" kern="1200" dirty="0" smtClean="0"/>
            <a:t>Assembly of Notables voted down taxation for the nobility in 1787</a:t>
          </a:r>
          <a:endParaRPr lang="en-US" sz="1900" kern="1200" dirty="0"/>
        </a:p>
      </dsp:txBody>
      <dsp:txXfrm>
        <a:off x="2667" y="603193"/>
        <a:ext cx="2600324" cy="4446213"/>
      </dsp:txXfrm>
    </dsp:sp>
    <dsp:sp modelId="{FBF50647-2364-405C-B654-B65A4C5A6A85}">
      <dsp:nvSpPr>
        <dsp:cNvPr id="0" name=""/>
        <dsp:cNvSpPr/>
      </dsp:nvSpPr>
      <dsp:spPr>
        <a:xfrm>
          <a:off x="2967037" y="55993"/>
          <a:ext cx="2600324"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kern="1200" dirty="0" smtClean="0"/>
            <a:t>Great Fear</a:t>
          </a:r>
          <a:endParaRPr lang="en-US" sz="1900" kern="1200" dirty="0"/>
        </a:p>
      </dsp:txBody>
      <dsp:txXfrm>
        <a:off x="2967037" y="55993"/>
        <a:ext cx="2600324" cy="547200"/>
      </dsp:txXfrm>
    </dsp:sp>
    <dsp:sp modelId="{D57DBFEF-6504-40E6-8BBD-79F6B55A4B89}">
      <dsp:nvSpPr>
        <dsp:cNvPr id="0" name=""/>
        <dsp:cNvSpPr/>
      </dsp:nvSpPr>
      <dsp:spPr>
        <a:xfrm>
          <a:off x="2967037" y="603193"/>
          <a:ext cx="2600324" cy="44462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Worst famine in memory</a:t>
          </a:r>
          <a:endParaRPr lang="en-US" sz="1900" kern="1200" dirty="0"/>
        </a:p>
        <a:p>
          <a:pPr marL="171450" lvl="1" indent="-171450" algn="l" defTabSz="844550">
            <a:lnSpc>
              <a:spcPct val="90000"/>
            </a:lnSpc>
            <a:spcBef>
              <a:spcPct val="0"/>
            </a:spcBef>
            <a:spcAft>
              <a:spcPct val="15000"/>
            </a:spcAft>
            <a:buChar char="••"/>
          </a:pPr>
          <a:r>
            <a:rPr lang="en-US" sz="1900" kern="1200" dirty="0" smtClean="0"/>
            <a:t>Hungry, impoverished peasants feared that nobles at Estates-General were seeking greater privileges</a:t>
          </a:r>
          <a:endParaRPr lang="en-US" sz="1900" kern="1200" dirty="0"/>
        </a:p>
        <a:p>
          <a:pPr marL="171450" lvl="1" indent="-171450" algn="l" defTabSz="844550">
            <a:lnSpc>
              <a:spcPct val="90000"/>
            </a:lnSpc>
            <a:spcBef>
              <a:spcPct val="0"/>
            </a:spcBef>
            <a:spcAft>
              <a:spcPct val="15000"/>
            </a:spcAft>
            <a:buChar char="••"/>
          </a:pPr>
          <a:r>
            <a:rPr lang="en-US" sz="1900" kern="1200" dirty="0" smtClean="0"/>
            <a:t>Attacks on nobles occurred throughout the country in 1789</a:t>
          </a:r>
          <a:endParaRPr lang="en-US" sz="1900" kern="1200" dirty="0"/>
        </a:p>
      </dsp:txBody>
      <dsp:txXfrm>
        <a:off x="2967037" y="603193"/>
        <a:ext cx="2600324" cy="4446213"/>
      </dsp:txXfrm>
    </dsp:sp>
    <dsp:sp modelId="{480580FF-79D2-4A56-93CD-1D36006DE103}">
      <dsp:nvSpPr>
        <dsp:cNvPr id="0" name=""/>
        <dsp:cNvSpPr/>
      </dsp:nvSpPr>
      <dsp:spPr>
        <a:xfrm>
          <a:off x="5931407" y="55993"/>
          <a:ext cx="2600324" cy="5472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i="1" kern="1200" dirty="0" smtClean="0"/>
            <a:t>Estates-General</a:t>
          </a:r>
          <a:endParaRPr lang="en-US" sz="1900" i="1" kern="1200" dirty="0"/>
        </a:p>
      </dsp:txBody>
      <dsp:txXfrm>
        <a:off x="5931407" y="55993"/>
        <a:ext cx="2600324" cy="547200"/>
      </dsp:txXfrm>
    </dsp:sp>
    <dsp:sp modelId="{2EE8E7D3-FE17-40CC-9782-B338ADAB8463}">
      <dsp:nvSpPr>
        <dsp:cNvPr id="0" name=""/>
        <dsp:cNvSpPr/>
      </dsp:nvSpPr>
      <dsp:spPr>
        <a:xfrm>
          <a:off x="5931407" y="603193"/>
          <a:ext cx="2600324" cy="444621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Louis XVI had no choice but to call for a meeting of the </a:t>
          </a:r>
          <a:r>
            <a:rPr lang="en-US" sz="1900" b="1" i="1" kern="1200" dirty="0" smtClean="0"/>
            <a:t>Estates-General </a:t>
          </a:r>
          <a:r>
            <a:rPr lang="en-US" sz="1900" kern="1200" dirty="0" smtClean="0"/>
            <a:t>to find a solution to the bankruptcy problem</a:t>
          </a:r>
          <a:endParaRPr lang="en-US" sz="1900" kern="1200" dirty="0"/>
        </a:p>
        <a:p>
          <a:pPr marL="342900" lvl="2" indent="-171450" algn="l" defTabSz="844550">
            <a:lnSpc>
              <a:spcPct val="90000"/>
            </a:lnSpc>
            <a:spcBef>
              <a:spcPct val="0"/>
            </a:spcBef>
            <a:spcAft>
              <a:spcPct val="15000"/>
            </a:spcAft>
            <a:buChar char="••"/>
          </a:pPr>
          <a:r>
            <a:rPr lang="en-US" sz="1900" kern="1200" dirty="0" smtClean="0"/>
            <a:t>All three estates</a:t>
          </a:r>
          <a:endParaRPr lang="en-US" sz="1900" kern="1200" dirty="0"/>
        </a:p>
        <a:p>
          <a:pPr marL="171450" lvl="1" indent="-171450" algn="l" defTabSz="844550">
            <a:lnSpc>
              <a:spcPct val="90000"/>
            </a:lnSpc>
            <a:spcBef>
              <a:spcPct val="0"/>
            </a:spcBef>
            <a:spcAft>
              <a:spcPct val="15000"/>
            </a:spcAft>
            <a:buChar char="••"/>
          </a:pPr>
          <a:r>
            <a:rPr lang="en-US" sz="1900" kern="1200" dirty="0" smtClean="0"/>
            <a:t>Had not met since 1614</a:t>
          </a:r>
          <a:endParaRPr lang="en-US" sz="1900" kern="1200" dirty="0"/>
        </a:p>
        <a:p>
          <a:pPr marL="171450" lvl="1" indent="-171450" algn="l" defTabSz="844550">
            <a:lnSpc>
              <a:spcPct val="90000"/>
            </a:lnSpc>
            <a:spcBef>
              <a:spcPct val="0"/>
            </a:spcBef>
            <a:spcAft>
              <a:spcPct val="15000"/>
            </a:spcAft>
            <a:buChar char="••"/>
          </a:pPr>
          <a:r>
            <a:rPr lang="en-US" sz="1900" kern="1200" dirty="0" smtClean="0"/>
            <a:t>Set in motion a series of events which resulted in the abolition of the monarchy and a completely new socio-political system for France</a:t>
          </a:r>
          <a:endParaRPr lang="en-US" sz="1900" kern="1200" dirty="0"/>
        </a:p>
      </dsp:txBody>
      <dsp:txXfrm>
        <a:off x="5931407" y="603193"/>
        <a:ext cx="2600324" cy="44462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91D5B-3913-46B9-A815-B091C7076EEF}">
      <dsp:nvSpPr>
        <dsp:cNvPr id="0" name=""/>
        <dsp:cNvSpPr/>
      </dsp:nvSpPr>
      <dsp:spPr>
        <a:xfrm>
          <a:off x="0" y="431481"/>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3D7E9-887E-46AD-BC53-0D5D29210799}">
      <dsp:nvSpPr>
        <dsp:cNvPr id="0" name=""/>
        <dsp:cNvSpPr/>
      </dsp:nvSpPr>
      <dsp:spPr>
        <a:xfrm>
          <a:off x="411480" y="62481"/>
          <a:ext cx="576072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National Assembly (1789-1791)</a:t>
          </a:r>
          <a:endParaRPr lang="en-US" sz="2500" kern="1200" dirty="0"/>
        </a:p>
      </dsp:txBody>
      <dsp:txXfrm>
        <a:off x="447506" y="98507"/>
        <a:ext cx="5688668" cy="665948"/>
      </dsp:txXfrm>
    </dsp:sp>
    <dsp:sp modelId="{B61D49FA-CFEE-4500-9D44-04279CB53A34}">
      <dsp:nvSpPr>
        <dsp:cNvPr id="0" name=""/>
        <dsp:cNvSpPr/>
      </dsp:nvSpPr>
      <dsp:spPr>
        <a:xfrm>
          <a:off x="0" y="1565481"/>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B3132-AC30-4D48-B639-467319BFA9C5}">
      <dsp:nvSpPr>
        <dsp:cNvPr id="0" name=""/>
        <dsp:cNvSpPr/>
      </dsp:nvSpPr>
      <dsp:spPr>
        <a:xfrm>
          <a:off x="411480" y="1196481"/>
          <a:ext cx="576072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Legislative Assembly (1791-1792) </a:t>
          </a:r>
          <a:endParaRPr lang="en-US" sz="2500" kern="1200" dirty="0"/>
        </a:p>
      </dsp:txBody>
      <dsp:txXfrm>
        <a:off x="447506" y="1232507"/>
        <a:ext cx="5688668" cy="665948"/>
      </dsp:txXfrm>
    </dsp:sp>
    <dsp:sp modelId="{8E8B02F7-AFFE-4463-9DAB-0D7E6563C4BB}">
      <dsp:nvSpPr>
        <dsp:cNvPr id="0" name=""/>
        <dsp:cNvSpPr/>
      </dsp:nvSpPr>
      <dsp:spPr>
        <a:xfrm>
          <a:off x="0" y="2699481"/>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70AA0-87E4-49B5-9FBC-26E5ABBCFAB0}">
      <dsp:nvSpPr>
        <dsp:cNvPr id="0" name=""/>
        <dsp:cNvSpPr/>
      </dsp:nvSpPr>
      <dsp:spPr>
        <a:xfrm>
          <a:off x="411480" y="2330481"/>
          <a:ext cx="576072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Convention (1792-1795)</a:t>
          </a:r>
          <a:endParaRPr lang="en-US" sz="2500" kern="1200" dirty="0"/>
        </a:p>
      </dsp:txBody>
      <dsp:txXfrm>
        <a:off x="447506" y="2366507"/>
        <a:ext cx="5688668" cy="665948"/>
      </dsp:txXfrm>
    </dsp:sp>
    <dsp:sp modelId="{ED73FD08-31FD-420A-9CB9-251C025D40FA}">
      <dsp:nvSpPr>
        <dsp:cNvPr id="0" name=""/>
        <dsp:cNvSpPr/>
      </dsp:nvSpPr>
      <dsp:spPr>
        <a:xfrm>
          <a:off x="0" y="3833481"/>
          <a:ext cx="8229600" cy="630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48B7C6-78FF-40CA-B976-6B186AEEB211}">
      <dsp:nvSpPr>
        <dsp:cNvPr id="0" name=""/>
        <dsp:cNvSpPr/>
      </dsp:nvSpPr>
      <dsp:spPr>
        <a:xfrm>
          <a:off x="411480" y="3464481"/>
          <a:ext cx="5760720" cy="738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Directory (1795-1799)</a:t>
          </a:r>
          <a:endParaRPr lang="en-US" sz="2500" kern="1200" dirty="0"/>
        </a:p>
      </dsp:txBody>
      <dsp:txXfrm>
        <a:off x="447506" y="3500507"/>
        <a:ext cx="5688668"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EF5D6-0A04-4FBB-9F3F-0C8449346C20}">
      <dsp:nvSpPr>
        <dsp:cNvPr id="0" name=""/>
        <dsp:cNvSpPr/>
      </dsp:nvSpPr>
      <dsp:spPr>
        <a:xfrm>
          <a:off x="40" y="98034"/>
          <a:ext cx="3845569" cy="79707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People of Paris seized weapons from the </a:t>
          </a:r>
          <a:r>
            <a:rPr lang="en-US" sz="2400" b="1" kern="1200" dirty="0" smtClean="0"/>
            <a:t>Bastille</a:t>
          </a:r>
          <a:endParaRPr lang="en-US" sz="2400" b="1" kern="1200" dirty="0"/>
        </a:p>
      </dsp:txBody>
      <dsp:txXfrm>
        <a:off x="40" y="98034"/>
        <a:ext cx="3845569" cy="797078"/>
      </dsp:txXfrm>
    </dsp:sp>
    <dsp:sp modelId="{10DF5276-F678-4B2A-B301-41E45E23B0CA}">
      <dsp:nvSpPr>
        <dsp:cNvPr id="0" name=""/>
        <dsp:cNvSpPr/>
      </dsp:nvSpPr>
      <dsp:spPr>
        <a:xfrm>
          <a:off x="40" y="895113"/>
          <a:ext cx="3845569" cy="353281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July 14, 1789</a:t>
          </a:r>
          <a:endParaRPr lang="en-US" sz="2400" kern="1200" dirty="0"/>
        </a:p>
        <a:p>
          <a:pPr marL="228600" lvl="1" indent="-228600" algn="l" defTabSz="1066800">
            <a:lnSpc>
              <a:spcPct val="90000"/>
            </a:lnSpc>
            <a:spcBef>
              <a:spcPct val="0"/>
            </a:spcBef>
            <a:spcAft>
              <a:spcPct val="15000"/>
            </a:spcAft>
            <a:buChar char="••"/>
          </a:pPr>
          <a:r>
            <a:rPr lang="en-US" sz="2400" kern="1200" dirty="0" smtClean="0"/>
            <a:t>Parisians organized their own government which they called the </a:t>
          </a:r>
          <a:r>
            <a:rPr lang="en-US" sz="2400" b="1" kern="1200" dirty="0" smtClean="0"/>
            <a:t>Commune</a:t>
          </a:r>
          <a:endParaRPr lang="en-US" sz="2400" kern="1200" dirty="0"/>
        </a:p>
        <a:p>
          <a:pPr marL="228600" lvl="1" indent="-228600" algn="l" defTabSz="1066800">
            <a:lnSpc>
              <a:spcPct val="90000"/>
            </a:lnSpc>
            <a:spcBef>
              <a:spcPct val="0"/>
            </a:spcBef>
            <a:spcAft>
              <a:spcPct val="15000"/>
            </a:spcAft>
            <a:buChar char="••"/>
          </a:pPr>
          <a:r>
            <a:rPr lang="en-US" sz="2400" kern="1200" dirty="0" smtClean="0"/>
            <a:t>Small groups – </a:t>
          </a:r>
          <a:r>
            <a:rPr lang="en-US" sz="2400" b="1" kern="1200" dirty="0" smtClean="0"/>
            <a:t>factions</a:t>
          </a:r>
          <a:r>
            <a:rPr lang="en-US" sz="2400" b="0" kern="1200" dirty="0" smtClean="0"/>
            <a:t> – competed to control the city of Paris</a:t>
          </a:r>
          <a:endParaRPr lang="en-US" sz="2400" kern="1200" dirty="0"/>
        </a:p>
      </dsp:txBody>
      <dsp:txXfrm>
        <a:off x="40" y="895113"/>
        <a:ext cx="3845569" cy="3532814"/>
      </dsp:txXfrm>
    </dsp:sp>
    <dsp:sp modelId="{0FC9D038-E1A4-478F-B7DE-5B0F61E41893}">
      <dsp:nvSpPr>
        <dsp:cNvPr id="0" name=""/>
        <dsp:cNvSpPr/>
      </dsp:nvSpPr>
      <dsp:spPr>
        <a:xfrm>
          <a:off x="4383989" y="98034"/>
          <a:ext cx="3845569" cy="79707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Uprising spread throughout France</a:t>
          </a:r>
          <a:endParaRPr lang="en-US" sz="2400" kern="1200" dirty="0"/>
        </a:p>
      </dsp:txBody>
      <dsp:txXfrm>
        <a:off x="4383989" y="98034"/>
        <a:ext cx="3845569" cy="797078"/>
      </dsp:txXfrm>
    </dsp:sp>
    <dsp:sp modelId="{FB774250-E527-4C10-B754-ECB008E5DF40}">
      <dsp:nvSpPr>
        <dsp:cNvPr id="0" name=""/>
        <dsp:cNvSpPr/>
      </dsp:nvSpPr>
      <dsp:spPr>
        <a:xfrm>
          <a:off x="4383989" y="895113"/>
          <a:ext cx="3845569" cy="3532814"/>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Nobles were attacked</a:t>
          </a:r>
          <a:endParaRPr lang="en-US" sz="2400" kern="1200" dirty="0"/>
        </a:p>
        <a:p>
          <a:pPr marL="228600" lvl="1" indent="-228600" algn="l" defTabSz="1066800">
            <a:lnSpc>
              <a:spcPct val="90000"/>
            </a:lnSpc>
            <a:spcBef>
              <a:spcPct val="0"/>
            </a:spcBef>
            <a:spcAft>
              <a:spcPct val="15000"/>
            </a:spcAft>
            <a:buChar char="••"/>
          </a:pPr>
          <a:r>
            <a:rPr lang="en-US" sz="2400" kern="1200" dirty="0" smtClean="0"/>
            <a:t>Records of feudal dues and owed taxes were destroyed</a:t>
          </a:r>
          <a:endParaRPr lang="en-US" sz="2400" kern="1200" dirty="0"/>
        </a:p>
        <a:p>
          <a:pPr marL="228600" lvl="1" indent="-228600" algn="l" defTabSz="1066800">
            <a:lnSpc>
              <a:spcPct val="90000"/>
            </a:lnSpc>
            <a:spcBef>
              <a:spcPct val="0"/>
            </a:spcBef>
            <a:spcAft>
              <a:spcPct val="15000"/>
            </a:spcAft>
            <a:buChar char="••"/>
          </a:pPr>
          <a:r>
            <a:rPr lang="en-US" sz="2400" kern="1200" dirty="0" smtClean="0"/>
            <a:t>Many nobles fled the country – became known as </a:t>
          </a:r>
          <a:r>
            <a:rPr lang="en-US" sz="2400" b="1" i="1" kern="1200" dirty="0" smtClean="0"/>
            <a:t>émigr</a:t>
          </a:r>
          <a:r>
            <a:rPr lang="en-US" sz="2400" b="1" i="1" kern="1200" dirty="0" smtClean="0">
              <a:latin typeface="Calibri"/>
            </a:rPr>
            <a:t>és</a:t>
          </a:r>
          <a:r>
            <a:rPr lang="en-US" sz="2400" b="0" i="0" kern="1200" dirty="0" smtClean="0">
              <a:latin typeface="Calibri"/>
            </a:rPr>
            <a:t> </a:t>
          </a:r>
          <a:endParaRPr lang="en-US" sz="2400" b="1" i="1" kern="1200" dirty="0"/>
        </a:p>
        <a:p>
          <a:pPr marL="228600" lvl="1" indent="-228600" algn="l" defTabSz="1066800">
            <a:lnSpc>
              <a:spcPct val="90000"/>
            </a:lnSpc>
            <a:spcBef>
              <a:spcPct val="0"/>
            </a:spcBef>
            <a:spcAft>
              <a:spcPct val="15000"/>
            </a:spcAft>
            <a:buChar char="••"/>
          </a:pPr>
          <a:r>
            <a:rPr lang="en-US" sz="2400" b="0" i="0" kern="1200" dirty="0" smtClean="0"/>
            <a:t>Louis XVI was forced to fly the new tricolor flag of France</a:t>
          </a:r>
          <a:endParaRPr lang="en-US" sz="2400" b="0" i="0" kern="1200" dirty="0"/>
        </a:p>
      </dsp:txBody>
      <dsp:txXfrm>
        <a:off x="4383989" y="895113"/>
        <a:ext cx="3845569" cy="3532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534C4-4A10-4730-85BD-08257F5A7FF1}">
      <dsp:nvSpPr>
        <dsp:cNvPr id="0" name=""/>
        <dsp:cNvSpPr/>
      </dsp:nvSpPr>
      <dsp:spPr>
        <a:xfrm>
          <a:off x="15430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Freedom of religion</a:t>
          </a:r>
          <a:endParaRPr lang="en-US" sz="3300" kern="1200" dirty="0"/>
        </a:p>
      </dsp:txBody>
      <dsp:txXfrm>
        <a:off x="154305" y="1190"/>
        <a:ext cx="2475309" cy="1485185"/>
      </dsp:txXfrm>
    </dsp:sp>
    <dsp:sp modelId="{329CFC5F-298D-4F42-B7ED-61B8D349DFBA}">
      <dsp:nvSpPr>
        <dsp:cNvPr id="0" name=""/>
        <dsp:cNvSpPr/>
      </dsp:nvSpPr>
      <dsp:spPr>
        <a:xfrm>
          <a:off x="287714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smtClean="0"/>
            <a:t>Freedom </a:t>
          </a:r>
          <a:r>
            <a:rPr lang="en-US" sz="3300" kern="1200" dirty="0" smtClean="0"/>
            <a:t>of speech</a:t>
          </a:r>
          <a:endParaRPr lang="en-US" sz="3300" kern="1200" dirty="0"/>
        </a:p>
      </dsp:txBody>
      <dsp:txXfrm>
        <a:off x="2877145" y="1190"/>
        <a:ext cx="2475309" cy="1485185"/>
      </dsp:txXfrm>
    </dsp:sp>
    <dsp:sp modelId="{C3190F84-3644-4B2D-A311-2345982B873E}">
      <dsp:nvSpPr>
        <dsp:cNvPr id="0" name=""/>
        <dsp:cNvSpPr/>
      </dsp:nvSpPr>
      <dsp:spPr>
        <a:xfrm>
          <a:off x="5599985" y="1190"/>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Freedom of the press</a:t>
          </a:r>
          <a:endParaRPr lang="en-US" sz="3300" kern="1200" dirty="0"/>
        </a:p>
      </dsp:txBody>
      <dsp:txXfrm>
        <a:off x="5599985" y="1190"/>
        <a:ext cx="2475309" cy="1485185"/>
      </dsp:txXfrm>
    </dsp:sp>
    <dsp:sp modelId="{46BFE4A1-D15E-4ED9-8B75-A20A4DDF26A8}">
      <dsp:nvSpPr>
        <dsp:cNvPr id="0" name=""/>
        <dsp:cNvSpPr/>
      </dsp:nvSpPr>
      <dsp:spPr>
        <a:xfrm>
          <a:off x="15430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Guaranteed property rights</a:t>
          </a:r>
          <a:endParaRPr lang="en-US" sz="3300" kern="1200" dirty="0"/>
        </a:p>
      </dsp:txBody>
      <dsp:txXfrm>
        <a:off x="154305" y="1733907"/>
        <a:ext cx="2475309" cy="1485185"/>
      </dsp:txXfrm>
    </dsp:sp>
    <dsp:sp modelId="{EA1C9A4D-919C-451A-BFD8-89EA1C5DAB20}">
      <dsp:nvSpPr>
        <dsp:cNvPr id="0" name=""/>
        <dsp:cNvSpPr/>
      </dsp:nvSpPr>
      <dsp:spPr>
        <a:xfrm>
          <a:off x="287714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“Liberty, equality, fraternity!”</a:t>
          </a:r>
          <a:endParaRPr lang="en-US" sz="3300" kern="1200" dirty="0"/>
        </a:p>
      </dsp:txBody>
      <dsp:txXfrm>
        <a:off x="2877145" y="1733907"/>
        <a:ext cx="2475309" cy="1485185"/>
      </dsp:txXfrm>
    </dsp:sp>
    <dsp:sp modelId="{E85FCAB0-632F-46F9-AFF0-ED63335829F5}">
      <dsp:nvSpPr>
        <dsp:cNvPr id="0" name=""/>
        <dsp:cNvSpPr/>
      </dsp:nvSpPr>
      <dsp:spPr>
        <a:xfrm>
          <a:off x="5599985" y="1733907"/>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Right of the people to create laws</a:t>
          </a:r>
          <a:endParaRPr lang="en-US" sz="3300" kern="1200" dirty="0"/>
        </a:p>
      </dsp:txBody>
      <dsp:txXfrm>
        <a:off x="5599985" y="1733907"/>
        <a:ext cx="2475309" cy="1485185"/>
      </dsp:txXfrm>
    </dsp:sp>
    <dsp:sp modelId="{5B3E1C66-53DF-40A1-8ED1-6345600EF750}">
      <dsp:nvSpPr>
        <dsp:cNvPr id="0" name=""/>
        <dsp:cNvSpPr/>
      </dsp:nvSpPr>
      <dsp:spPr>
        <a:xfrm>
          <a:off x="2877145" y="3466623"/>
          <a:ext cx="2475309" cy="14851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Right to a fair trial</a:t>
          </a:r>
          <a:endParaRPr lang="en-US" sz="3300" kern="1200" dirty="0"/>
        </a:p>
      </dsp:txBody>
      <dsp:txXfrm>
        <a:off x="2877145" y="3466623"/>
        <a:ext cx="2475309" cy="14851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3BBBC-D596-4D19-98A6-3EC56D4E66D0}">
      <dsp:nvSpPr>
        <dsp:cNvPr id="0" name=""/>
        <dsp:cNvSpPr/>
      </dsp:nvSpPr>
      <dsp:spPr>
        <a:xfrm>
          <a:off x="0" y="0"/>
          <a:ext cx="8229600" cy="18745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n-US" sz="5700" i="1" kern="1200" dirty="0" smtClean="0"/>
            <a:t>Declaration of the Rights of Woman</a:t>
          </a:r>
          <a:endParaRPr lang="en-US" sz="5700" i="1" kern="1200" dirty="0"/>
        </a:p>
      </dsp:txBody>
      <dsp:txXfrm>
        <a:off x="0" y="0"/>
        <a:ext cx="8229600" cy="1874520"/>
      </dsp:txXfrm>
    </dsp:sp>
    <dsp:sp modelId="{0F607427-D9E5-4B19-A2DA-F67A6E42E483}">
      <dsp:nvSpPr>
        <dsp:cNvPr id="0" name=""/>
        <dsp:cNvSpPr/>
      </dsp:nvSpPr>
      <dsp:spPr>
        <a:xfrm>
          <a:off x="4018" y="1874520"/>
          <a:ext cx="2740521" cy="39364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Journalist </a:t>
          </a:r>
          <a:r>
            <a:rPr lang="en-US" sz="2200" b="1" kern="1200" dirty="0" err="1" smtClean="0"/>
            <a:t>Olympe</a:t>
          </a:r>
          <a:r>
            <a:rPr lang="en-US" sz="2200" b="1" kern="1200" dirty="0" smtClean="0"/>
            <a:t> de Gouges</a:t>
          </a:r>
          <a:r>
            <a:rPr lang="en-US" sz="2200" b="0" kern="1200" dirty="0" smtClean="0"/>
            <a:t> argued in her </a:t>
          </a:r>
          <a:r>
            <a:rPr lang="en-US" sz="2200" b="0" i="1" kern="1200" dirty="0" smtClean="0"/>
            <a:t>Declaration of the Rights of Woman</a:t>
          </a:r>
          <a:r>
            <a:rPr lang="en-US" sz="2200" b="0" i="0" kern="1200" dirty="0" smtClean="0"/>
            <a:t> that women are equal citizens and should benefit from governmental reforms just as men did.</a:t>
          </a:r>
          <a:endParaRPr lang="en-US" sz="2200" kern="1200" dirty="0"/>
        </a:p>
      </dsp:txBody>
      <dsp:txXfrm>
        <a:off x="4018" y="1874520"/>
        <a:ext cx="2740521" cy="3936492"/>
      </dsp:txXfrm>
    </dsp:sp>
    <dsp:sp modelId="{3181685B-3B65-4434-A06F-40F04F00A1A2}">
      <dsp:nvSpPr>
        <dsp:cNvPr id="0" name=""/>
        <dsp:cNvSpPr/>
      </dsp:nvSpPr>
      <dsp:spPr>
        <a:xfrm>
          <a:off x="2744539" y="1874520"/>
          <a:ext cx="2740521" cy="39364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Madame Jeanne Roland</a:t>
          </a:r>
          <a:r>
            <a:rPr lang="en-US" sz="2200" b="0" kern="1200" dirty="0" smtClean="0"/>
            <a:t> also served as a leader in the women’s rights movement, and was able to heavily influence her husband (a government official).</a:t>
          </a:r>
          <a:endParaRPr lang="en-US" sz="2200" b="1" kern="1200" dirty="0"/>
        </a:p>
      </dsp:txBody>
      <dsp:txXfrm>
        <a:off x="2744539" y="1874520"/>
        <a:ext cx="2740521" cy="3936492"/>
      </dsp:txXfrm>
    </dsp:sp>
    <dsp:sp modelId="{3CCE902C-ED6D-45F2-A474-61F78B35272F}">
      <dsp:nvSpPr>
        <dsp:cNvPr id="0" name=""/>
        <dsp:cNvSpPr/>
      </dsp:nvSpPr>
      <dsp:spPr>
        <a:xfrm>
          <a:off x="5485060" y="1874520"/>
          <a:ext cx="2740521" cy="393649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b="0" kern="1200" dirty="0" smtClean="0"/>
            <a:t>Women did gain some rights during the French Revolution, but these were designed for purposes other than liberating women.  </a:t>
          </a:r>
          <a:endParaRPr lang="en-US" sz="2200" b="0" kern="1200" dirty="0"/>
        </a:p>
        <a:p>
          <a:pPr marL="171450" lvl="1" indent="-171450" algn="l" defTabSz="755650">
            <a:lnSpc>
              <a:spcPct val="90000"/>
            </a:lnSpc>
            <a:spcBef>
              <a:spcPct val="0"/>
            </a:spcBef>
            <a:spcAft>
              <a:spcPct val="15000"/>
            </a:spcAft>
            <a:buChar char="••"/>
          </a:pPr>
          <a:r>
            <a:rPr lang="en-US" sz="1700" b="0" kern="1200" dirty="0" smtClean="0"/>
            <a:t>Women could </a:t>
          </a:r>
          <a:r>
            <a:rPr lang="en-US" sz="1700" b="1" kern="1200" dirty="0" smtClean="0"/>
            <a:t>inherit property</a:t>
          </a:r>
          <a:r>
            <a:rPr lang="en-US" sz="1700" b="0" kern="1200" dirty="0" smtClean="0"/>
            <a:t>, but only because doing so weakened feudalism and reduced wealth among the upper classes.</a:t>
          </a:r>
          <a:endParaRPr lang="en-US" sz="1700" b="0" kern="1200" dirty="0"/>
        </a:p>
        <a:p>
          <a:pPr marL="171450" lvl="1" indent="-171450" algn="l" defTabSz="755650">
            <a:lnSpc>
              <a:spcPct val="90000"/>
            </a:lnSpc>
            <a:spcBef>
              <a:spcPct val="0"/>
            </a:spcBef>
            <a:spcAft>
              <a:spcPct val="15000"/>
            </a:spcAft>
            <a:buChar char="••"/>
          </a:pPr>
          <a:r>
            <a:rPr lang="en-US" sz="1700" b="1" kern="1200" dirty="0" smtClean="0"/>
            <a:t>Divorce</a:t>
          </a:r>
          <a:r>
            <a:rPr lang="en-US" sz="1700" b="0" kern="1200" dirty="0" smtClean="0"/>
            <a:t> became easier, but only to weaken the Church’s control over marriage.</a:t>
          </a:r>
          <a:endParaRPr lang="en-US" sz="1700" b="1" kern="1200" dirty="0"/>
        </a:p>
      </dsp:txBody>
      <dsp:txXfrm>
        <a:off x="5485060" y="1874520"/>
        <a:ext cx="2740521" cy="3936492"/>
      </dsp:txXfrm>
    </dsp:sp>
    <dsp:sp modelId="{8B9BD530-64F7-47BD-9C1A-BF4E68913F53}">
      <dsp:nvSpPr>
        <dsp:cNvPr id="0" name=""/>
        <dsp:cNvSpPr/>
      </dsp:nvSpPr>
      <dsp:spPr>
        <a:xfrm>
          <a:off x="0" y="5811012"/>
          <a:ext cx="8229600" cy="4373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0729D-F6C5-49D8-AE7E-34CA5B5A6382}">
      <dsp:nvSpPr>
        <dsp:cNvPr id="0" name=""/>
        <dsp:cNvSpPr/>
      </dsp:nvSpPr>
      <dsp:spPr>
        <a:xfrm>
          <a:off x="170259" y="1637"/>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Abolishment of guilds and labor unions</a:t>
          </a:r>
          <a:endParaRPr lang="en-US" sz="2500" kern="1200" dirty="0"/>
        </a:p>
      </dsp:txBody>
      <dsp:txXfrm>
        <a:off x="170259" y="1637"/>
        <a:ext cx="2512962" cy="1507777"/>
      </dsp:txXfrm>
    </dsp:sp>
    <dsp:sp modelId="{A7BA3F4C-723A-443E-A38A-5A53BF0C9839}">
      <dsp:nvSpPr>
        <dsp:cNvPr id="0" name=""/>
        <dsp:cNvSpPr/>
      </dsp:nvSpPr>
      <dsp:spPr>
        <a:xfrm>
          <a:off x="2934518" y="1637"/>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Abolition of special privileges</a:t>
          </a:r>
          <a:endParaRPr lang="en-US" sz="2500" kern="1200" dirty="0"/>
        </a:p>
      </dsp:txBody>
      <dsp:txXfrm>
        <a:off x="2934518" y="1637"/>
        <a:ext cx="2512962" cy="1507777"/>
      </dsp:txXfrm>
    </dsp:sp>
    <dsp:sp modelId="{3F548BBA-9980-477F-9C65-1B4075C2C1F3}">
      <dsp:nvSpPr>
        <dsp:cNvPr id="0" name=""/>
        <dsp:cNvSpPr/>
      </dsp:nvSpPr>
      <dsp:spPr>
        <a:xfrm>
          <a:off x="5698777" y="1637"/>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Constitution of 1791</a:t>
          </a:r>
          <a:endParaRPr lang="en-US" sz="2500" kern="1200" dirty="0"/>
        </a:p>
      </dsp:txBody>
      <dsp:txXfrm>
        <a:off x="5698777" y="1637"/>
        <a:ext cx="2512962" cy="1507777"/>
      </dsp:txXfrm>
    </dsp:sp>
    <dsp:sp modelId="{034804AD-098B-409E-A3A7-4900E10D5FCA}">
      <dsp:nvSpPr>
        <dsp:cNvPr id="0" name=""/>
        <dsp:cNvSpPr/>
      </dsp:nvSpPr>
      <dsp:spPr>
        <a:xfrm>
          <a:off x="170259" y="1760711"/>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i="1" kern="1200" dirty="0" smtClean="0"/>
            <a:t>Declaration of the Rights of Man</a:t>
          </a:r>
          <a:endParaRPr lang="en-US" sz="2500" kern="1200" dirty="0"/>
        </a:p>
      </dsp:txBody>
      <dsp:txXfrm>
        <a:off x="170259" y="1760711"/>
        <a:ext cx="2512962" cy="1507777"/>
      </dsp:txXfrm>
    </dsp:sp>
    <dsp:sp modelId="{E143F1E7-6B66-464F-AAD6-CE9BD63D9DA6}">
      <dsp:nvSpPr>
        <dsp:cNvPr id="0" name=""/>
        <dsp:cNvSpPr/>
      </dsp:nvSpPr>
      <dsp:spPr>
        <a:xfrm>
          <a:off x="2934518" y="1760711"/>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Equality before the law (for men)</a:t>
          </a:r>
          <a:endParaRPr lang="en-US" sz="2500" kern="1200" dirty="0"/>
        </a:p>
      </dsp:txBody>
      <dsp:txXfrm>
        <a:off x="2934518" y="1760711"/>
        <a:ext cx="2512962" cy="1507777"/>
      </dsp:txXfrm>
    </dsp:sp>
    <dsp:sp modelId="{9DDB2F32-A805-4686-A710-DDFBA4AEBB90}">
      <dsp:nvSpPr>
        <dsp:cNvPr id="0" name=""/>
        <dsp:cNvSpPr/>
      </dsp:nvSpPr>
      <dsp:spPr>
        <a:xfrm>
          <a:off x="5698777" y="1760711"/>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0" i="0" kern="1200" dirty="0" smtClean="0"/>
            <a:t>Many nobles left France and became known as </a:t>
          </a:r>
          <a:r>
            <a:rPr lang="en-US" sz="2500" b="1" i="1" kern="1200" dirty="0" smtClean="0"/>
            <a:t>émigr</a:t>
          </a:r>
          <a:r>
            <a:rPr lang="en-US" sz="2500" b="1" i="1" kern="1200" dirty="0" smtClean="0">
              <a:latin typeface="Calibri"/>
            </a:rPr>
            <a:t>és</a:t>
          </a:r>
          <a:endParaRPr lang="en-US" sz="2500" kern="1200" dirty="0"/>
        </a:p>
      </dsp:txBody>
      <dsp:txXfrm>
        <a:off x="5698777" y="1760711"/>
        <a:ext cx="2512962" cy="1507777"/>
      </dsp:txXfrm>
    </dsp:sp>
    <dsp:sp modelId="{A45BDD88-8D16-4C79-8110-BCEEA27B6C9E}">
      <dsp:nvSpPr>
        <dsp:cNvPr id="0" name=""/>
        <dsp:cNvSpPr/>
      </dsp:nvSpPr>
      <dsp:spPr>
        <a:xfrm>
          <a:off x="1552388" y="3519785"/>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Reforms in local government</a:t>
          </a:r>
          <a:endParaRPr lang="en-US" sz="2500" kern="1200" dirty="0"/>
        </a:p>
      </dsp:txBody>
      <dsp:txXfrm>
        <a:off x="1552388" y="3519785"/>
        <a:ext cx="2512962" cy="1507777"/>
      </dsp:txXfrm>
    </dsp:sp>
    <dsp:sp modelId="{61669899-CB2E-404C-BDF4-E948A1091B19}">
      <dsp:nvSpPr>
        <dsp:cNvPr id="0" name=""/>
        <dsp:cNvSpPr/>
      </dsp:nvSpPr>
      <dsp:spPr>
        <a:xfrm>
          <a:off x="4316648" y="3519785"/>
          <a:ext cx="2512962" cy="15077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Taxes levied based on the ability to pay</a:t>
          </a:r>
          <a:endParaRPr lang="en-US" sz="2500" kern="1200" dirty="0"/>
        </a:p>
      </dsp:txBody>
      <dsp:txXfrm>
        <a:off x="4316648" y="3519785"/>
        <a:ext cx="2512962" cy="15077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A49EC-D983-47C8-B5DC-1E95D7BF5AB2}" type="datetimeFigureOut">
              <a:rPr lang="en-US" smtClean="0"/>
              <a:t>3/4/2019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0F740-5DFD-485E-A1F8-995B0857E6A3}" type="slidenum">
              <a:rPr lang="en-US" smtClean="0"/>
              <a:t>‹#›</a:t>
            </a:fld>
            <a:endParaRPr lang="en-US"/>
          </a:p>
        </p:txBody>
      </p:sp>
    </p:spTree>
    <p:extLst>
      <p:ext uri="{BB962C8B-B14F-4D97-AF65-F5344CB8AC3E}">
        <p14:creationId xmlns:p14="http://schemas.microsoft.com/office/powerpoint/2010/main" val="141493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903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2550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49693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5472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83314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3" name="Rectangle 12"/>
          <p:cNvSpPr/>
          <p:nvPr/>
        </p:nvSpPr>
        <p:spPr>
          <a:xfrm>
            <a:off x="0" y="0"/>
            <a:ext cx="12192000" cy="4572001"/>
          </a:xfrm>
          <a:prstGeom prst="rect">
            <a:avLst/>
          </a:prstGeom>
          <a:blipFill dpi="0" rotWithShape="1">
            <a:blip r:embed="rId2">
              <a:duotone>
                <a:schemeClr val="accent2">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7485" y="273050"/>
            <a:ext cx="1096856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7485" y="1598613"/>
            <a:ext cx="10968567" cy="4497387"/>
          </a:xfrm>
        </p:spPr>
        <p:txBody>
          <a:bodyPr/>
          <a:lstStyle/>
          <a:p>
            <a:endParaRPr lang="en-US"/>
          </a:p>
        </p:txBody>
      </p:sp>
      <p:sp>
        <p:nvSpPr>
          <p:cNvPr id="4" name="Date Placeholder 3"/>
          <p:cNvSpPr>
            <a:spLocks noGrp="1"/>
          </p:cNvSpPr>
          <p:nvPr>
            <p:ph type="dt" sz="half" idx="10"/>
          </p:nvPr>
        </p:nvSpPr>
        <p:spPr>
          <a:xfrm>
            <a:off x="607485" y="6242051"/>
            <a:ext cx="2840567" cy="474663"/>
          </a:xfrm>
        </p:spPr>
        <p:txBody>
          <a:bodyPr/>
          <a:lstStyle>
            <a:lvl1pPr>
              <a:defRPr/>
            </a:lvl1pPr>
          </a:lstStyle>
          <a:p>
            <a:endParaRPr lang="en-US"/>
          </a:p>
        </p:txBody>
      </p:sp>
      <p:sp>
        <p:nvSpPr>
          <p:cNvPr id="5" name="Footer Placeholder 4"/>
          <p:cNvSpPr>
            <a:spLocks noGrp="1"/>
          </p:cNvSpPr>
          <p:nvPr>
            <p:ph type="ftr" sz="quarter" idx="11"/>
          </p:nvPr>
        </p:nvSpPr>
        <p:spPr>
          <a:xfrm>
            <a:off x="4165600" y="6242051"/>
            <a:ext cx="3860800" cy="474663"/>
          </a:xfrm>
        </p:spPr>
        <p:txBody>
          <a:bodyPr/>
          <a:lstStyle>
            <a:lvl1pPr>
              <a:defRPr/>
            </a:lvl1pPr>
          </a:lstStyle>
          <a:p>
            <a:endParaRPr lang="en-US"/>
          </a:p>
        </p:txBody>
      </p:sp>
      <p:sp>
        <p:nvSpPr>
          <p:cNvPr id="6" name="Slide Number Placeholder 5"/>
          <p:cNvSpPr>
            <a:spLocks noGrp="1"/>
          </p:cNvSpPr>
          <p:nvPr>
            <p:ph type="sldNum" sz="quarter" idx="12"/>
          </p:nvPr>
        </p:nvSpPr>
        <p:spPr>
          <a:xfrm>
            <a:off x="8737601" y="6242051"/>
            <a:ext cx="2840567" cy="474663"/>
          </a:xfrm>
        </p:spPr>
        <p:txBody>
          <a:bodyPr/>
          <a:lstStyle>
            <a:lvl1pPr>
              <a:defRPr/>
            </a:lvl1pPr>
          </a:lstStyle>
          <a:p>
            <a:fld id="{51E0B302-0C41-4585-AFA7-3D596913A85C}" type="slidenum">
              <a:rPr lang="en-US"/>
              <a:pPr/>
              <a:t>‹#›</a:t>
            </a:fld>
            <a:endParaRPr lang="en-US"/>
          </a:p>
        </p:txBody>
      </p:sp>
    </p:spTree>
    <p:extLst>
      <p:ext uri="{BB962C8B-B14F-4D97-AF65-F5344CB8AC3E}">
        <p14:creationId xmlns:p14="http://schemas.microsoft.com/office/powerpoint/2010/main" val="311479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0"/>
            <a:ext cx="12192000" cy="4572000"/>
          </a:xfrm>
          <a:prstGeom prst="rect">
            <a:avLst/>
          </a:prstGeom>
          <a:blipFill dpi="0" rotWithShape="1">
            <a:blip r:embed="rId2">
              <a:duotone>
                <a:schemeClr val="accent1">
                  <a:shade val="45000"/>
                  <a:satMod val="135000"/>
                </a:schemeClr>
                <a:prstClr val="white"/>
              </a:duotone>
            </a:blip>
            <a:srcRect/>
            <a:tile tx="-393700" ty="-82550" sx="35000" sy="3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3/4/2019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kmcintosh@brsd.ab.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upload.wikimedia.org/wikipedia/commons/a/a7/Versailles_Palace.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upload.wikimedia.org/wikipedia/commons/f/fc/Hallofmirrors.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rhymes.org.uk/jack_and_jill.htm"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French revolution</a:t>
            </a:r>
            <a:endParaRPr lang="en-US" dirty="0"/>
          </a:p>
        </p:txBody>
      </p:sp>
      <p:sp>
        <p:nvSpPr>
          <p:cNvPr id="3" name="Subtitle 2"/>
          <p:cNvSpPr>
            <a:spLocks noGrp="1"/>
          </p:cNvSpPr>
          <p:nvPr>
            <p:ph type="subTitle" idx="1"/>
          </p:nvPr>
        </p:nvSpPr>
        <p:spPr/>
        <p:txBody>
          <a:bodyPr/>
          <a:lstStyle/>
          <a:p>
            <a:r>
              <a:rPr lang="en-CA" dirty="0" smtClean="0"/>
              <a:t>Social 20 – 2015</a:t>
            </a:r>
          </a:p>
          <a:p>
            <a:r>
              <a:rPr lang="en-US" dirty="0" smtClean="0"/>
              <a:t>Updated – 2016</a:t>
            </a:r>
          </a:p>
          <a:p>
            <a:r>
              <a:rPr lang="en-US" dirty="0" smtClean="0"/>
              <a:t>Kyle McIntosh </a:t>
            </a:r>
            <a:r>
              <a:rPr lang="en-US" smtClean="0"/>
              <a:t>– </a:t>
            </a:r>
            <a:r>
              <a:rPr lang="en-US" smtClean="0">
                <a:hlinkClick r:id="rId2"/>
              </a:rPr>
              <a:t>kmcintosh@brsd.ab.ca</a:t>
            </a:r>
            <a:r>
              <a:rPr lang="en-US" smtClean="0"/>
              <a:t> </a:t>
            </a:r>
            <a:endParaRPr lang="en-US" dirty="0"/>
          </a:p>
        </p:txBody>
      </p:sp>
    </p:spTree>
    <p:extLst>
      <p:ext uri="{BB962C8B-B14F-4D97-AF65-F5344CB8AC3E}">
        <p14:creationId xmlns:p14="http://schemas.microsoft.com/office/powerpoint/2010/main" val="659559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tx2">
                    <a:lumMod val="75000"/>
                  </a:schemeClr>
                </a:solidFill>
              </a:rPr>
              <a:t>What the King Did</a:t>
            </a:r>
          </a:p>
        </p:txBody>
      </p:sp>
      <p:graphicFrame>
        <p:nvGraphicFramePr>
          <p:cNvPr id="4" name="Content Placeholder 3"/>
          <p:cNvGraphicFramePr>
            <a:graphicFrameLocks noGrp="1"/>
          </p:cNvGraphicFramePr>
          <p:nvPr>
            <p:ph idx="1"/>
          </p:nvPr>
        </p:nvGraphicFramePr>
        <p:xfrm>
          <a:off x="1981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451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3.gstatic.com/images?q=tbn:ANd9GcT0DY0rm077HCxjcokolbOZFRyJbNY7Vrwt_At0pk0j-Z6K0hMW5S6Mi6Hr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628650"/>
            <a:ext cx="5314950" cy="588886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 name="Straight Arrow Connector 2"/>
          <p:cNvCxnSpPr/>
          <p:nvPr/>
        </p:nvCxnSpPr>
        <p:spPr>
          <a:xfrm>
            <a:off x="1676400" y="3962400"/>
            <a:ext cx="2575200" cy="115131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16200" y="3388418"/>
            <a:ext cx="1447800" cy="369332"/>
          </a:xfrm>
          <a:prstGeom prst="rect">
            <a:avLst/>
          </a:prstGeom>
          <a:noFill/>
        </p:spPr>
        <p:txBody>
          <a:bodyPr wrap="square" rtlCol="0">
            <a:spAutoFit/>
          </a:bodyPr>
          <a:lstStyle/>
          <a:p>
            <a:r>
              <a:rPr lang="en-CA" dirty="0"/>
              <a:t>‘</a:t>
            </a:r>
            <a:r>
              <a:rPr lang="en-CA" dirty="0">
                <a:solidFill>
                  <a:schemeClr val="bg1"/>
                </a:solidFill>
              </a:rPr>
              <a:t>Commoner’</a:t>
            </a:r>
          </a:p>
        </p:txBody>
      </p:sp>
      <p:cxnSp>
        <p:nvCxnSpPr>
          <p:cNvPr id="8" name="Straight Arrow Connector 7"/>
          <p:cNvCxnSpPr/>
          <p:nvPr/>
        </p:nvCxnSpPr>
        <p:spPr>
          <a:xfrm>
            <a:off x="2590800" y="1905000"/>
            <a:ext cx="2575200" cy="1151316"/>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16200" y="1381720"/>
            <a:ext cx="1989000" cy="369332"/>
          </a:xfrm>
          <a:prstGeom prst="rect">
            <a:avLst/>
          </a:prstGeom>
          <a:noFill/>
        </p:spPr>
        <p:txBody>
          <a:bodyPr wrap="square" rtlCol="0">
            <a:spAutoFit/>
          </a:bodyPr>
          <a:lstStyle/>
          <a:p>
            <a:r>
              <a:rPr lang="en-CA" dirty="0">
                <a:solidFill>
                  <a:schemeClr val="bg1"/>
                </a:solidFill>
              </a:rPr>
              <a:t>King Louis XVI</a:t>
            </a:r>
          </a:p>
        </p:txBody>
      </p:sp>
      <p:cxnSp>
        <p:nvCxnSpPr>
          <p:cNvPr id="10" name="Straight Arrow Connector 9"/>
          <p:cNvCxnSpPr/>
          <p:nvPr/>
        </p:nvCxnSpPr>
        <p:spPr>
          <a:xfrm flipH="1" flipV="1">
            <a:off x="6553200" y="1566386"/>
            <a:ext cx="2743200" cy="914272"/>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93550" y="1905000"/>
            <a:ext cx="994500" cy="369332"/>
          </a:xfrm>
          <a:prstGeom prst="rect">
            <a:avLst/>
          </a:prstGeom>
          <a:noFill/>
        </p:spPr>
        <p:txBody>
          <a:bodyPr wrap="square" rtlCol="0">
            <a:spAutoFit/>
          </a:bodyPr>
          <a:lstStyle/>
          <a:p>
            <a:r>
              <a:rPr lang="en-CA" dirty="0">
                <a:solidFill>
                  <a:schemeClr val="bg1"/>
                </a:solidFill>
              </a:rPr>
              <a:t>Noble</a:t>
            </a:r>
          </a:p>
        </p:txBody>
      </p:sp>
      <p:cxnSp>
        <p:nvCxnSpPr>
          <p:cNvPr id="16" name="Straight Arrow Connector 15"/>
          <p:cNvCxnSpPr/>
          <p:nvPr/>
        </p:nvCxnSpPr>
        <p:spPr>
          <a:xfrm flipH="1" flipV="1">
            <a:off x="6597150" y="3918934"/>
            <a:ext cx="3080250" cy="1194783"/>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993550" y="4353392"/>
            <a:ext cx="994500" cy="369332"/>
          </a:xfrm>
          <a:prstGeom prst="rect">
            <a:avLst/>
          </a:prstGeom>
          <a:noFill/>
        </p:spPr>
        <p:txBody>
          <a:bodyPr wrap="square" rtlCol="0">
            <a:spAutoFit/>
          </a:bodyPr>
          <a:lstStyle/>
          <a:p>
            <a:r>
              <a:rPr lang="en-CA" dirty="0">
                <a:solidFill>
                  <a:schemeClr val="bg1"/>
                </a:solidFill>
              </a:rPr>
              <a:t>Clergy</a:t>
            </a:r>
          </a:p>
        </p:txBody>
      </p:sp>
    </p:spTree>
    <p:extLst>
      <p:ext uri="{BB962C8B-B14F-4D97-AF65-F5344CB8AC3E}">
        <p14:creationId xmlns:p14="http://schemas.microsoft.com/office/powerpoint/2010/main" val="301766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   Taxes </a:t>
            </a:r>
            <a:r>
              <a:rPr lang="en-US" dirty="0"/>
              <a:t>In France</a:t>
            </a:r>
          </a:p>
        </p:txBody>
      </p:sp>
      <p:graphicFrame>
        <p:nvGraphicFramePr>
          <p:cNvPr id="32944" name="Group 176"/>
          <p:cNvGraphicFramePr>
            <a:graphicFrameLocks noGrp="1"/>
          </p:cNvGraphicFramePr>
          <p:nvPr>
            <p:ph idx="1"/>
          </p:nvPr>
        </p:nvGraphicFramePr>
        <p:xfrm>
          <a:off x="1979614" y="1598614"/>
          <a:ext cx="8226425" cy="5042535"/>
        </p:xfrm>
        <a:graphic>
          <a:graphicData uri="http://schemas.openxmlformats.org/drawingml/2006/table">
            <a:tbl>
              <a:tblPr/>
              <a:tblGrid>
                <a:gridCol w="2057400"/>
                <a:gridCol w="2055812"/>
                <a:gridCol w="2057400"/>
                <a:gridCol w="2055813"/>
              </a:tblGrid>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Who Paid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Exemptions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Taille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Land/ income 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Everyone – except soldiers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Nobles/ Clergy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Capitation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Poll 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All people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Nobody – but nobles and clergy evaded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Twentieths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20</a:t>
                      </a:r>
                      <a:r>
                        <a:rPr kumimoji="0" lang="en-US" sz="2000" b="0" i="0" u="none" strike="noStrike" cap="none" normalizeH="0" baseline="30000" smtClean="0">
                          <a:ln>
                            <a:noFill/>
                          </a:ln>
                          <a:solidFill>
                            <a:schemeClr val="tx1"/>
                          </a:solidFill>
                          <a:effectLst>
                            <a:outerShdw blurRad="38100" dist="38100" dir="2700000" algn="tl">
                              <a:srgbClr val="000000"/>
                            </a:outerShdw>
                          </a:effectLst>
                          <a:latin typeface="Arial" charset="0"/>
                          <a:cs typeface="Arial" charset="0"/>
                        </a:rPr>
                        <a:t>th</a:t>
                      </a: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of years earnings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All people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Nobody – but nobles and clergy evaded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Corvee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Mending roads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All able 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Clergy, shepherds, nobles, townspeople, teachers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Gabelle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Salt 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Anybody buying salt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Some provinces were exempt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56706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736590"/>
            <a:ext cx="3886200" cy="762000"/>
          </a:xfrm>
        </p:spPr>
        <p:txBody>
          <a:bodyPr>
            <a:normAutofit/>
          </a:bodyPr>
          <a:lstStyle/>
          <a:p>
            <a:pPr marL="0" indent="0">
              <a:buNone/>
            </a:pPr>
            <a:r>
              <a:rPr lang="en-CA" sz="3000" b="1" dirty="0" smtClean="0">
                <a:solidFill>
                  <a:srgbClr val="FF0000"/>
                </a:solidFill>
              </a:rPr>
              <a:t>Economic </a:t>
            </a:r>
            <a:r>
              <a:rPr lang="en-CA" sz="3000" b="1" dirty="0">
                <a:solidFill>
                  <a:srgbClr val="FF0000"/>
                </a:solidFill>
              </a:rPr>
              <a:t>factors</a:t>
            </a:r>
          </a:p>
        </p:txBody>
      </p:sp>
      <p:sp>
        <p:nvSpPr>
          <p:cNvPr id="4" name="Content Placeholder 2"/>
          <p:cNvSpPr txBox="1">
            <a:spLocks/>
          </p:cNvSpPr>
          <p:nvPr/>
        </p:nvSpPr>
        <p:spPr>
          <a:xfrm>
            <a:off x="1737360" y="4282554"/>
            <a:ext cx="8534400" cy="3048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CA" dirty="0"/>
          </a:p>
          <a:p>
            <a:pPr marL="0" indent="0">
              <a:buNone/>
            </a:pPr>
            <a:endParaRPr lang="en-CA" dirty="0"/>
          </a:p>
          <a:p>
            <a:pPr marL="0" indent="0">
              <a:buNone/>
            </a:pPr>
            <a:endParaRPr lang="en-CA" dirty="0"/>
          </a:p>
          <a:p>
            <a:pPr marL="0" indent="0" algn="ctr">
              <a:buNone/>
            </a:pPr>
            <a:r>
              <a:rPr lang="en-CA" dirty="0"/>
              <a:t>France and Britain had never really gotten along, and they certainly weren’t in the 1700’s.</a:t>
            </a:r>
          </a:p>
          <a:p>
            <a:pPr marL="0" indent="0" algn="ctr">
              <a:buNone/>
            </a:pPr>
            <a:r>
              <a:rPr lang="en-CA" dirty="0"/>
              <a:t>They were at war almost constantly for 100 years.</a:t>
            </a:r>
          </a:p>
        </p:txBody>
      </p:sp>
      <p:pic>
        <p:nvPicPr>
          <p:cNvPr id="1026" name="Picture 2" descr="http://www.spacewar.com/images/uk-france-flag-b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719" y="0"/>
            <a:ext cx="3143247"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7360" y="1935594"/>
            <a:ext cx="5120640" cy="288036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022" y="2514601"/>
            <a:ext cx="3109148" cy="2878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5323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981200" y="1951037"/>
            <a:ext cx="8534400" cy="914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CA" dirty="0"/>
              <a:t>War is expensive, and after all this constant fighting, France was super poor</a:t>
            </a:r>
            <a:r>
              <a:rPr lang="en-CA" dirty="0" smtClean="0"/>
              <a:t>.</a:t>
            </a:r>
            <a:endParaRPr lang="en-CA" dirty="0"/>
          </a:p>
        </p:txBody>
      </p:sp>
      <p:pic>
        <p:nvPicPr>
          <p:cNvPr id="2050" name="Picture 2" descr="http://jeunhotsang.com/blog/wp-content/uploads/2011/05/French-fl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4303" y="3062285"/>
            <a:ext cx="3488437" cy="358457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840" y="3863972"/>
            <a:ext cx="2075623" cy="1981200"/>
          </a:xfrm>
          <a:prstGeom prst="rect">
            <a:avLst/>
          </a:prstGeom>
        </p:spPr>
      </p:pic>
      <p:sp>
        <p:nvSpPr>
          <p:cNvPr id="9" name="TextBox 8"/>
          <p:cNvSpPr txBox="1"/>
          <p:nvPr/>
        </p:nvSpPr>
        <p:spPr>
          <a:xfrm>
            <a:off x="6096000" y="4038963"/>
            <a:ext cx="1295400" cy="1631216"/>
          </a:xfrm>
          <a:prstGeom prst="rect">
            <a:avLst/>
          </a:prstGeom>
          <a:noFill/>
        </p:spPr>
        <p:txBody>
          <a:bodyPr wrap="square" rtlCol="0">
            <a:spAutoFit/>
          </a:bodyPr>
          <a:lstStyle/>
          <a:p>
            <a:r>
              <a:rPr lang="en-CA" sz="10000" dirty="0"/>
              <a:t>=</a:t>
            </a:r>
          </a:p>
        </p:txBody>
      </p:sp>
    </p:spTree>
    <p:extLst>
      <p:ext uri="{BB962C8B-B14F-4D97-AF65-F5344CB8AC3E}">
        <p14:creationId xmlns:p14="http://schemas.microsoft.com/office/powerpoint/2010/main" val="865718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438400" y="503237"/>
            <a:ext cx="7313612" cy="868362"/>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600" cap="none" dirty="0" smtClean="0">
                <a:solidFill>
                  <a:schemeClr val="dk1"/>
                </a:solidFill>
                <a:latin typeface="Arial"/>
                <a:ea typeface="Arial"/>
                <a:cs typeface="Arial"/>
                <a:sym typeface="Arial"/>
              </a:rPr>
              <a:t>A </a:t>
            </a:r>
            <a:r>
              <a:rPr lang="en-US" sz="4600" cap="none" dirty="0" smtClean="0">
                <a:solidFill>
                  <a:srgbClr val="FF0000"/>
                </a:solidFill>
                <a:latin typeface="Arial"/>
                <a:ea typeface="Arial"/>
                <a:cs typeface="Arial"/>
                <a:sym typeface="Arial"/>
              </a:rPr>
              <a:t>History</a:t>
            </a:r>
            <a:r>
              <a:rPr lang="en-US" sz="4600" cap="none" dirty="0" smtClean="0">
                <a:solidFill>
                  <a:schemeClr val="dk1"/>
                </a:solidFill>
                <a:latin typeface="Arial"/>
                <a:ea typeface="Arial"/>
                <a:cs typeface="Arial"/>
                <a:sym typeface="Arial"/>
              </a:rPr>
              <a:t> of Violence – The American Revolution</a:t>
            </a:r>
            <a:endParaRPr lang="en-US" sz="4600" cap="none" dirty="0">
              <a:solidFill>
                <a:schemeClr val="dk1"/>
              </a:solidFill>
              <a:latin typeface="Arial"/>
              <a:ea typeface="Arial"/>
              <a:cs typeface="Arial"/>
              <a:sym typeface="Arial"/>
            </a:endParaRPr>
          </a:p>
        </p:txBody>
      </p:sp>
      <p:sp>
        <p:nvSpPr>
          <p:cNvPr id="68" name="Shape 68"/>
          <p:cNvSpPr txBox="1">
            <a:spLocks noGrp="1"/>
          </p:cNvSpPr>
          <p:nvPr>
            <p:ph type="body" idx="1"/>
          </p:nvPr>
        </p:nvSpPr>
        <p:spPr>
          <a:xfrm>
            <a:off x="2438400" y="1735137"/>
            <a:ext cx="7313612" cy="4056061"/>
          </a:xfrm>
          <a:prstGeom prst="rect">
            <a:avLst/>
          </a:prstGeom>
          <a:noFill/>
          <a:ln>
            <a:noFill/>
          </a:ln>
        </p:spPr>
        <p:txBody>
          <a:bodyPr vert="horz" lIns="91425" tIns="45700" rIns="91425" bIns="45700" rtlCol="0" anchor="t" anchorCtr="0">
            <a:noAutofit/>
          </a:bodyPr>
          <a:lstStyle/>
          <a:p>
            <a:pPr marL="463550" indent="-463550">
              <a:lnSpc>
                <a:spcPct val="100000"/>
              </a:lnSpc>
              <a:spcBef>
                <a:spcPts val="0"/>
              </a:spcBef>
              <a:spcAft>
                <a:spcPts val="0"/>
              </a:spcAft>
              <a:buClr>
                <a:schemeClr val="dk1"/>
              </a:buClr>
              <a:buFont typeface="Arial"/>
              <a:buChar char="•"/>
            </a:pPr>
            <a:r>
              <a:rPr lang="en-US" sz="2400" dirty="0">
                <a:solidFill>
                  <a:schemeClr val="dk1"/>
                </a:solidFill>
                <a:latin typeface="Arial"/>
                <a:ea typeface="Arial"/>
                <a:cs typeface="Arial"/>
                <a:sym typeface="Arial"/>
              </a:rPr>
              <a:t>Colonists in North America want the same rights as citizens living in Britain</a:t>
            </a:r>
          </a:p>
          <a:p>
            <a:pPr marL="914400" lvl="1" indent="-457200">
              <a:lnSpc>
                <a:spcPct val="100000"/>
              </a:lnSpc>
              <a:spcBef>
                <a:spcPts val="600"/>
              </a:spcBef>
              <a:spcAft>
                <a:spcPts val="0"/>
              </a:spcAft>
              <a:buClr>
                <a:schemeClr val="dk1"/>
              </a:buClr>
              <a:buSzPct val="100000"/>
              <a:buFont typeface="Arial"/>
              <a:buChar char="•"/>
            </a:pPr>
            <a:r>
              <a:rPr lang="en-US" sz="2200" dirty="0">
                <a:solidFill>
                  <a:schemeClr val="dk1"/>
                </a:solidFill>
                <a:latin typeface="Arial"/>
                <a:ea typeface="Arial"/>
                <a:cs typeface="Arial"/>
                <a:sym typeface="Arial"/>
              </a:rPr>
              <a:t>Control of the economy (taxation without representation)</a:t>
            </a:r>
          </a:p>
          <a:p>
            <a:pPr marL="1255712" lvl="2" indent="-341312">
              <a:lnSpc>
                <a:spcPct val="100000"/>
              </a:lnSpc>
              <a:spcBef>
                <a:spcPts val="600"/>
              </a:spcBef>
              <a:spcAft>
                <a:spcPts val="0"/>
              </a:spcAft>
              <a:buClr>
                <a:schemeClr val="dk1"/>
              </a:buClr>
              <a:buSzPct val="100000"/>
              <a:buFont typeface="Arial"/>
              <a:buChar char="•"/>
            </a:pPr>
            <a:r>
              <a:rPr lang="en-US" sz="2000" dirty="0">
                <a:solidFill>
                  <a:schemeClr val="dk1"/>
                </a:solidFill>
                <a:latin typeface="Arial"/>
                <a:ea typeface="Arial"/>
                <a:cs typeface="Arial"/>
                <a:sym typeface="Arial"/>
              </a:rPr>
              <a:t>Boston Tea Party</a:t>
            </a:r>
          </a:p>
          <a:p>
            <a:pPr marL="463550" indent="-463550">
              <a:lnSpc>
                <a:spcPct val="100000"/>
              </a:lnSpc>
              <a:spcBef>
                <a:spcPts val="2000"/>
              </a:spcBef>
              <a:spcAft>
                <a:spcPts val="0"/>
              </a:spcAft>
              <a:buClr>
                <a:schemeClr val="dk1"/>
              </a:buClr>
              <a:buFont typeface="Arial"/>
              <a:buChar char="•"/>
            </a:pPr>
            <a:r>
              <a:rPr lang="en-US" sz="2400" dirty="0">
                <a:solidFill>
                  <a:schemeClr val="dk1"/>
                </a:solidFill>
                <a:latin typeface="Arial"/>
                <a:ea typeface="Arial"/>
                <a:cs typeface="Arial"/>
                <a:sym typeface="Arial"/>
              </a:rPr>
              <a:t>Because Britain was so far away, the colonists were used to ruling themselves</a:t>
            </a:r>
          </a:p>
          <a:p>
            <a:pPr marL="463550" indent="-463550">
              <a:lnSpc>
                <a:spcPct val="100000"/>
              </a:lnSpc>
              <a:spcBef>
                <a:spcPts val="2000"/>
              </a:spcBef>
              <a:spcAft>
                <a:spcPts val="0"/>
              </a:spcAft>
              <a:buClr>
                <a:schemeClr val="dk1"/>
              </a:buClr>
              <a:buFont typeface="Arial"/>
              <a:buChar char="•"/>
            </a:pPr>
            <a:r>
              <a:rPr lang="en-US" sz="2400" dirty="0">
                <a:solidFill>
                  <a:schemeClr val="dk1"/>
                </a:solidFill>
                <a:latin typeface="Arial"/>
                <a:ea typeface="Arial"/>
                <a:cs typeface="Arial"/>
                <a:sym typeface="Arial"/>
              </a:rPr>
              <a:t>Enlightenment ideas had spread here</a:t>
            </a:r>
          </a:p>
        </p:txBody>
      </p:sp>
    </p:spTree>
    <p:extLst>
      <p:ext uri="{BB962C8B-B14F-4D97-AF65-F5344CB8AC3E}">
        <p14:creationId xmlns:p14="http://schemas.microsoft.com/office/powerpoint/2010/main" val="3627480214"/>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438400" y="503237"/>
            <a:ext cx="7313612" cy="868362"/>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1"/>
              </a:buClr>
              <a:buSzPct val="25000"/>
            </a:pPr>
            <a:r>
              <a:rPr lang="en-US" sz="4600" cap="none" dirty="0" smtClean="0">
                <a:solidFill>
                  <a:schemeClr val="dk1"/>
                </a:solidFill>
                <a:latin typeface="Arial"/>
                <a:ea typeface="Arial"/>
                <a:cs typeface="Arial"/>
                <a:sym typeface="Arial"/>
              </a:rPr>
              <a:t>The American </a:t>
            </a:r>
            <a:r>
              <a:rPr lang="en-US" sz="4600" cap="none" dirty="0">
                <a:solidFill>
                  <a:schemeClr val="dk1"/>
                </a:solidFill>
                <a:latin typeface="Arial"/>
                <a:ea typeface="Arial"/>
                <a:cs typeface="Arial"/>
                <a:sym typeface="Arial"/>
              </a:rPr>
              <a:t>Revolution</a:t>
            </a:r>
          </a:p>
        </p:txBody>
      </p:sp>
      <p:sp>
        <p:nvSpPr>
          <p:cNvPr id="74" name="Shape 74"/>
          <p:cNvSpPr txBox="1">
            <a:spLocks noGrp="1"/>
          </p:cNvSpPr>
          <p:nvPr>
            <p:ph type="body" idx="1"/>
          </p:nvPr>
        </p:nvSpPr>
        <p:spPr>
          <a:xfrm>
            <a:off x="2133601" y="1371601"/>
            <a:ext cx="8153399" cy="5486399"/>
          </a:xfrm>
          <a:prstGeom prst="rect">
            <a:avLst/>
          </a:prstGeom>
          <a:noFill/>
          <a:ln>
            <a:noFill/>
          </a:ln>
        </p:spPr>
        <p:txBody>
          <a:bodyPr vert="horz" lIns="91425" tIns="45700" rIns="91425" bIns="45700" rtlCol="0" anchor="t" anchorCtr="0">
            <a:noAutofit/>
          </a:bodyPr>
          <a:lstStyle/>
          <a:p>
            <a:pPr marL="463550" indent="-463550">
              <a:lnSpc>
                <a:spcPct val="100000"/>
              </a:lnSpc>
              <a:spcBef>
                <a:spcPts val="0"/>
              </a:spcBef>
              <a:spcAft>
                <a:spcPts val="0"/>
              </a:spcAft>
              <a:buClr>
                <a:schemeClr val="dk1"/>
              </a:buClr>
              <a:buFont typeface="Arial"/>
              <a:buChar char="•"/>
            </a:pPr>
            <a:r>
              <a:rPr lang="en-US" sz="2400" dirty="0">
                <a:solidFill>
                  <a:schemeClr val="dk1"/>
                </a:solidFill>
                <a:latin typeface="Arial"/>
                <a:ea typeface="Arial"/>
                <a:cs typeface="Arial"/>
                <a:sym typeface="Arial"/>
              </a:rPr>
              <a:t>In 1776 the colonists write the Declaration of Independence, saying King George III needed to be overthrown (bit crazy)</a:t>
            </a:r>
          </a:p>
          <a:p>
            <a:pPr marL="463550" indent="-463550">
              <a:lnSpc>
                <a:spcPct val="100000"/>
              </a:lnSpc>
              <a:spcBef>
                <a:spcPts val="2000"/>
              </a:spcBef>
              <a:spcAft>
                <a:spcPts val="0"/>
              </a:spcAft>
              <a:buClr>
                <a:schemeClr val="dk1"/>
              </a:buClr>
              <a:buFont typeface="Arial"/>
              <a:buChar char="•"/>
            </a:pPr>
            <a:r>
              <a:rPr lang="en-US" sz="2400" dirty="0">
                <a:solidFill>
                  <a:srgbClr val="FF0000"/>
                </a:solidFill>
                <a:latin typeface="Arial"/>
                <a:ea typeface="Arial"/>
                <a:cs typeface="Arial"/>
                <a:sym typeface="Arial"/>
              </a:rPr>
              <a:t>The resulting bloody war lasted 8 years, with France providing both financial and military support to the colonists </a:t>
            </a:r>
            <a:r>
              <a:rPr lang="en-US" sz="1600" dirty="0">
                <a:solidFill>
                  <a:srgbClr val="FF0000"/>
                </a:solidFill>
                <a:latin typeface="Arial"/>
                <a:ea typeface="Arial"/>
                <a:cs typeface="Arial"/>
                <a:sym typeface="Arial"/>
              </a:rPr>
              <a:t>(which creates some of the financial problems that leads to their revolution</a:t>
            </a:r>
            <a:r>
              <a:rPr lang="en-US" sz="1600" dirty="0" smtClean="0">
                <a:solidFill>
                  <a:srgbClr val="FF0000"/>
                </a:solidFill>
                <a:latin typeface="Arial"/>
                <a:ea typeface="Arial"/>
                <a:cs typeface="Arial"/>
                <a:sym typeface="Arial"/>
              </a:rPr>
              <a:t>) ((Also…French citizens were acutely aware that revolution exists!!!)</a:t>
            </a:r>
            <a:endParaRPr lang="en-US" sz="1600" dirty="0">
              <a:solidFill>
                <a:srgbClr val="FF0000"/>
              </a:solidFill>
              <a:latin typeface="Arial"/>
              <a:ea typeface="Arial"/>
              <a:cs typeface="Arial"/>
              <a:sym typeface="Arial"/>
            </a:endParaRPr>
          </a:p>
          <a:p>
            <a:pPr marL="463550" indent="-463550">
              <a:lnSpc>
                <a:spcPct val="100000"/>
              </a:lnSpc>
              <a:spcBef>
                <a:spcPts val="2000"/>
              </a:spcBef>
              <a:spcAft>
                <a:spcPts val="0"/>
              </a:spcAft>
              <a:buClr>
                <a:schemeClr val="dk1"/>
              </a:buClr>
              <a:buFont typeface="Arial"/>
              <a:buChar char="•"/>
            </a:pPr>
            <a:r>
              <a:rPr lang="en-US" sz="2400" dirty="0">
                <a:solidFill>
                  <a:schemeClr val="dk1"/>
                </a:solidFill>
                <a:latin typeface="Arial"/>
                <a:ea typeface="Arial"/>
                <a:cs typeface="Arial"/>
                <a:sym typeface="Arial"/>
              </a:rPr>
              <a:t>When the war ended, the new nation-state used the ideas of the Enlightenment philosophers to create their new government</a:t>
            </a:r>
          </a:p>
          <a:p>
            <a:pPr marL="914400" lvl="1" indent="-457200">
              <a:lnSpc>
                <a:spcPct val="100000"/>
              </a:lnSpc>
              <a:spcBef>
                <a:spcPts val="600"/>
              </a:spcBef>
              <a:spcAft>
                <a:spcPts val="0"/>
              </a:spcAft>
              <a:buClr>
                <a:schemeClr val="dk1"/>
              </a:buClr>
              <a:buSzPct val="100000"/>
              <a:buFont typeface="Arial"/>
              <a:buChar char="•"/>
            </a:pPr>
            <a:r>
              <a:rPr lang="en-US" sz="2200" dirty="0">
                <a:solidFill>
                  <a:schemeClr val="dk1"/>
                </a:solidFill>
                <a:latin typeface="Arial"/>
                <a:ea typeface="Arial"/>
                <a:cs typeface="Arial"/>
                <a:sym typeface="Arial"/>
              </a:rPr>
              <a:t>Many nations around the world, including France and Canada, have used those ideas to create their government structures.</a:t>
            </a:r>
          </a:p>
        </p:txBody>
      </p:sp>
    </p:spTree>
    <p:extLst>
      <p:ext uri="{BB962C8B-B14F-4D97-AF65-F5344CB8AC3E}">
        <p14:creationId xmlns:p14="http://schemas.microsoft.com/office/powerpoint/2010/main" val="85194355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solidFill>
                  <a:schemeClr val="tx2">
                    <a:lumMod val="75000"/>
                  </a:schemeClr>
                </a:solidFill>
              </a:rPr>
              <a:t>Philosophy of the French Revolution: The Enlightenment (Age of Reason)</a:t>
            </a:r>
          </a:p>
        </p:txBody>
      </p:sp>
      <p:sp>
        <p:nvSpPr>
          <p:cNvPr id="3" name="Content Placeholder 2"/>
          <p:cNvSpPr>
            <a:spLocks noGrp="1"/>
          </p:cNvSpPr>
          <p:nvPr>
            <p:ph idx="1"/>
          </p:nvPr>
        </p:nvSpPr>
        <p:spPr>
          <a:xfrm>
            <a:off x="1981200" y="1828800"/>
            <a:ext cx="8229600" cy="4800600"/>
          </a:xfrm>
        </p:spPr>
        <p:txBody>
          <a:bodyPr rtlCol="0">
            <a:normAutofit/>
          </a:bodyPr>
          <a:lstStyle/>
          <a:p>
            <a:pPr>
              <a:spcAft>
                <a:spcPts val="0"/>
              </a:spcAft>
              <a:defRPr/>
            </a:pPr>
            <a:r>
              <a:rPr lang="en-US" sz="2800" dirty="0" smtClean="0"/>
              <a:t>Scientists during the Renaissance had discovered laws that govern the natural world</a:t>
            </a:r>
          </a:p>
          <a:p>
            <a:pPr>
              <a:spcAft>
                <a:spcPts val="0"/>
              </a:spcAft>
              <a:defRPr/>
            </a:pPr>
            <a:r>
              <a:rPr lang="en-US" sz="2800" dirty="0" smtClean="0"/>
              <a:t>Intellectuals – </a:t>
            </a:r>
            <a:r>
              <a:rPr lang="en-US" sz="2800" b="1" i="1" dirty="0" err="1" smtClean="0"/>
              <a:t>philosophes</a:t>
            </a:r>
            <a:r>
              <a:rPr lang="en-US" sz="2800" dirty="0" smtClean="0"/>
              <a:t> – began to ask if natural laws might also apply to human beings</a:t>
            </a:r>
          </a:p>
          <a:p>
            <a:pPr lvl="1">
              <a:spcAft>
                <a:spcPts val="0"/>
              </a:spcAft>
              <a:defRPr/>
            </a:pPr>
            <a:r>
              <a:rPr lang="en-US" sz="2400" dirty="0" smtClean="0"/>
              <a:t>Particularly to human institutions such as governments</a:t>
            </a:r>
          </a:p>
          <a:p>
            <a:pPr lvl="1">
              <a:spcAft>
                <a:spcPts val="0"/>
              </a:spcAft>
              <a:defRPr/>
            </a:pPr>
            <a:r>
              <a:rPr lang="en-US" sz="2400" i="1" dirty="0" err="1" smtClean="0"/>
              <a:t>Philosophes</a:t>
            </a:r>
            <a:r>
              <a:rPr lang="en-US" sz="2400" dirty="0" smtClean="0"/>
              <a:t> were </a:t>
            </a:r>
            <a:r>
              <a:rPr lang="en-US" sz="2400" b="1" dirty="0" smtClean="0"/>
              <a:t>secular</a:t>
            </a:r>
            <a:r>
              <a:rPr lang="en-US" sz="2400" dirty="0" smtClean="0"/>
              <a:t> in thinking – they used reason and logic, rather than faith, religion, and superstition, to answer important questions</a:t>
            </a:r>
          </a:p>
          <a:p>
            <a:pPr lvl="1">
              <a:spcAft>
                <a:spcPts val="0"/>
              </a:spcAft>
              <a:defRPr/>
            </a:pPr>
            <a:r>
              <a:rPr lang="en-US" sz="2400" dirty="0" smtClean="0"/>
              <a:t>Used reason and logic to determine how governments are formed</a:t>
            </a:r>
          </a:p>
          <a:p>
            <a:pPr lvl="2">
              <a:spcAft>
                <a:spcPts val="0"/>
              </a:spcAft>
              <a:defRPr/>
            </a:pPr>
            <a:r>
              <a:rPr lang="en-US" sz="1800" dirty="0" smtClean="0"/>
              <a:t>Tried to figure out what logical, rational principles work to tie people to their governments</a:t>
            </a:r>
          </a:p>
          <a:p>
            <a:pPr lvl="1">
              <a:spcAft>
                <a:spcPts val="0"/>
              </a:spcAft>
              <a:defRPr/>
            </a:pPr>
            <a:r>
              <a:rPr lang="en-US" sz="2400" dirty="0" smtClean="0"/>
              <a:t>Questioned the divine right of kings</a:t>
            </a:r>
          </a:p>
          <a:p>
            <a:pPr>
              <a:spcAft>
                <a:spcPts val="0"/>
              </a:spcAft>
              <a:defRPr/>
            </a:pPr>
            <a:endParaRPr lang="en-US" sz="2800" dirty="0" smtClean="0"/>
          </a:p>
        </p:txBody>
      </p:sp>
    </p:spTree>
    <p:extLst>
      <p:ext uri="{BB962C8B-B14F-4D97-AF65-F5344CB8AC3E}">
        <p14:creationId xmlns:p14="http://schemas.microsoft.com/office/powerpoint/2010/main" val="2634907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enlightthink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011" y="169520"/>
            <a:ext cx="5811151" cy="662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968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Economic Conditions under the</a:t>
            </a:r>
            <a:br>
              <a:rPr lang="en-US" dirty="0" smtClean="0">
                <a:solidFill>
                  <a:schemeClr val="tx2">
                    <a:lumMod val="75000"/>
                  </a:schemeClr>
                </a:solidFill>
              </a:rPr>
            </a:br>
            <a:r>
              <a:rPr lang="en-US" dirty="0" smtClean="0">
                <a:solidFill>
                  <a:schemeClr val="tx2">
                    <a:lumMod val="75000"/>
                  </a:schemeClr>
                </a:solidFill>
              </a:rPr>
              <a:t>Old Regime</a:t>
            </a:r>
            <a:endParaRPr lang="en-US" dirty="0">
              <a:solidFill>
                <a:schemeClr val="tx2">
                  <a:lumMod val="75000"/>
                </a:schemeClr>
              </a:solidFill>
            </a:endParaRPr>
          </a:p>
        </p:txBody>
      </p:sp>
      <p:sp>
        <p:nvSpPr>
          <p:cNvPr id="3" name="Content Placeholder 2"/>
          <p:cNvSpPr>
            <a:spLocks noGrp="1"/>
          </p:cNvSpPr>
          <p:nvPr>
            <p:ph idx="1"/>
          </p:nvPr>
        </p:nvSpPr>
        <p:spPr>
          <a:xfrm>
            <a:off x="1981200" y="1828800"/>
            <a:ext cx="8229600" cy="4800600"/>
          </a:xfrm>
        </p:spPr>
        <p:txBody>
          <a:bodyPr>
            <a:normAutofit/>
          </a:bodyPr>
          <a:lstStyle/>
          <a:p>
            <a:r>
              <a:rPr lang="en-US" sz="2800" dirty="0" smtClean="0"/>
              <a:t>France’s economy was based primarily on agriculture</a:t>
            </a:r>
          </a:p>
          <a:p>
            <a:r>
              <a:rPr lang="en-US" sz="2800" dirty="0" smtClean="0"/>
              <a:t>Peasant farmers of France bore the burden of taxation</a:t>
            </a:r>
          </a:p>
          <a:p>
            <a:r>
              <a:rPr lang="en-US" sz="2800" dirty="0" smtClean="0"/>
              <a:t>Poor harvests meant that peasants had trouble paying their regular taxes</a:t>
            </a:r>
          </a:p>
          <a:p>
            <a:pPr lvl="1"/>
            <a:r>
              <a:rPr lang="en-US" sz="2400" dirty="0" smtClean="0"/>
              <a:t>Certainly could not afford to have their taxes raised</a:t>
            </a:r>
          </a:p>
          <a:p>
            <a:r>
              <a:rPr lang="en-US" sz="2800" dirty="0" smtClean="0"/>
              <a:t>Bourgeoisie often managed to gather wealth</a:t>
            </a:r>
          </a:p>
          <a:p>
            <a:pPr lvl="1"/>
            <a:r>
              <a:rPr lang="en-US" sz="2400" dirty="0" smtClean="0"/>
              <a:t>But were upset that they paid taxes while nobles did not</a:t>
            </a:r>
            <a:endParaRPr lang="en-US" sz="2400" dirty="0"/>
          </a:p>
        </p:txBody>
      </p:sp>
    </p:spTree>
    <p:extLst>
      <p:ext uri="{BB962C8B-B14F-4D97-AF65-F5344CB8AC3E}">
        <p14:creationId xmlns:p14="http://schemas.microsoft.com/office/powerpoint/2010/main" val="122830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3" name="Content Placeholder 2"/>
          <p:cNvSpPr>
            <a:spLocks noGrp="1"/>
          </p:cNvSpPr>
          <p:nvPr>
            <p:ph idx="1"/>
          </p:nvPr>
        </p:nvSpPr>
        <p:spPr>
          <a:xfrm>
            <a:off x="1905000" y="1905000"/>
            <a:ext cx="3886200" cy="762000"/>
          </a:xfrm>
        </p:spPr>
        <p:txBody>
          <a:bodyPr>
            <a:normAutofit/>
          </a:bodyPr>
          <a:lstStyle/>
          <a:p>
            <a:pPr marL="0" indent="0">
              <a:buNone/>
            </a:pPr>
            <a:r>
              <a:rPr lang="en-CA" sz="3000" dirty="0" smtClean="0">
                <a:solidFill>
                  <a:srgbClr val="FF0000"/>
                </a:solidFill>
              </a:rPr>
              <a:t>Social </a:t>
            </a:r>
            <a:r>
              <a:rPr lang="en-CA" sz="3000" dirty="0">
                <a:solidFill>
                  <a:srgbClr val="FF0000"/>
                </a:solidFill>
              </a:rPr>
              <a:t>factors</a:t>
            </a:r>
          </a:p>
        </p:txBody>
      </p:sp>
      <p:sp>
        <p:nvSpPr>
          <p:cNvPr id="4" name="Content Placeholder 2"/>
          <p:cNvSpPr txBox="1">
            <a:spLocks/>
          </p:cNvSpPr>
          <p:nvPr/>
        </p:nvSpPr>
        <p:spPr>
          <a:xfrm>
            <a:off x="1828800" y="2590800"/>
            <a:ext cx="8534400" cy="2057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Pre-revolutionary France had a very unfair social structure.</a:t>
            </a:r>
          </a:p>
          <a:p>
            <a:pPr marL="0" indent="0">
              <a:buNone/>
            </a:pPr>
            <a:endParaRPr lang="en-CA" dirty="0"/>
          </a:p>
          <a:p>
            <a:pPr marL="0" indent="0">
              <a:buNone/>
            </a:pPr>
            <a:r>
              <a:rPr lang="en-CA" dirty="0"/>
              <a:t>The </a:t>
            </a:r>
            <a:r>
              <a:rPr lang="en-CA" b="1" dirty="0"/>
              <a:t>Monarchy</a:t>
            </a:r>
            <a:r>
              <a:rPr lang="en-CA" dirty="0"/>
              <a:t> (the king/queen and their family) as well as the </a:t>
            </a:r>
            <a:r>
              <a:rPr lang="en-CA" b="1" dirty="0"/>
              <a:t>Clergy</a:t>
            </a:r>
            <a:r>
              <a:rPr lang="en-CA" dirty="0"/>
              <a:t> (the church members) were heavily favored.</a:t>
            </a:r>
          </a:p>
          <a:p>
            <a:pPr marL="0" indent="0">
              <a:buNone/>
            </a:pPr>
            <a:endParaRPr lang="en-CA" sz="3000" b="1" dirty="0"/>
          </a:p>
          <a:p>
            <a:pPr marL="0" indent="0">
              <a:buNone/>
            </a:pPr>
            <a:endParaRPr lang="en-CA" sz="3000" b="1" dirty="0"/>
          </a:p>
          <a:p>
            <a:pPr marL="0" indent="0">
              <a:buNone/>
            </a:pPr>
            <a:endParaRPr lang="en-CA" sz="3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4372970"/>
            <a:ext cx="1847850" cy="2463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5950" y="4610100"/>
            <a:ext cx="2209800" cy="2209800"/>
          </a:xfrm>
          <a:prstGeom prst="rect">
            <a:avLst/>
          </a:prstGeom>
        </p:spPr>
      </p:pic>
    </p:spTree>
    <p:extLst>
      <p:ext uri="{BB962C8B-B14F-4D97-AF65-F5344CB8AC3E}">
        <p14:creationId xmlns:p14="http://schemas.microsoft.com/office/powerpoint/2010/main" val="1618488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Louis’ Actions</a:t>
            </a:r>
            <a:endParaRPr lang="en-CA" altLang="en-US" smtClean="0"/>
          </a:p>
        </p:txBody>
      </p:sp>
      <p:sp>
        <p:nvSpPr>
          <p:cNvPr id="48131" name="Text Box 3"/>
          <p:cNvSpPr txBox="1">
            <a:spLocks noChangeArrowheads="1"/>
          </p:cNvSpPr>
          <p:nvPr/>
        </p:nvSpPr>
        <p:spPr bwMode="auto">
          <a:xfrm>
            <a:off x="1905000" y="1371601"/>
            <a:ext cx="2590800" cy="4093428"/>
          </a:xfrm>
          <a:prstGeom prst="rect">
            <a:avLst/>
          </a:prstGeom>
          <a:noFill/>
          <a:ln w="9525">
            <a:noFill/>
            <a:miter lim="800000"/>
            <a:headEnd/>
            <a:tailEnd/>
          </a:ln>
          <a:effectLst/>
        </p:spPr>
        <p:txBody>
          <a:bodyPr>
            <a:spAutoFit/>
          </a:bodyPr>
          <a:lstStyle/>
          <a:p>
            <a:pPr>
              <a:spcBef>
                <a:spcPct val="50000"/>
              </a:spcBef>
              <a:defRPr/>
            </a:pPr>
            <a:endParaRPr lang="en-US" sz="2000" b="1" dirty="0" smtClean="0">
              <a:effectLst>
                <a:outerShdw blurRad="38100" dist="38100" dir="2700000" algn="tl">
                  <a:srgbClr val="000000"/>
                </a:outerShdw>
              </a:effectLst>
            </a:endParaRPr>
          </a:p>
          <a:p>
            <a:pPr>
              <a:spcBef>
                <a:spcPct val="50000"/>
              </a:spcBef>
              <a:defRPr/>
            </a:pPr>
            <a:r>
              <a:rPr lang="en-US" sz="2000" b="1" dirty="0" smtClean="0">
                <a:effectLst>
                  <a:outerShdw blurRad="38100" dist="38100" dir="2700000" algn="tl">
                    <a:srgbClr val="000000"/>
                  </a:outerShdw>
                </a:effectLst>
              </a:rPr>
              <a:t>First</a:t>
            </a:r>
            <a:r>
              <a:rPr lang="en-US" sz="2000" b="1" dirty="0">
                <a:effectLst>
                  <a:outerShdw blurRad="38100" dist="38100" dir="2700000" algn="tl">
                    <a:srgbClr val="000000"/>
                  </a:outerShdw>
                </a:effectLst>
              </a:rPr>
              <a:t>: </a:t>
            </a:r>
          </a:p>
          <a:p>
            <a:pPr>
              <a:spcBef>
                <a:spcPct val="50000"/>
              </a:spcBef>
              <a:defRPr/>
            </a:pPr>
            <a:r>
              <a:rPr lang="en-US" sz="2000" b="1" dirty="0">
                <a:effectLst>
                  <a:outerShdw blurRad="38100" dist="38100" dir="2700000" algn="tl">
                    <a:srgbClr val="000000"/>
                  </a:outerShdw>
                </a:effectLst>
              </a:rPr>
              <a:t>Louis took every opportunity to show the people the greatness of the monarchy. He built the great palace of Versailles. He crafted his image of the ‘Sun King’ though the use of propaganda. </a:t>
            </a:r>
            <a:endParaRPr lang="en-CA" sz="2000" b="1" dirty="0">
              <a:effectLst>
                <a:outerShdw blurRad="38100" dist="38100" dir="2700000" algn="tl">
                  <a:srgbClr val="000000"/>
                </a:outerShdw>
              </a:effectLst>
            </a:endParaRPr>
          </a:p>
        </p:txBody>
      </p:sp>
      <p:pic>
        <p:nvPicPr>
          <p:cNvPr id="12292" name="Picture 4" descr="Le%20chateau%20de%20Versail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24001"/>
            <a:ext cx="59182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419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Image:Versailles Palac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587" y="404814"/>
            <a:ext cx="9685338" cy="612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4"/>
          <p:cNvSpPr>
            <a:spLocks noChangeArrowheads="1" noChangeShapeType="1" noTextEdit="1"/>
          </p:cNvSpPr>
          <p:nvPr/>
        </p:nvSpPr>
        <p:spPr bwMode="auto">
          <a:xfrm>
            <a:off x="3071814" y="836613"/>
            <a:ext cx="5976937" cy="7921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bg1"/>
                </a:solidFill>
                <a:effectLst>
                  <a:outerShdw dist="45791" dir="2021404" algn="ctr" rotWithShape="0">
                    <a:srgbClr val="B2B2B2">
                      <a:alpha val="79999"/>
                    </a:srgbClr>
                  </a:outerShdw>
                </a:effectLst>
                <a:cs typeface="Times New Roman" panose="02020603050405020304" pitchFamily="18" charset="0"/>
              </a:rPr>
              <a:t>The Palace of Versailles</a:t>
            </a:r>
          </a:p>
        </p:txBody>
      </p:sp>
    </p:spTree>
    <p:extLst>
      <p:ext uri="{BB962C8B-B14F-4D97-AF65-F5344CB8AC3E}">
        <p14:creationId xmlns:p14="http://schemas.microsoft.com/office/powerpoint/2010/main" val="1642001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Image:Hallofmirror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9" y="-828675"/>
            <a:ext cx="8353425" cy="785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6"/>
          <p:cNvSpPr>
            <a:spLocks noChangeArrowheads="1" noChangeShapeType="1" noTextEdit="1"/>
          </p:cNvSpPr>
          <p:nvPr/>
        </p:nvSpPr>
        <p:spPr bwMode="auto">
          <a:xfrm>
            <a:off x="2855913" y="260350"/>
            <a:ext cx="532765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bg1"/>
                </a:solidFill>
                <a:effectLst>
                  <a:outerShdw dist="45791" dir="2021404" algn="ctr" rotWithShape="0">
                    <a:srgbClr val="B2B2B2">
                      <a:alpha val="79999"/>
                    </a:srgbClr>
                  </a:outerShdw>
                </a:effectLst>
                <a:cs typeface="Times New Roman" panose="02020603050405020304" pitchFamily="18" charset="0"/>
              </a:rPr>
              <a:t>The Hall of Mirrors</a:t>
            </a:r>
          </a:p>
        </p:txBody>
      </p:sp>
    </p:spTree>
    <p:extLst>
      <p:ext uri="{BB962C8B-B14F-4D97-AF65-F5344CB8AC3E}">
        <p14:creationId xmlns:p14="http://schemas.microsoft.com/office/powerpoint/2010/main" val="2011665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sole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20638"/>
            <a:ext cx="37084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Text Box 2"/>
          <p:cNvSpPr txBox="1">
            <a:spLocks noChangeArrowheads="1"/>
          </p:cNvSpPr>
          <p:nvPr/>
        </p:nvSpPr>
        <p:spPr bwMode="auto">
          <a:xfrm>
            <a:off x="1905000" y="457201"/>
            <a:ext cx="3733800" cy="2976563"/>
          </a:xfrm>
          <a:prstGeom prst="rect">
            <a:avLst/>
          </a:prstGeom>
          <a:noFill/>
          <a:ln w="9525">
            <a:noFill/>
            <a:miter lim="800000"/>
            <a:headEnd/>
            <a:tailEnd/>
          </a:ln>
          <a:effectLst/>
        </p:spPr>
        <p:txBody>
          <a:bodyPr>
            <a:spAutoFit/>
          </a:bodyPr>
          <a:lstStyle/>
          <a:p>
            <a:pPr>
              <a:spcBef>
                <a:spcPct val="50000"/>
              </a:spcBef>
              <a:defRPr/>
            </a:pPr>
            <a:r>
              <a:rPr lang="en-US" b="1" dirty="0">
                <a:effectLst>
                  <a:outerShdw blurRad="38100" dist="38100" dir="2700000" algn="tl">
                    <a:srgbClr val="000000"/>
                  </a:outerShdw>
                </a:effectLst>
              </a:rPr>
              <a:t>Second:</a:t>
            </a:r>
          </a:p>
          <a:p>
            <a:pPr>
              <a:spcBef>
                <a:spcPct val="50000"/>
              </a:spcBef>
              <a:defRPr/>
            </a:pPr>
            <a:r>
              <a:rPr lang="en-US" b="1" dirty="0">
                <a:effectLst>
                  <a:outerShdw blurRad="38100" dist="38100" dir="2700000" algn="tl">
                    <a:srgbClr val="000000"/>
                  </a:outerShdw>
                </a:effectLst>
              </a:rPr>
              <a:t>Louis made sure that the nobility and significant groups in France were benefited by the growth of royal power. He often met with regional parliaments when his new policies would affect them. He tried to remove reasons people would attempt another revolt like the </a:t>
            </a:r>
            <a:r>
              <a:rPr lang="en-US" b="1" dirty="0" err="1">
                <a:effectLst>
                  <a:outerShdw blurRad="38100" dist="38100" dir="2700000" algn="tl">
                    <a:srgbClr val="000000"/>
                  </a:outerShdw>
                </a:effectLst>
              </a:rPr>
              <a:t>Fronde</a:t>
            </a:r>
            <a:r>
              <a:rPr lang="en-US" b="1" dirty="0">
                <a:effectLst>
                  <a:outerShdw blurRad="38100" dist="38100" dir="2700000" algn="tl">
                    <a:srgbClr val="000000"/>
                  </a:outerShdw>
                </a:effectLst>
              </a:rPr>
              <a:t>.</a:t>
            </a:r>
            <a:endParaRPr lang="en-CA" b="1" dirty="0">
              <a:effectLst>
                <a:outerShdw blurRad="38100" dist="38100" dir="2700000" algn="tl">
                  <a:srgbClr val="000000"/>
                </a:outerShdw>
              </a:effectLst>
            </a:endParaRPr>
          </a:p>
        </p:txBody>
      </p:sp>
      <p:sp>
        <p:nvSpPr>
          <p:cNvPr id="49155" name="Text Box 3"/>
          <p:cNvSpPr txBox="1">
            <a:spLocks noChangeArrowheads="1"/>
          </p:cNvSpPr>
          <p:nvPr/>
        </p:nvSpPr>
        <p:spPr bwMode="auto">
          <a:xfrm>
            <a:off x="5622926" y="3141664"/>
            <a:ext cx="4968875" cy="2169825"/>
          </a:xfrm>
          <a:prstGeom prst="rect">
            <a:avLst/>
          </a:prstGeom>
          <a:noFill/>
          <a:ln w="9525">
            <a:noFill/>
            <a:miter lim="800000"/>
            <a:headEnd/>
            <a:tailEnd/>
          </a:ln>
          <a:effectLst/>
        </p:spPr>
        <p:txBody>
          <a:bodyPr>
            <a:spAutoFit/>
          </a:bodyPr>
          <a:lstStyle/>
          <a:p>
            <a:pPr>
              <a:spcBef>
                <a:spcPct val="50000"/>
              </a:spcBef>
              <a:defRPr/>
            </a:pPr>
            <a:r>
              <a:rPr lang="en-US" b="1" dirty="0">
                <a:effectLst>
                  <a:outerShdw blurRad="38100" dist="38100" dir="2700000" algn="tl">
                    <a:srgbClr val="000000"/>
                  </a:outerShdw>
                </a:effectLst>
              </a:rPr>
              <a:t>Third:</a:t>
            </a:r>
          </a:p>
          <a:p>
            <a:pPr>
              <a:spcBef>
                <a:spcPct val="50000"/>
              </a:spcBef>
              <a:defRPr/>
            </a:pPr>
            <a:r>
              <a:rPr lang="en-US" b="1" dirty="0">
                <a:effectLst>
                  <a:outerShdw blurRad="38100" dist="38100" dir="2700000" algn="tl">
                    <a:srgbClr val="000000"/>
                  </a:outerShdw>
                </a:effectLst>
              </a:rPr>
              <a:t>Louis held extravagant parties in order to lure the nobles into his company. Nobles would wait on him in the morning, watch him eating his meals, confer with the king in meetings. To be close to the king was a way to improve one’s position in France…</a:t>
            </a:r>
            <a:endParaRPr lang="en-CA" b="1" dirty="0">
              <a:effectLst>
                <a:outerShdw blurRad="38100" dist="38100" dir="2700000" algn="tl">
                  <a:srgbClr val="000000"/>
                </a:outerShdw>
              </a:effectLst>
            </a:endParaRPr>
          </a:p>
        </p:txBody>
      </p:sp>
    </p:spTree>
    <p:extLst>
      <p:ext uri="{BB962C8B-B14F-4D97-AF65-F5344CB8AC3E}">
        <p14:creationId xmlns:p14="http://schemas.microsoft.com/office/powerpoint/2010/main" val="3750650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9156"/>
                                        </p:tgtEl>
                                        <p:attrNameLst>
                                          <p:attrName>style.visibility</p:attrName>
                                        </p:attrNameLst>
                                      </p:cBhvr>
                                      <p:to>
                                        <p:strVal val="visible"/>
                                      </p:to>
                                    </p:set>
                                    <p:animEffect transition="in" filter="fade">
                                      <p:cBhvr>
                                        <p:cTn id="13" dur="500"/>
                                        <p:tgtEl>
                                          <p:spTgt spid="49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3" name="Content Placeholder 2"/>
          <p:cNvSpPr>
            <a:spLocks noGrp="1"/>
          </p:cNvSpPr>
          <p:nvPr>
            <p:ph idx="1"/>
          </p:nvPr>
        </p:nvSpPr>
        <p:spPr>
          <a:xfrm>
            <a:off x="1905000" y="1905000"/>
            <a:ext cx="4419600" cy="762000"/>
          </a:xfrm>
        </p:spPr>
        <p:txBody>
          <a:bodyPr>
            <a:normAutofit/>
          </a:bodyPr>
          <a:lstStyle/>
          <a:p>
            <a:pPr marL="0" indent="0">
              <a:buNone/>
            </a:pPr>
            <a:r>
              <a:rPr lang="en-CA" sz="3000" dirty="0" smtClean="0"/>
              <a:t>ASIDE:  </a:t>
            </a:r>
            <a:r>
              <a:rPr lang="en-CA" sz="3000" b="1" dirty="0">
                <a:solidFill>
                  <a:srgbClr val="FF0000"/>
                </a:solidFill>
              </a:rPr>
              <a:t>Geographic factors</a:t>
            </a:r>
          </a:p>
        </p:txBody>
      </p:sp>
      <p:sp>
        <p:nvSpPr>
          <p:cNvPr id="4" name="Content Placeholder 2"/>
          <p:cNvSpPr txBox="1">
            <a:spLocks/>
          </p:cNvSpPr>
          <p:nvPr/>
        </p:nvSpPr>
        <p:spPr>
          <a:xfrm>
            <a:off x="1809750" y="3124201"/>
            <a:ext cx="8305800" cy="1457325"/>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sz="3200" dirty="0"/>
              <a:t>Just as </a:t>
            </a:r>
            <a:r>
              <a:rPr lang="en-CA" sz="3200" b="1" dirty="0"/>
              <a:t>Louis XVI </a:t>
            </a:r>
            <a:r>
              <a:rPr lang="en-CA" sz="3200" dirty="0"/>
              <a:t>was calling together the </a:t>
            </a:r>
            <a:r>
              <a:rPr lang="en-CA" sz="3200" b="1" dirty="0"/>
              <a:t>Estates General</a:t>
            </a:r>
            <a:r>
              <a:rPr lang="en-CA" sz="3200" dirty="0"/>
              <a:t> to try forcing taxes on his people, large parts of France were suffering from terrible weather.</a:t>
            </a:r>
          </a:p>
        </p:txBody>
      </p:sp>
    </p:spTree>
    <p:extLst>
      <p:ext uri="{BB962C8B-B14F-4D97-AF65-F5344CB8AC3E}">
        <p14:creationId xmlns:p14="http://schemas.microsoft.com/office/powerpoint/2010/main" val="3895773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05000" y="838201"/>
            <a:ext cx="8305800" cy="642939"/>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The weather killed crops, and a huge food shortage ensued.</a:t>
            </a:r>
          </a:p>
        </p:txBody>
      </p:sp>
      <p:sp>
        <p:nvSpPr>
          <p:cNvPr id="6" name="Content Placeholder 2"/>
          <p:cNvSpPr txBox="1">
            <a:spLocks/>
          </p:cNvSpPr>
          <p:nvPr/>
        </p:nvSpPr>
        <p:spPr>
          <a:xfrm>
            <a:off x="2895600" y="1329334"/>
            <a:ext cx="6126708" cy="1524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CA" sz="2800" dirty="0"/>
              <a:t>People began rioting and stealing food. </a:t>
            </a:r>
          </a:p>
          <a:p>
            <a:pPr marL="0" indent="0" algn="ctr">
              <a:buNone/>
            </a:pPr>
            <a:r>
              <a:rPr lang="en-CA" sz="2800" dirty="0"/>
              <a:t>Discontent was widespread.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2954" y="2727687"/>
            <a:ext cx="2832000" cy="4108704"/>
          </a:xfrm>
          <a:prstGeom prst="rect">
            <a:avLst/>
          </a:prstGeom>
        </p:spPr>
      </p:pic>
    </p:spTree>
    <p:extLst>
      <p:ext uri="{BB962C8B-B14F-4D97-AF65-F5344CB8AC3E}">
        <p14:creationId xmlns:p14="http://schemas.microsoft.com/office/powerpoint/2010/main" val="106357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828800" y="1954576"/>
            <a:ext cx="4724400" cy="222885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None/>
            </a:pPr>
            <a:r>
              <a:rPr lang="en-CA" dirty="0"/>
              <a:t>To get money for more wars, </a:t>
            </a:r>
            <a:r>
              <a:rPr lang="en-CA" dirty="0" smtClean="0"/>
              <a:t>and despite the famine, the </a:t>
            </a:r>
            <a:r>
              <a:rPr lang="en-CA" dirty="0"/>
              <a:t>man who was king of France before the revolution (</a:t>
            </a:r>
            <a:r>
              <a:rPr lang="en-CA" b="1" dirty="0"/>
              <a:t>Louis XVI</a:t>
            </a:r>
            <a:r>
              <a:rPr lang="en-CA" dirty="0"/>
              <a:t>; the 16</a:t>
            </a:r>
            <a:r>
              <a:rPr lang="en-CA" baseline="30000" dirty="0"/>
              <a:t>th</a:t>
            </a:r>
            <a:r>
              <a:rPr lang="en-CA" dirty="0"/>
              <a:t>) wanted to institute more taxes.</a:t>
            </a:r>
          </a:p>
        </p:txBody>
      </p:sp>
      <p:pic>
        <p:nvPicPr>
          <p:cNvPr id="3074" name="Picture 2" descr="http://www.nndb.com/people/230/000092951/louis-xv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745945"/>
            <a:ext cx="3429000" cy="4874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404815"/>
            <a:ext cx="3048000" cy="2438400"/>
          </a:xfrm>
          <a:prstGeom prst="rect">
            <a:avLst/>
          </a:prstGeom>
        </p:spPr>
      </p:pic>
    </p:spTree>
    <p:extLst>
      <p:ext uri="{BB962C8B-B14F-4D97-AF65-F5344CB8AC3E}">
        <p14:creationId xmlns:p14="http://schemas.microsoft.com/office/powerpoint/2010/main" val="2758155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09800" y="260350"/>
            <a:ext cx="7772400" cy="1143000"/>
          </a:xfrm>
        </p:spPr>
        <p:txBody>
          <a:bodyPr/>
          <a:lstStyle/>
          <a:p>
            <a:pPr eaLnBrk="1" hangingPunct="1"/>
            <a:r>
              <a:rPr lang="en-US" altLang="en-US" smtClean="0"/>
              <a:t>What made Louis XVI fail?</a:t>
            </a:r>
          </a:p>
        </p:txBody>
      </p:sp>
      <p:sp>
        <p:nvSpPr>
          <p:cNvPr id="19459" name="Rectangle 3"/>
          <p:cNvSpPr>
            <a:spLocks noGrp="1" noChangeArrowheads="1"/>
          </p:cNvSpPr>
          <p:nvPr>
            <p:ph type="body" idx="1"/>
          </p:nvPr>
        </p:nvSpPr>
        <p:spPr>
          <a:xfrm>
            <a:off x="1524000" y="1484314"/>
            <a:ext cx="6516688" cy="5373687"/>
          </a:xfrm>
        </p:spPr>
        <p:txBody>
          <a:bodyPr/>
          <a:lstStyle/>
          <a:p>
            <a:pPr eaLnBrk="1" hangingPunct="1">
              <a:lnSpc>
                <a:spcPct val="80000"/>
              </a:lnSpc>
            </a:pPr>
            <a:r>
              <a:rPr lang="en-US" altLang="en-US" sz="2100"/>
              <a:t>Louis’ chief financial advisor, Anne Robert Jacques Turgot (1727-1781), devised a way to escape the financial problems that surrounded France. Thought there was much money in the country it was in the hands of the nobility and could not be touched.</a:t>
            </a:r>
          </a:p>
          <a:p>
            <a:pPr eaLnBrk="1" hangingPunct="1">
              <a:lnSpc>
                <a:spcPct val="80000"/>
              </a:lnSpc>
            </a:pPr>
            <a:r>
              <a:rPr lang="en-US" altLang="en-US" sz="2100"/>
              <a:t>Turgot sought to control tax farmers, abolished the guilds, and planned to replace the </a:t>
            </a:r>
            <a:r>
              <a:rPr lang="en-US" altLang="en-US" sz="2100" i="1"/>
              <a:t>corvee </a:t>
            </a:r>
            <a:r>
              <a:rPr lang="en-US" altLang="en-US" sz="2100"/>
              <a:t>with a tax (on property) on all three Estates.</a:t>
            </a:r>
          </a:p>
          <a:p>
            <a:pPr eaLnBrk="1" hangingPunct="1">
              <a:lnSpc>
                <a:spcPct val="80000"/>
              </a:lnSpc>
            </a:pPr>
            <a:r>
              <a:rPr lang="en-US" altLang="en-US" sz="2100"/>
              <a:t>The church and the nobility opposed these measures.</a:t>
            </a:r>
          </a:p>
          <a:p>
            <a:pPr eaLnBrk="1" hangingPunct="1">
              <a:lnSpc>
                <a:spcPct val="80000"/>
              </a:lnSpc>
            </a:pPr>
            <a:r>
              <a:rPr lang="en-US" altLang="en-US" sz="2100"/>
              <a:t>1775 the </a:t>
            </a:r>
            <a:r>
              <a:rPr lang="en-US" altLang="en-US" sz="2100" i="1"/>
              <a:t>Flour War </a:t>
            </a:r>
            <a:r>
              <a:rPr lang="en-US" altLang="en-US" sz="2100"/>
              <a:t>erupted with harvest failures and bread shortages. The People of France could not afford bread and peasants and urban workers took to the streets demanding price controls.</a:t>
            </a:r>
          </a:p>
          <a:p>
            <a:pPr eaLnBrk="1" hangingPunct="1">
              <a:lnSpc>
                <a:spcPct val="80000"/>
              </a:lnSpc>
            </a:pPr>
            <a:r>
              <a:rPr lang="en-US" altLang="en-US" sz="2100"/>
              <a:t>Turgot was blamed and dismissed</a:t>
            </a:r>
            <a:r>
              <a:rPr lang="en-US" altLang="en-US" sz="1800"/>
              <a:t>.</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689" y="2133601"/>
            <a:ext cx="250983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5832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 calcmode="lin" valueType="num">
                                      <p:cBhvr additive="base">
                                        <p:cTn id="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Effect transition="in" filter="fade">
                                      <p:cBhvr>
                                        <p:cTn id="13" dur="500"/>
                                        <p:tgtEl>
                                          <p:spTgt spid="19459">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459">
                                            <p:txEl>
                                              <p:pRg st="4" end="4"/>
                                            </p:txEl>
                                          </p:spTgt>
                                        </p:tgtEl>
                                        <p:attrNameLst>
                                          <p:attrName>style.visibility</p:attrName>
                                        </p:attrNameLst>
                                      </p:cBhvr>
                                      <p:to>
                                        <p:strVal val="visible"/>
                                      </p:to>
                                    </p:set>
                                    <p:anim calcmode="lin" valueType="num">
                                      <p:cBhvr additive="base">
                                        <p:cTn id="18"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08213" y="333375"/>
            <a:ext cx="7772400" cy="1143000"/>
          </a:xfrm>
        </p:spPr>
        <p:txBody>
          <a:bodyPr/>
          <a:lstStyle/>
          <a:p>
            <a:pPr eaLnBrk="1" hangingPunct="1"/>
            <a:r>
              <a:rPr lang="en-US" altLang="en-US" smtClean="0"/>
              <a:t>What made Louis XVI fail?</a:t>
            </a:r>
          </a:p>
        </p:txBody>
      </p:sp>
      <p:sp>
        <p:nvSpPr>
          <p:cNvPr id="20483" name="Rectangle 3"/>
          <p:cNvSpPr>
            <a:spLocks noGrp="1" noChangeArrowheads="1"/>
          </p:cNvSpPr>
          <p:nvPr>
            <p:ph type="body" idx="1"/>
          </p:nvPr>
        </p:nvSpPr>
        <p:spPr>
          <a:xfrm>
            <a:off x="6024564" y="1628776"/>
            <a:ext cx="4186237" cy="5040313"/>
          </a:xfrm>
        </p:spPr>
        <p:txBody>
          <a:bodyPr/>
          <a:lstStyle/>
          <a:p>
            <a:pPr eaLnBrk="1" hangingPunct="1">
              <a:lnSpc>
                <a:spcPct val="80000"/>
              </a:lnSpc>
            </a:pPr>
            <a:r>
              <a:rPr lang="en-US" altLang="en-US" sz="2000"/>
              <a:t>Jacques Necker (1732-1804) took over as financial advisor, and borrowed money for France’s part in the American Revolution. </a:t>
            </a:r>
          </a:p>
          <a:p>
            <a:pPr eaLnBrk="1" hangingPunct="1">
              <a:lnSpc>
                <a:spcPct val="80000"/>
              </a:lnSpc>
            </a:pPr>
            <a:r>
              <a:rPr lang="en-US" altLang="en-US" sz="2000"/>
              <a:t>An Enlightened thinker.</a:t>
            </a:r>
          </a:p>
          <a:p>
            <a:pPr eaLnBrk="1" hangingPunct="1">
              <a:lnSpc>
                <a:spcPct val="80000"/>
              </a:lnSpc>
            </a:pPr>
            <a:r>
              <a:rPr lang="en-US" altLang="en-US" sz="2000"/>
              <a:t>This plunged France into greater debt. 50% of France’s yearly revenue went to pay to service their debt.</a:t>
            </a:r>
          </a:p>
          <a:p>
            <a:pPr eaLnBrk="1" hangingPunct="1">
              <a:lnSpc>
                <a:spcPct val="80000"/>
              </a:lnSpc>
            </a:pPr>
            <a:r>
              <a:rPr lang="en-US" altLang="en-US" sz="2000"/>
              <a:t>Necker published the royal budget and the king was outraged</a:t>
            </a:r>
          </a:p>
          <a:p>
            <a:pPr eaLnBrk="1" hangingPunct="1">
              <a:lnSpc>
                <a:spcPct val="80000"/>
              </a:lnSpc>
            </a:pPr>
            <a:r>
              <a:rPr lang="en-US" altLang="en-US" sz="2000"/>
              <a:t>He tried encourage the king to give the Third Estate a greater number of seats.</a:t>
            </a:r>
          </a:p>
          <a:p>
            <a:pPr eaLnBrk="1" hangingPunct="1">
              <a:lnSpc>
                <a:spcPct val="80000"/>
              </a:lnSpc>
            </a:pPr>
            <a:r>
              <a:rPr lang="en-US" altLang="en-US" sz="2000"/>
              <a:t>Necker encourages the king to call the Estates General.</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0" y="1844675"/>
            <a:ext cx="34671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6405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2" end="2"/>
                                            </p:txEl>
                                          </p:spTgt>
                                        </p:tgtEl>
                                        <p:attrNameLst>
                                          <p:attrName>style.visibility</p:attrName>
                                        </p:attrNameLst>
                                      </p:cBhvr>
                                      <p:to>
                                        <p:strVal val="visible"/>
                                      </p:to>
                                    </p:set>
                                    <p:anim calcmode="lin" valueType="num">
                                      <p:cBhvr additive="base">
                                        <p:cTn id="13"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4" end="4"/>
                                            </p:txEl>
                                          </p:spTgt>
                                        </p:tgtEl>
                                        <p:attrNameLst>
                                          <p:attrName>style.visibility</p:attrName>
                                        </p:attrNameLst>
                                      </p:cBhvr>
                                      <p:to>
                                        <p:strVal val="visible"/>
                                      </p:to>
                                    </p:set>
                                    <p:anim calcmode="lin" valueType="num">
                                      <p:cBhvr additive="base">
                                        <p:cTn id="25"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483">
                                            <p:txEl>
                                              <p:pRg st="5" end="5"/>
                                            </p:txEl>
                                          </p:spTgt>
                                        </p:tgtEl>
                                        <p:attrNameLst>
                                          <p:attrName>style.visibility</p:attrName>
                                        </p:attrNameLst>
                                      </p:cBhvr>
                                      <p:to>
                                        <p:strVal val="visible"/>
                                      </p:to>
                                    </p:set>
                                    <p:anim calcmode="lin" valueType="num">
                                      <p:cBhvr additive="base">
                                        <p:cTn id="31"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752600" y="1828800"/>
            <a:ext cx="8305800" cy="398145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A lot of the rich people that </a:t>
            </a:r>
            <a:r>
              <a:rPr lang="en-CA" b="1" dirty="0"/>
              <a:t>Louis XVI </a:t>
            </a:r>
            <a:r>
              <a:rPr lang="en-CA" dirty="0"/>
              <a:t>wanted to tax didn’t like the idea, and they tried to stop him.</a:t>
            </a:r>
          </a:p>
          <a:p>
            <a:pPr marL="0" indent="0">
              <a:buNone/>
            </a:pPr>
            <a:endParaRPr lang="en-CA" dirty="0"/>
          </a:p>
          <a:p>
            <a:pPr marL="0" indent="0">
              <a:buNone/>
            </a:pPr>
            <a:endParaRPr lang="en-CA" dirty="0"/>
          </a:p>
          <a:p>
            <a:pPr marL="0" indent="0">
              <a:buNone/>
            </a:pPr>
            <a:r>
              <a:rPr lang="en-CA" dirty="0"/>
              <a:t>To stop</a:t>
            </a:r>
            <a:r>
              <a:rPr lang="en-CA" b="1" dirty="0"/>
              <a:t> Louis XVI</a:t>
            </a:r>
            <a:r>
              <a:rPr lang="en-CA" dirty="0"/>
              <a:t>, the nobles forced him to call together the </a:t>
            </a:r>
            <a:r>
              <a:rPr lang="en-CA" b="1" dirty="0"/>
              <a:t>Estates General</a:t>
            </a:r>
            <a:r>
              <a:rPr lang="en-CA" dirty="0"/>
              <a:t>, which was essentially French parliament. </a:t>
            </a:r>
          </a:p>
          <a:p>
            <a:pPr marL="0" indent="0">
              <a:buNone/>
            </a:pPr>
            <a:r>
              <a:rPr lang="en-CA" dirty="0"/>
              <a:t>It hadn’t been called together for almost 200 years</a:t>
            </a:r>
            <a:r>
              <a:rPr lang="en-CA" dirty="0" smtClean="0"/>
              <a:t>.</a:t>
            </a:r>
          </a:p>
          <a:p>
            <a:pPr marL="0" indent="0">
              <a:buNone/>
            </a:pPr>
            <a:endParaRPr lang="en-CA" dirty="0"/>
          </a:p>
          <a:p>
            <a:pPr marL="0" indent="0">
              <a:buNone/>
            </a:pPr>
            <a:r>
              <a:rPr lang="en-CA" dirty="0" smtClean="0"/>
              <a:t>(</a:t>
            </a:r>
            <a:r>
              <a:rPr lang="en-CA" b="1" dirty="0" smtClean="0">
                <a:solidFill>
                  <a:srgbClr val="FF0000"/>
                </a:solidFill>
              </a:rPr>
              <a:t>Economic, Social</a:t>
            </a:r>
            <a:r>
              <a:rPr lang="en-CA" dirty="0" smtClean="0"/>
              <a:t>)</a:t>
            </a:r>
            <a:endParaRPr lang="en-CA" dirty="0"/>
          </a:p>
        </p:txBody>
      </p:sp>
    </p:spTree>
    <p:extLst>
      <p:ext uri="{BB962C8B-B14F-4D97-AF65-F5344CB8AC3E}">
        <p14:creationId xmlns:p14="http://schemas.microsoft.com/office/powerpoint/2010/main" val="28787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b="1" dirty="0"/>
              <a:t>Feudalism</a:t>
            </a:r>
            <a:r>
              <a:rPr lang="en-CA" dirty="0"/>
              <a:t>: Was the most prevalent form of government in medieval Europe. A King/Queen was at the top of the social/power hierarchy. The monarch would grant power and land to his/her nobles who would then in turn do so for those below them on the social hierarchy. At the very bottom were peasants who had no or little political rights. Feudalism looked somewhat differently from country to country.</a:t>
            </a:r>
            <a:endParaRPr lang="en-US" dirty="0"/>
          </a:p>
        </p:txBody>
      </p:sp>
      <p:sp>
        <p:nvSpPr>
          <p:cNvPr id="3" name="Title 2"/>
          <p:cNvSpPr>
            <a:spLocks noGrp="1"/>
          </p:cNvSpPr>
          <p:nvPr>
            <p:ph type="title"/>
          </p:nvPr>
        </p:nvSpPr>
        <p:spPr/>
        <p:txBody>
          <a:bodyPr/>
          <a:lstStyle/>
          <a:p>
            <a:r>
              <a:rPr lang="en-CA" dirty="0" smtClean="0"/>
              <a:t>A handful of terms…</a:t>
            </a:r>
            <a:endParaRPr lang="en-US" dirty="0"/>
          </a:p>
        </p:txBody>
      </p:sp>
    </p:spTree>
    <p:extLst>
      <p:ext uri="{BB962C8B-B14F-4D97-AF65-F5344CB8AC3E}">
        <p14:creationId xmlns:p14="http://schemas.microsoft.com/office/powerpoint/2010/main" val="3204165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tx2">
                    <a:lumMod val="75000"/>
                  </a:schemeClr>
                </a:solidFill>
              </a:rPr>
              <a:t>Short-term Causes of the French Revolution</a:t>
            </a:r>
            <a:endParaRPr lang="en-US" sz="4800"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828800" y="16002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3224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Preparing for the </a:t>
            </a:r>
            <a:r>
              <a:rPr lang="en-US" i="1" dirty="0" smtClean="0">
                <a:solidFill>
                  <a:schemeClr val="tx2">
                    <a:lumMod val="75000"/>
                  </a:schemeClr>
                </a:solidFill>
              </a:rPr>
              <a:t>Estates-General</a:t>
            </a:r>
            <a:endParaRPr lang="en-US" i="1"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r>
              <a:rPr lang="en-US" sz="3600" dirty="0" smtClean="0"/>
              <a:t>Winter of 1788-1789</a:t>
            </a:r>
          </a:p>
          <a:p>
            <a:pPr lvl="1"/>
            <a:r>
              <a:rPr lang="en-US" sz="3200" dirty="0" smtClean="0"/>
              <a:t>Members of the estates elected representatives</a:t>
            </a:r>
          </a:p>
          <a:p>
            <a:pPr lvl="1">
              <a:buNone/>
            </a:pPr>
            <a:endParaRPr lang="en-US" sz="3200" dirty="0" smtClean="0"/>
          </a:p>
          <a:p>
            <a:r>
              <a:rPr lang="en-US" sz="3600" i="1" dirty="0" smtClean="0"/>
              <a:t>Cahiers</a:t>
            </a:r>
            <a:endParaRPr lang="en-US" sz="3600" dirty="0" smtClean="0"/>
          </a:p>
          <a:p>
            <a:pPr lvl="1"/>
            <a:r>
              <a:rPr lang="en-US" sz="3200" dirty="0" smtClean="0"/>
              <a:t>Traditional lists of grievances written by the people</a:t>
            </a:r>
          </a:p>
          <a:p>
            <a:pPr lvl="1"/>
            <a:r>
              <a:rPr lang="en-US" sz="3200" dirty="0" smtClean="0"/>
              <a:t>Nothing out of the ordinary </a:t>
            </a:r>
          </a:p>
          <a:p>
            <a:pPr lvl="2"/>
            <a:r>
              <a:rPr lang="en-US" sz="2400" dirty="0"/>
              <a:t>A</a:t>
            </a:r>
            <a:r>
              <a:rPr lang="en-US" sz="2400" dirty="0" smtClean="0"/>
              <a:t>sked for only moderate changes</a:t>
            </a:r>
          </a:p>
          <a:p>
            <a:pPr lvl="2"/>
            <a:r>
              <a:rPr lang="en-CA" sz="2400" dirty="0" smtClean="0"/>
              <a:t>You will read about these in your Document Based Analysis</a:t>
            </a:r>
            <a:endParaRPr lang="en-US" sz="2400" dirty="0"/>
          </a:p>
        </p:txBody>
      </p:sp>
    </p:spTree>
    <p:extLst>
      <p:ext uri="{BB962C8B-B14F-4D97-AF65-F5344CB8AC3E}">
        <p14:creationId xmlns:p14="http://schemas.microsoft.com/office/powerpoint/2010/main" val="4045878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1.  By the spring of 1789, the French government faced the imminent threat of bankruptcy. (</a:t>
            </a:r>
            <a:r>
              <a:rPr lang="en-US" sz="3600" dirty="0" smtClean="0">
                <a:solidFill>
                  <a:srgbClr val="FF0000"/>
                </a:solidFill>
              </a:rPr>
              <a:t>Economic</a:t>
            </a:r>
            <a:r>
              <a:rPr lang="en-US" sz="3600" dirty="0" smtClean="0"/>
              <a:t>)</a:t>
            </a:r>
          </a:p>
          <a:p>
            <a:r>
              <a:rPr lang="en-US" sz="3600" dirty="0" smtClean="0"/>
              <a:t>2.  The refusal of the Assembly of Notables to support Louis XVI’s program of tax reform forced the king to call a meeting of the Estates General.</a:t>
            </a:r>
            <a:endParaRPr lang="en-US" sz="3600" dirty="0"/>
          </a:p>
        </p:txBody>
      </p:sp>
      <p:sp>
        <p:nvSpPr>
          <p:cNvPr id="3" name="Title 2"/>
          <p:cNvSpPr>
            <a:spLocks noGrp="1"/>
          </p:cNvSpPr>
          <p:nvPr>
            <p:ph type="title"/>
          </p:nvPr>
        </p:nvSpPr>
        <p:spPr/>
        <p:txBody>
          <a:bodyPr/>
          <a:lstStyle/>
          <a:p>
            <a:r>
              <a:rPr lang="en-US" dirty="0" smtClean="0"/>
              <a:t>Calling The Estates General</a:t>
            </a:r>
            <a:endParaRPr lang="en-US" dirty="0"/>
          </a:p>
        </p:txBody>
      </p:sp>
    </p:spTree>
    <p:extLst>
      <p:ext uri="{BB962C8B-B14F-4D97-AF65-F5344CB8AC3E}">
        <p14:creationId xmlns:p14="http://schemas.microsoft.com/office/powerpoint/2010/main" val="3388240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dipity.com/uploads/events/2a352083de962b84dfd367772309fa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381000"/>
            <a:ext cx="8795397" cy="624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15898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9634" name="Picture 2" descr="http://i281.photobucket.com/albums/kk204/StudentHandoutsInc/Pictures/FrenchRevolution-11.jpg"/>
          <p:cNvPicPr>
            <a:picLocks noChangeAspect="1" noChangeArrowheads="1"/>
          </p:cNvPicPr>
          <p:nvPr/>
        </p:nvPicPr>
        <p:blipFill>
          <a:blip r:embed="rId2" cstate="print"/>
          <a:srcRect/>
          <a:stretch>
            <a:fillRect/>
          </a:stretch>
        </p:blipFill>
        <p:spPr bwMode="auto">
          <a:xfrm>
            <a:off x="1752600" y="1"/>
            <a:ext cx="8670506" cy="6631931"/>
          </a:xfrm>
          <a:prstGeom prst="rect">
            <a:avLst/>
          </a:prstGeom>
          <a:noFill/>
        </p:spPr>
      </p:pic>
    </p:spTree>
    <p:extLst>
      <p:ext uri="{BB962C8B-B14F-4D97-AF65-F5344CB8AC3E}">
        <p14:creationId xmlns:p14="http://schemas.microsoft.com/office/powerpoint/2010/main" val="1658030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828800" y="1905000"/>
            <a:ext cx="8305800" cy="464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dirty="0"/>
              <a:t>The </a:t>
            </a:r>
            <a:r>
              <a:rPr lang="en-CA" b="1" dirty="0"/>
              <a:t>Estates General</a:t>
            </a:r>
            <a:r>
              <a:rPr lang="en-CA" dirty="0"/>
              <a:t> had representatives from 3 separate social groups (known as estates):</a:t>
            </a:r>
          </a:p>
          <a:p>
            <a:pPr marL="0" indent="0">
              <a:buNone/>
            </a:pPr>
            <a:endParaRPr lang="en-CA" dirty="0"/>
          </a:p>
          <a:p>
            <a:pPr marL="457200" indent="-457200">
              <a:buFont typeface="+mj-lt"/>
              <a:buAutoNum type="arabicPeriod"/>
            </a:pPr>
            <a:r>
              <a:rPr lang="en-CA" dirty="0"/>
              <a:t>The </a:t>
            </a:r>
            <a:r>
              <a:rPr lang="en-CA" b="1" dirty="0"/>
              <a:t>First Estate</a:t>
            </a:r>
            <a:r>
              <a:rPr lang="en-CA" dirty="0"/>
              <a:t>: Clergy (church leaders)</a:t>
            </a:r>
          </a:p>
          <a:p>
            <a:pPr marL="457200" indent="-457200">
              <a:buFont typeface="+mj-lt"/>
              <a:buAutoNum type="arabicPeriod"/>
            </a:pPr>
            <a:endParaRPr lang="en-CA" dirty="0"/>
          </a:p>
          <a:p>
            <a:pPr marL="457200" indent="-457200">
              <a:buFont typeface="+mj-lt"/>
              <a:buAutoNum type="arabicPeriod"/>
            </a:pPr>
            <a:r>
              <a:rPr lang="en-CA" dirty="0"/>
              <a:t>The </a:t>
            </a:r>
            <a:r>
              <a:rPr lang="en-CA" b="1" dirty="0"/>
              <a:t>Second Estate</a:t>
            </a:r>
            <a:r>
              <a:rPr lang="en-CA" dirty="0"/>
              <a:t>: Nobility (rich people)</a:t>
            </a:r>
          </a:p>
          <a:p>
            <a:pPr marL="457200" indent="-457200">
              <a:buFont typeface="+mj-lt"/>
              <a:buAutoNum type="arabicPeriod"/>
            </a:pPr>
            <a:endParaRPr lang="en-CA" dirty="0"/>
          </a:p>
          <a:p>
            <a:pPr marL="457200" indent="-457200">
              <a:buFont typeface="+mj-lt"/>
              <a:buAutoNum type="arabicPeriod"/>
            </a:pPr>
            <a:r>
              <a:rPr lang="en-CA" dirty="0"/>
              <a:t>The </a:t>
            </a:r>
            <a:r>
              <a:rPr lang="en-CA" b="1" dirty="0"/>
              <a:t>Third Estate</a:t>
            </a:r>
            <a:r>
              <a:rPr lang="en-CA" dirty="0"/>
              <a:t>: Everyone else (the common people)</a:t>
            </a:r>
          </a:p>
        </p:txBody>
      </p:sp>
    </p:spTree>
    <p:extLst>
      <p:ext uri="{BB962C8B-B14F-4D97-AF65-F5344CB8AC3E}">
        <p14:creationId xmlns:p14="http://schemas.microsoft.com/office/powerpoint/2010/main" val="1166146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pic>
        <p:nvPicPr>
          <p:cNvPr id="6146" name="Picture 2" descr="http://jspivey.wikispaces.com/file/view/rev3.jpg/97491216/re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86489"/>
            <a:ext cx="6705600" cy="4906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179866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 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81001"/>
            <a:ext cx="8382000" cy="6172199"/>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4124640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828800" y="2209800"/>
            <a:ext cx="8686800" cy="4648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b="1" dirty="0"/>
              <a:t>Louis XVI </a:t>
            </a:r>
            <a:r>
              <a:rPr lang="en-CA" dirty="0"/>
              <a:t>thought that he had the vote in the bag…</a:t>
            </a:r>
          </a:p>
          <a:p>
            <a:pPr marL="0" indent="0">
              <a:buNone/>
            </a:pPr>
            <a:endParaRPr lang="en-CA" dirty="0"/>
          </a:p>
          <a:p>
            <a:pPr marL="0" indent="0">
              <a:buNone/>
            </a:pPr>
            <a:r>
              <a:rPr lang="en-CA" dirty="0"/>
              <a:t>But the Third Estate (the common people) decided that, rather than getting beaten by unfair voting regulations*, they would find a work-around.</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sz="1800" dirty="0"/>
              <a:t>*Even though they were </a:t>
            </a:r>
            <a:r>
              <a:rPr lang="en-CA" sz="1800" b="1" dirty="0"/>
              <a:t>by far </a:t>
            </a:r>
            <a:r>
              <a:rPr lang="en-CA" sz="1800" dirty="0"/>
              <a:t>the largest estate, they didn’t get the largest vote…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038600"/>
            <a:ext cx="2971800" cy="2228850"/>
          </a:xfrm>
          <a:prstGeom prst="rect">
            <a:avLst/>
          </a:prstGeom>
        </p:spPr>
      </p:pic>
    </p:spTree>
    <p:extLst>
      <p:ext uri="{BB962C8B-B14F-4D97-AF65-F5344CB8AC3E}">
        <p14:creationId xmlns:p14="http://schemas.microsoft.com/office/powerpoint/2010/main" val="3782991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1.  Members of the first and second estates assumed that each estate would receive one vote.  This system would enable them to impose their will on the third estate.  </a:t>
            </a:r>
          </a:p>
          <a:p>
            <a:r>
              <a:rPr lang="en-US" sz="3200" dirty="0" smtClean="0"/>
              <a:t>2.  Led by </a:t>
            </a:r>
            <a:r>
              <a:rPr lang="en-US" sz="3200" b="1" dirty="0" smtClean="0"/>
              <a:t>Abbe Sieyes</a:t>
            </a:r>
            <a:r>
              <a:rPr lang="en-US" sz="3200" dirty="0" smtClean="0"/>
              <a:t>, the third estate rejected this method of voting and demanded that all three estates meet together.  </a:t>
            </a:r>
          </a:p>
          <a:p>
            <a:r>
              <a:rPr lang="en-US" sz="3200" dirty="0" smtClean="0"/>
              <a:t>3.  When the king refused, the third estate declared itself the true National Assembly of France.  </a:t>
            </a:r>
            <a:endParaRPr lang="en-US" sz="3200" dirty="0"/>
          </a:p>
        </p:txBody>
      </p:sp>
      <p:sp>
        <p:nvSpPr>
          <p:cNvPr id="3" name="Title 2"/>
          <p:cNvSpPr>
            <a:spLocks noGrp="1"/>
          </p:cNvSpPr>
          <p:nvPr>
            <p:ph type="title"/>
          </p:nvPr>
        </p:nvSpPr>
        <p:spPr/>
        <p:txBody>
          <a:bodyPr>
            <a:normAutofit/>
          </a:bodyPr>
          <a:lstStyle/>
          <a:p>
            <a:r>
              <a:rPr lang="en-US" dirty="0" smtClean="0"/>
              <a:t>C.  The Tennis Court Oath, </a:t>
            </a:r>
            <a:br>
              <a:rPr lang="en-US" dirty="0" smtClean="0"/>
            </a:br>
            <a:r>
              <a:rPr lang="en-US" dirty="0"/>
              <a:t> </a:t>
            </a:r>
            <a:r>
              <a:rPr lang="en-US" dirty="0" smtClean="0"/>
              <a:t>     June 1789</a:t>
            </a:r>
            <a:endParaRPr lang="en-US" dirty="0"/>
          </a:p>
        </p:txBody>
      </p:sp>
    </p:spTree>
    <p:extLst>
      <p:ext uri="{BB962C8B-B14F-4D97-AF65-F5344CB8AC3E}">
        <p14:creationId xmlns:p14="http://schemas.microsoft.com/office/powerpoint/2010/main" val="1816430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b="1" dirty="0"/>
              <a:t>Absolute Monarchy:</a:t>
            </a:r>
            <a:r>
              <a:rPr lang="en-CA" dirty="0"/>
              <a:t> Exemplified by French King Louis XIV (14th) A newer and more powerful form of monarchy where the King/Queen was in absolute control of all aspects of the government. In the old form the King relied on support of his nobility, but in absolutism he did not have to, he had it.</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480895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Locked out of their official meeting place, the third estate met in a nearby indoor tennis court where they took an oath not to disband until they drafted a written constitution.</a:t>
            </a:r>
          </a:p>
          <a:p>
            <a:r>
              <a:rPr lang="en-US" sz="3600" dirty="0" smtClean="0"/>
              <a:t>4.  The Tennis </a:t>
            </a:r>
            <a:r>
              <a:rPr lang="en-US" sz="3600" dirty="0"/>
              <a:t>C</a:t>
            </a:r>
            <a:r>
              <a:rPr lang="en-US" sz="3600" dirty="0" smtClean="0"/>
              <a:t>ourt Oath marked the beginning of the French Revolution.  </a:t>
            </a:r>
            <a:endParaRPr lang="en-US" sz="36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812464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0.tqn.com/d/europeanhistory/1/0/A/J/HultonArchiveTennisCourtO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8847400" cy="5257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752600" y="5791201"/>
            <a:ext cx="8915400" cy="430887"/>
          </a:xfrm>
          <a:prstGeom prst="rect">
            <a:avLst/>
          </a:prstGeom>
          <a:noFill/>
        </p:spPr>
        <p:txBody>
          <a:bodyPr wrap="square" rtlCol="0">
            <a:spAutoFit/>
          </a:bodyPr>
          <a:lstStyle/>
          <a:p>
            <a:r>
              <a:rPr lang="en-CA" sz="2200" b="1" dirty="0">
                <a:solidFill>
                  <a:schemeClr val="bg1"/>
                </a:solidFill>
              </a:rPr>
              <a:t>Tennis Court Oath </a:t>
            </a:r>
            <a:r>
              <a:rPr lang="en-CA" sz="2200" dirty="0">
                <a:solidFill>
                  <a:schemeClr val="bg1"/>
                </a:solidFill>
              </a:rPr>
              <a:t>sworn by the </a:t>
            </a:r>
            <a:r>
              <a:rPr lang="en-CA" sz="2200" b="1" dirty="0">
                <a:solidFill>
                  <a:schemeClr val="bg1"/>
                </a:solidFill>
              </a:rPr>
              <a:t>National Assembly </a:t>
            </a:r>
            <a:r>
              <a:rPr lang="en-CA" sz="2200" dirty="0">
                <a:solidFill>
                  <a:schemeClr val="bg1"/>
                </a:solidFill>
              </a:rPr>
              <a:t>(third estate)</a:t>
            </a:r>
            <a:endParaRPr lang="en-CA" sz="2200" b="1" dirty="0">
              <a:solidFill>
                <a:schemeClr val="bg1"/>
              </a:solidFill>
            </a:endParaRPr>
          </a:p>
        </p:txBody>
      </p:sp>
    </p:spTree>
    <p:extLst>
      <p:ext uri="{BB962C8B-B14F-4D97-AF65-F5344CB8AC3E}">
        <p14:creationId xmlns:p14="http://schemas.microsoft.com/office/powerpoint/2010/main" val="2587938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The Tennis Court Oath</a:t>
            </a:r>
            <a:endParaRPr lang="en-US" dirty="0">
              <a:solidFill>
                <a:schemeClr val="tx2">
                  <a:lumMod val="75000"/>
                </a:schemeClr>
              </a:solidFill>
            </a:endParaRPr>
          </a:p>
        </p:txBody>
      </p:sp>
      <p:sp>
        <p:nvSpPr>
          <p:cNvPr id="3" name="Content Placeholder 2"/>
          <p:cNvSpPr>
            <a:spLocks noGrp="1"/>
          </p:cNvSpPr>
          <p:nvPr>
            <p:ph idx="1"/>
          </p:nvPr>
        </p:nvSpPr>
        <p:spPr>
          <a:xfrm>
            <a:off x="1981200" y="1600200"/>
            <a:ext cx="8229600" cy="4876800"/>
          </a:xfrm>
        </p:spPr>
        <p:txBody>
          <a:bodyPr>
            <a:normAutofit/>
          </a:bodyPr>
          <a:lstStyle/>
          <a:p>
            <a:pPr algn="ctr">
              <a:buNone/>
            </a:pPr>
            <a:r>
              <a:rPr lang="en-US" dirty="0" smtClean="0"/>
              <a:t>“The National Assembly, considering that it has been summoned to establish the constitution of the kingdom, to effect the regeneration of the public order, and to  maintain the true principles of monarchy; that nothing  can prevent it from continuing its deliberations in whatever  place it may be forced to establish itself; and, finally, that  </a:t>
            </a:r>
            <a:r>
              <a:rPr lang="en-US" dirty="0" err="1" smtClean="0"/>
              <a:t>wheresoever</a:t>
            </a:r>
            <a:r>
              <a:rPr lang="en-US" dirty="0" smtClean="0"/>
              <a:t> its members are assembled, there is the National Assembly;</a:t>
            </a:r>
          </a:p>
          <a:p>
            <a:pPr algn="ctr"/>
            <a:endParaRPr lang="en-US" dirty="0" smtClean="0"/>
          </a:p>
          <a:p>
            <a:pPr algn="ctr">
              <a:buNone/>
            </a:pPr>
            <a:r>
              <a:rPr lang="en-US" dirty="0" smtClean="0"/>
              <a:t>“Decrees that all members of this Assembly shall immediately take a solemn oath not to separate, and to  reassemble wherever circumstances require, until the  constitution of the kingdom is established and  consolidated upon firm foundations; and that, the said oath taken, all members and each one of them individually shall ratify this steadfast resolution by signature.”</a:t>
            </a:r>
            <a:endParaRPr lang="en-US" dirty="0"/>
          </a:p>
        </p:txBody>
      </p:sp>
    </p:spTree>
    <p:extLst>
      <p:ext uri="{BB962C8B-B14F-4D97-AF65-F5344CB8AC3E}">
        <p14:creationId xmlns:p14="http://schemas.microsoft.com/office/powerpoint/2010/main" val="2649863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Four Phases (Periods) of the French Revolution</a:t>
            </a:r>
            <a:endParaRPr lang="en-US" dirty="0">
              <a:solidFill>
                <a:schemeClr val="tx2">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5093593"/>
              </p:ext>
            </p:extLst>
          </p:nvPr>
        </p:nvGraphicFramePr>
        <p:xfrm>
          <a:off x="1989438" y="20848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641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 The National Assembly, </a:t>
            </a:r>
            <a:br>
              <a:rPr lang="en-US" dirty="0" smtClean="0"/>
            </a:br>
            <a:r>
              <a:rPr lang="en-US" dirty="0"/>
              <a:t> </a:t>
            </a:r>
            <a:r>
              <a:rPr lang="en-US" dirty="0" smtClean="0"/>
              <a:t>     1789-1791</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73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373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4495800" cy="1143000"/>
          </a:xfrm>
        </p:spPr>
        <p:txBody>
          <a:bodyPr>
            <a:normAutofit fontScale="90000"/>
          </a:bodyPr>
          <a:lstStyle/>
          <a:p>
            <a:r>
              <a:rPr lang="en-US" dirty="0" smtClean="0">
                <a:solidFill>
                  <a:schemeClr val="tx2">
                    <a:lumMod val="75000"/>
                  </a:schemeClr>
                </a:solidFill>
              </a:rPr>
              <a:t>National Assembly (1789-1791)</a:t>
            </a:r>
            <a:endParaRPr lang="en-US" dirty="0">
              <a:solidFill>
                <a:schemeClr val="tx2">
                  <a:lumMod val="75000"/>
                </a:schemeClr>
              </a:solidFill>
            </a:endParaRPr>
          </a:p>
        </p:txBody>
      </p:sp>
      <p:sp>
        <p:nvSpPr>
          <p:cNvPr id="3" name="Content Placeholder 2"/>
          <p:cNvSpPr>
            <a:spLocks noGrp="1"/>
          </p:cNvSpPr>
          <p:nvPr>
            <p:ph idx="1"/>
          </p:nvPr>
        </p:nvSpPr>
        <p:spPr>
          <a:xfrm>
            <a:off x="1981200" y="1600200"/>
            <a:ext cx="3886200" cy="4800600"/>
          </a:xfrm>
        </p:spPr>
        <p:txBody>
          <a:bodyPr>
            <a:normAutofit/>
          </a:bodyPr>
          <a:lstStyle/>
          <a:p>
            <a:r>
              <a:rPr lang="en-US" sz="3200" dirty="0" smtClean="0"/>
              <a:t>Louis XVI did not actually want a written constitution</a:t>
            </a:r>
          </a:p>
          <a:p>
            <a:r>
              <a:rPr lang="en-US" sz="3200" dirty="0" smtClean="0"/>
              <a:t>When news of his plan to use military force against the National Assembly reached Paris on </a:t>
            </a:r>
            <a:r>
              <a:rPr lang="en-US" sz="3200" b="1" dirty="0" smtClean="0"/>
              <a:t>July 14, 1789</a:t>
            </a:r>
            <a:r>
              <a:rPr lang="en-US" sz="3200" dirty="0" smtClean="0"/>
              <a:t>, people stormed the </a:t>
            </a:r>
            <a:r>
              <a:rPr lang="en-US" sz="3200" b="1" dirty="0" smtClean="0"/>
              <a:t>Bastille</a:t>
            </a:r>
            <a:endParaRPr lang="en-US" sz="3200" dirty="0"/>
          </a:p>
        </p:txBody>
      </p:sp>
      <p:pic>
        <p:nvPicPr>
          <p:cNvPr id="32770" name="Picture 2" descr="http://i281.photobucket.com/albums/kk204/StudentHandoutsInc/Pictures/FrenchRevolution-3.jpg"/>
          <p:cNvPicPr>
            <a:picLocks noChangeAspect="1" noChangeArrowheads="1"/>
          </p:cNvPicPr>
          <p:nvPr/>
        </p:nvPicPr>
        <p:blipFill>
          <a:blip r:embed="rId2" cstate="print"/>
          <a:srcRect/>
          <a:stretch>
            <a:fillRect/>
          </a:stretch>
        </p:blipFill>
        <p:spPr bwMode="auto">
          <a:xfrm>
            <a:off x="6315653" y="1"/>
            <a:ext cx="4161847" cy="6858000"/>
          </a:xfrm>
          <a:prstGeom prst="rect">
            <a:avLst/>
          </a:prstGeom>
          <a:noFill/>
        </p:spPr>
      </p:pic>
    </p:spTree>
    <p:extLst>
      <p:ext uri="{BB962C8B-B14F-4D97-AF65-F5344CB8AC3E}">
        <p14:creationId xmlns:p14="http://schemas.microsoft.com/office/powerpoint/2010/main" val="838382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Uprising in Paris</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2576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7" y="2084832"/>
            <a:ext cx="9720073" cy="4023360"/>
          </a:xfrm>
        </p:spPr>
        <p:txBody>
          <a:bodyPr>
            <a:noAutofit/>
          </a:bodyPr>
          <a:lstStyle/>
          <a:p>
            <a:r>
              <a:rPr lang="en-US" sz="2800" dirty="0" smtClean="0"/>
              <a:t>1.  Determined to reassert royal authority, Louis XVI ordered a mercenary army of Swiss guards to march toward Paris and Versailles. (Nothing says strong leadership quite like using a foreign army!)</a:t>
            </a:r>
          </a:p>
          <a:p>
            <a:r>
              <a:rPr lang="en-US" sz="2800" dirty="0" smtClean="0"/>
              <a:t>2.  In Paris, angry mobs were already protesting the soaring price of bread.  As tensions rose, a mob stormed the Bastille, a royal fortress and prison.  The mob freed a handful (7) of prisoners and seized the Bastille’s supply of gunpowder and weapons. </a:t>
            </a:r>
          </a:p>
          <a:p>
            <a:r>
              <a:rPr lang="en-US" sz="2800" dirty="0"/>
              <a:t>3.  The fall of the Bastille marked an important symbolic act against royal despotism.  It also pushed Paris to the forefront of the ongoing revolution. </a:t>
            </a:r>
          </a:p>
          <a:p>
            <a:r>
              <a:rPr lang="en-US" sz="2800" dirty="0" smtClean="0"/>
              <a:t> </a:t>
            </a:r>
          </a:p>
          <a:p>
            <a:pPr marL="109728" indent="0">
              <a:buNone/>
            </a:pPr>
            <a:endParaRPr lang="en-US" sz="2800" dirty="0"/>
          </a:p>
        </p:txBody>
      </p:sp>
      <p:sp>
        <p:nvSpPr>
          <p:cNvPr id="3" name="Title 2"/>
          <p:cNvSpPr>
            <a:spLocks noGrp="1"/>
          </p:cNvSpPr>
          <p:nvPr>
            <p:ph type="title"/>
          </p:nvPr>
        </p:nvSpPr>
        <p:spPr/>
        <p:txBody>
          <a:bodyPr/>
          <a:lstStyle/>
          <a:p>
            <a:r>
              <a:rPr lang="en-US" dirty="0" smtClean="0"/>
              <a:t>A.  The Storming of Bastille (</a:t>
            </a:r>
            <a:r>
              <a:rPr lang="en-US" dirty="0" smtClean="0">
                <a:solidFill>
                  <a:srgbClr val="FF0000"/>
                </a:solidFill>
              </a:rPr>
              <a:t>Historic</a:t>
            </a:r>
            <a:r>
              <a:rPr lang="en-US" dirty="0" smtClean="0"/>
              <a:t>)</a:t>
            </a:r>
            <a:endParaRPr lang="en-US" dirty="0"/>
          </a:p>
        </p:txBody>
      </p:sp>
    </p:spTree>
    <p:extLst>
      <p:ext uri="{BB962C8B-B14F-4D97-AF65-F5344CB8AC3E}">
        <p14:creationId xmlns:p14="http://schemas.microsoft.com/office/powerpoint/2010/main" val="2214497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Shape 133"/>
          <p:cNvPicPr preferRelativeResize="0"/>
          <p:nvPr/>
        </p:nvPicPr>
        <p:blipFill>
          <a:blip r:embed="rId2">
            <a:alphaModFix/>
          </a:blip>
          <a:stretch>
            <a:fillRect/>
          </a:stretch>
        </p:blipFill>
        <p:spPr>
          <a:xfrm>
            <a:off x="2554018" y="722190"/>
            <a:ext cx="7043063" cy="5620780"/>
          </a:xfrm>
          <a:prstGeom prst="rect">
            <a:avLst/>
          </a:prstGeom>
          <a:noFill/>
          <a:ln>
            <a:noFill/>
          </a:ln>
        </p:spPr>
      </p:pic>
    </p:spTree>
    <p:extLst>
      <p:ext uri="{BB962C8B-B14F-4D97-AF65-F5344CB8AC3E}">
        <p14:creationId xmlns:p14="http://schemas.microsoft.com/office/powerpoint/2010/main" val="36560900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The declaration proclaimed that all men were ‘born and remain free and equal in rights’.  These natural rights included the rights to ‘liberty, property, security, and resistance to oppression’.</a:t>
            </a:r>
          </a:p>
          <a:p>
            <a:r>
              <a:rPr lang="en-US" dirty="0" smtClean="0"/>
              <a:t>2.  The declaration provided for freedoms of religion, speech, arbitrary arrest, press and the right to petition the government. </a:t>
            </a:r>
          </a:p>
          <a:p>
            <a:endParaRPr lang="en-CA" dirty="0"/>
          </a:p>
          <a:p>
            <a:r>
              <a:rPr lang="en-CA" sz="2800" b="1" dirty="0" smtClean="0">
                <a:solidFill>
                  <a:srgbClr val="FF0000"/>
                </a:solidFill>
              </a:rPr>
              <a:t>POLITICAL FACTOR</a:t>
            </a:r>
            <a:endParaRPr lang="en-US" sz="2800" b="1" dirty="0">
              <a:solidFill>
                <a:srgbClr val="FF0000"/>
              </a:solidFill>
            </a:endParaRPr>
          </a:p>
        </p:txBody>
      </p:sp>
      <p:sp>
        <p:nvSpPr>
          <p:cNvPr id="3" name="Title 2"/>
          <p:cNvSpPr>
            <a:spLocks noGrp="1"/>
          </p:cNvSpPr>
          <p:nvPr>
            <p:ph type="title"/>
          </p:nvPr>
        </p:nvSpPr>
        <p:spPr/>
        <p:txBody>
          <a:bodyPr>
            <a:normAutofit/>
          </a:bodyPr>
          <a:lstStyle/>
          <a:p>
            <a:r>
              <a:rPr lang="en-US" dirty="0" smtClean="0"/>
              <a:t>B.  The Declaration of the Rights of Man and the Citizen, August 1789</a:t>
            </a:r>
            <a:endParaRPr lang="en-US" dirty="0"/>
          </a:p>
        </p:txBody>
      </p:sp>
    </p:spTree>
    <p:extLst>
      <p:ext uri="{BB962C8B-B14F-4D97-AF65-F5344CB8AC3E}">
        <p14:creationId xmlns:p14="http://schemas.microsoft.com/office/powerpoint/2010/main" val="790177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b="1" dirty="0"/>
              <a:t>Divine Right of Kings:</a:t>
            </a:r>
            <a:r>
              <a:rPr lang="en-CA" dirty="0"/>
              <a:t> The belief that God has appointed the monarch as the king and therefore he receives his authority directly from God, and answers only to God. – in a highly </a:t>
            </a:r>
            <a:r>
              <a:rPr lang="en-CA" dirty="0" smtClean="0"/>
              <a:t>religious </a:t>
            </a:r>
            <a:r>
              <a:rPr lang="en-CA" dirty="0"/>
              <a:t>country like France this would ensure the power of the monarchy.</a:t>
            </a:r>
            <a:endParaRPr lang="en-US"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028355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solidFill>
                  <a:schemeClr val="tx2">
                    <a:lumMod val="75000"/>
                  </a:schemeClr>
                </a:solidFill>
              </a:rPr>
              <a:t>Declaration of the Rights of Man</a:t>
            </a:r>
            <a:endParaRPr lang="en-US" i="1"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981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342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declara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1" y="-11113"/>
            <a:ext cx="514826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0568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1027"/>
          <p:cNvSpPr>
            <a:spLocks noGrp="1" noChangeArrowheads="1"/>
          </p:cNvSpPr>
          <p:nvPr>
            <p:ph type="body" sz="half" idx="1"/>
          </p:nvPr>
        </p:nvSpPr>
        <p:spPr>
          <a:xfrm>
            <a:off x="1752600" y="762000"/>
            <a:ext cx="4267200" cy="5867400"/>
          </a:xfrm>
        </p:spPr>
        <p:txBody>
          <a:bodyPr>
            <a:normAutofit fontScale="77500" lnSpcReduction="20000"/>
          </a:bodyPr>
          <a:lstStyle/>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Men are free and equal</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Liberty, ownership of property, security </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Nation is sovereign</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Limits to liberty determined by law</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Law is an expression of the general will</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Due process of the law</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Presumed innocent until proven guilty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religion</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speech and the press </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Only state police, not personal </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Equal taxation</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Gov’t accountable to the public</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Separation of powers</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Right of property security</a:t>
            </a:r>
            <a:endParaRPr lang="en-GB" sz="1600">
              <a:cs typeface="Times New Roman" pitchFamily="18" charset="0"/>
            </a:endParaRPr>
          </a:p>
          <a:p>
            <a:pPr eaLnBrk="1" hangingPunct="1">
              <a:defRPr/>
            </a:pPr>
            <a:endParaRPr lang="en-CA" sz="1600"/>
          </a:p>
        </p:txBody>
      </p:sp>
      <p:sp>
        <p:nvSpPr>
          <p:cNvPr id="19460" name="Rectangle 1028"/>
          <p:cNvSpPr>
            <a:spLocks noGrp="1" noChangeArrowheads="1"/>
          </p:cNvSpPr>
          <p:nvPr>
            <p:ph type="body" sz="half" idx="2"/>
          </p:nvPr>
        </p:nvSpPr>
        <p:spPr>
          <a:xfrm>
            <a:off x="6172200" y="762000"/>
            <a:ext cx="3810000" cy="6096000"/>
          </a:xfrm>
        </p:spPr>
        <p:txBody>
          <a:bodyPr>
            <a:normAutofit fontScale="85000" lnSpcReduction="20000"/>
          </a:bodyPr>
          <a:lstStyle/>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All people are equal</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The right to own property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Rule of law</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Everyone has the right to life, liberty, and security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Due process of law</a:t>
            </a:r>
            <a:endParaRPr lang="en-GB" sz="1600">
              <a:cs typeface="Times New Roman" pitchFamily="18" charset="0"/>
            </a:endParaRPr>
          </a:p>
          <a:p>
            <a:pPr algn="ctr" eaLnBrk="1" hangingPunct="1">
              <a:lnSpc>
                <a:spcPct val="90000"/>
              </a:lnSpc>
              <a:defRPr/>
            </a:pPr>
            <a:r>
              <a:rPr lang="en-US" sz="1600">
                <a:solidFill>
                  <a:srgbClr val="FF0000"/>
                </a:solidFill>
                <a:effectLst>
                  <a:outerShdw blurRad="38100" dist="38100" dir="2700000" algn="tl">
                    <a:srgbClr val="C0C0C0"/>
                  </a:outerShdw>
                </a:effectLst>
                <a:latin typeface="Arial" charset="0"/>
                <a:cs typeface="Arial" charset="0"/>
              </a:rPr>
              <a:t>Presumed innocent until proven guilty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religion</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speech</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Freedom of thought</a:t>
            </a:r>
            <a:endParaRPr lang="en-GB" sz="1600">
              <a:cs typeface="Times New Roman" pitchFamily="18" charset="0"/>
            </a:endParaRPr>
          </a:p>
          <a:p>
            <a:pPr algn="ctr" eaLnBrk="1" hangingPunct="1">
              <a:lnSpc>
                <a:spcPct val="90000"/>
              </a:lnSpc>
              <a:defRPr/>
            </a:pPr>
            <a:r>
              <a:rPr lang="en-US" sz="1600">
                <a:solidFill>
                  <a:srgbClr val="FF0000"/>
                </a:solidFill>
                <a:effectLst>
                  <a:outerShdw blurRad="38100" dist="38100" dir="2700000" algn="tl">
                    <a:srgbClr val="C0C0C0"/>
                  </a:outerShdw>
                </a:effectLst>
                <a:latin typeface="Arial" charset="0"/>
                <a:cs typeface="Arial" charset="0"/>
              </a:rPr>
              <a:t>Will of the people is the basis of a gov’ts authority</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Limits on rights must be pros by law</a:t>
            </a:r>
            <a:endParaRPr lang="en-GB" sz="1600">
              <a:cs typeface="Times New Roman" pitchFamily="18" charset="0"/>
            </a:endParaRPr>
          </a:p>
          <a:p>
            <a:pPr algn="ctr" eaLnBrk="1" hangingPunct="1">
              <a:lnSpc>
                <a:spcPct val="150000"/>
              </a:lnSpc>
              <a:defRPr/>
            </a:pPr>
            <a:r>
              <a:rPr lang="en-US" sz="1600">
                <a:solidFill>
                  <a:srgbClr val="FF0000"/>
                </a:solidFill>
                <a:effectLst>
                  <a:outerShdw blurRad="38100" dist="38100" dir="2700000" algn="tl">
                    <a:srgbClr val="C0C0C0"/>
                  </a:outerShdw>
                </a:effectLst>
                <a:latin typeface="Arial" charset="0"/>
                <a:cs typeface="Arial" charset="0"/>
              </a:rPr>
              <a:t>Right to a nationality</a:t>
            </a:r>
            <a:endParaRPr lang="en-GB" sz="1600">
              <a:cs typeface="Times New Roman" pitchFamily="18" charset="0"/>
            </a:endParaRPr>
          </a:p>
          <a:p>
            <a:pPr algn="ctr" eaLnBrk="1" hangingPunct="1">
              <a:lnSpc>
                <a:spcPct val="90000"/>
              </a:lnSpc>
              <a:defRPr/>
            </a:pPr>
            <a:r>
              <a:rPr lang="en-US" sz="1600">
                <a:solidFill>
                  <a:srgbClr val="FF0000"/>
                </a:solidFill>
                <a:effectLst>
                  <a:outerShdw blurRad="38100" dist="38100" dir="2700000" algn="tl">
                    <a:srgbClr val="C0C0C0"/>
                  </a:outerShdw>
                </a:effectLst>
                <a:latin typeface="Arial" charset="0"/>
                <a:cs typeface="Arial" charset="0"/>
              </a:rPr>
              <a:t>No discrimination based on race or ethnicity.</a:t>
            </a:r>
            <a:endParaRPr lang="en-CA" sz="1600"/>
          </a:p>
        </p:txBody>
      </p:sp>
      <p:sp>
        <p:nvSpPr>
          <p:cNvPr id="51204" name="WordArt 1029"/>
          <p:cNvSpPr>
            <a:spLocks noChangeArrowheads="1" noChangeShapeType="1" noTextEdit="1"/>
          </p:cNvSpPr>
          <p:nvPr/>
        </p:nvSpPr>
        <p:spPr bwMode="auto">
          <a:xfrm>
            <a:off x="6456364" y="228600"/>
            <a:ext cx="3743325" cy="247650"/>
          </a:xfrm>
          <a:prstGeom prst="rect">
            <a:avLst/>
          </a:prstGeom>
        </p:spPr>
        <p:txBody>
          <a:bodyPr wrap="none" fromWordArt="1">
            <a:prstTxWarp prst="textPlain">
              <a:avLst>
                <a:gd name="adj" fmla="val 50000"/>
              </a:avLst>
            </a:prstTxWarp>
          </a:bodyPr>
          <a:lstStyle/>
          <a:p>
            <a:pPr algn="ctr"/>
            <a:r>
              <a:rPr lang="en-US" b="1" i="1" kern="10">
                <a:ln w="9525">
                  <a:solidFill>
                    <a:schemeClr val="bg1"/>
                  </a:solidFill>
                  <a:round/>
                  <a:headEnd/>
                  <a:tailEnd/>
                </a:ln>
                <a:solidFill>
                  <a:srgbClr val="CC3300"/>
                </a:solidFill>
                <a:effectLst>
                  <a:outerShdw dist="35921" dir="2700000" algn="ctr" rotWithShape="0">
                    <a:srgbClr val="808080"/>
                  </a:outerShdw>
                </a:effectLst>
                <a:latin typeface="Bookman Old Style" panose="02050604050505020204" pitchFamily="18" charset="0"/>
              </a:rPr>
              <a:t>UN - Universal Declaration of</a:t>
            </a:r>
          </a:p>
        </p:txBody>
      </p:sp>
      <p:sp>
        <p:nvSpPr>
          <p:cNvPr id="51205" name="WordArt 1030"/>
          <p:cNvSpPr>
            <a:spLocks noChangeArrowheads="1" noChangeShapeType="1" noTextEdit="1"/>
          </p:cNvSpPr>
          <p:nvPr/>
        </p:nvSpPr>
        <p:spPr bwMode="auto">
          <a:xfrm>
            <a:off x="7105650" y="495300"/>
            <a:ext cx="2266950" cy="266700"/>
          </a:xfrm>
          <a:prstGeom prst="rect">
            <a:avLst/>
          </a:prstGeom>
        </p:spPr>
        <p:txBody>
          <a:bodyPr wrap="none" fromWordArt="1">
            <a:prstTxWarp prst="textPlain">
              <a:avLst>
                <a:gd name="adj" fmla="val 50000"/>
              </a:avLst>
            </a:prstTxWarp>
          </a:bodyPr>
          <a:lstStyle/>
          <a:p>
            <a:pPr algn="ctr"/>
            <a:r>
              <a:rPr lang="en-US" b="1" i="1" kern="10">
                <a:ln w="9525">
                  <a:solidFill>
                    <a:schemeClr val="bg1"/>
                  </a:solidFill>
                  <a:round/>
                  <a:headEnd/>
                  <a:tailEnd/>
                </a:ln>
                <a:solidFill>
                  <a:srgbClr val="CC3300"/>
                </a:solidFill>
                <a:effectLst>
                  <a:outerShdw dist="35921" dir="2700000" algn="ctr" rotWithShape="0">
                    <a:srgbClr val="808080"/>
                  </a:outerShdw>
                </a:effectLst>
                <a:latin typeface="Bookman Old Style" panose="02050604050505020204" pitchFamily="18" charset="0"/>
              </a:rPr>
              <a:t>Human Rights</a:t>
            </a:r>
          </a:p>
        </p:txBody>
      </p:sp>
      <p:sp>
        <p:nvSpPr>
          <p:cNvPr id="51206" name="WordArt 1031"/>
          <p:cNvSpPr>
            <a:spLocks noChangeArrowheads="1" noChangeShapeType="1" noTextEdit="1"/>
          </p:cNvSpPr>
          <p:nvPr/>
        </p:nvSpPr>
        <p:spPr bwMode="auto">
          <a:xfrm>
            <a:off x="2609850" y="228600"/>
            <a:ext cx="2266950" cy="266700"/>
          </a:xfrm>
          <a:prstGeom prst="rect">
            <a:avLst/>
          </a:prstGeom>
        </p:spPr>
        <p:txBody>
          <a:bodyPr wrap="none" fromWordArt="1">
            <a:prstTxWarp prst="textPlain">
              <a:avLst>
                <a:gd name="adj" fmla="val 50000"/>
              </a:avLst>
            </a:prstTxWarp>
          </a:bodyPr>
          <a:lstStyle/>
          <a:p>
            <a:pPr algn="ctr"/>
            <a:r>
              <a:rPr lang="en-US" b="1" i="1" kern="10">
                <a:ln w="9525">
                  <a:solidFill>
                    <a:schemeClr val="bg1"/>
                  </a:solidFill>
                  <a:round/>
                  <a:headEnd/>
                  <a:tailEnd/>
                </a:ln>
                <a:solidFill>
                  <a:srgbClr val="CC3300"/>
                </a:solidFill>
                <a:effectLst>
                  <a:outerShdw dist="35921" dir="2700000" algn="ctr" rotWithShape="0">
                    <a:srgbClr val="808080"/>
                  </a:outerShdw>
                </a:effectLst>
                <a:latin typeface="Bookman Old Style" panose="02050604050505020204" pitchFamily="18" charset="0"/>
              </a:rPr>
              <a:t>Declaration of the</a:t>
            </a:r>
          </a:p>
        </p:txBody>
      </p:sp>
      <p:sp>
        <p:nvSpPr>
          <p:cNvPr id="51207" name="WordArt 1032"/>
          <p:cNvSpPr>
            <a:spLocks noChangeArrowheads="1" noChangeShapeType="1" noTextEdit="1"/>
          </p:cNvSpPr>
          <p:nvPr/>
        </p:nvSpPr>
        <p:spPr bwMode="auto">
          <a:xfrm>
            <a:off x="2609850" y="495300"/>
            <a:ext cx="2266950" cy="266700"/>
          </a:xfrm>
          <a:prstGeom prst="rect">
            <a:avLst/>
          </a:prstGeom>
        </p:spPr>
        <p:txBody>
          <a:bodyPr wrap="none" fromWordArt="1">
            <a:prstTxWarp prst="textPlain">
              <a:avLst>
                <a:gd name="adj" fmla="val 50000"/>
              </a:avLst>
            </a:prstTxWarp>
          </a:bodyPr>
          <a:lstStyle/>
          <a:p>
            <a:pPr algn="ctr"/>
            <a:r>
              <a:rPr lang="en-US" b="1" i="1" kern="10">
                <a:ln w="9525">
                  <a:solidFill>
                    <a:schemeClr val="bg1"/>
                  </a:solidFill>
                  <a:round/>
                  <a:headEnd/>
                  <a:tailEnd/>
                </a:ln>
                <a:solidFill>
                  <a:srgbClr val="CC3300"/>
                </a:solidFill>
                <a:effectLst>
                  <a:outerShdw dist="35921" dir="2700000" algn="ctr" rotWithShape="0">
                    <a:srgbClr val="808080"/>
                  </a:outerShdw>
                </a:effectLst>
                <a:latin typeface="Bookman Old Style" panose="02050604050505020204" pitchFamily="18" charset="0"/>
              </a:rPr>
              <a:t>Rights of Man</a:t>
            </a:r>
          </a:p>
        </p:txBody>
      </p:sp>
    </p:spTree>
    <p:extLst>
      <p:ext uri="{BB962C8B-B14F-4D97-AF65-F5344CB8AC3E}">
        <p14:creationId xmlns:p14="http://schemas.microsoft.com/office/powerpoint/2010/main" val="20071006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7" y="2084832"/>
            <a:ext cx="9720073" cy="4023360"/>
          </a:xfrm>
        </p:spPr>
        <p:txBody>
          <a:bodyPr>
            <a:noAutofit/>
          </a:bodyPr>
          <a:lstStyle/>
          <a:p>
            <a:r>
              <a:rPr lang="en-US" sz="3200" dirty="0" smtClean="0"/>
              <a:t>1.  Women gained increased rights to inherit property and to divorce. (However, this was to weaken feudal holds…not help women…)</a:t>
            </a:r>
          </a:p>
          <a:p>
            <a:r>
              <a:rPr lang="en-US" sz="3200" dirty="0" smtClean="0"/>
              <a:t>2.  Women did not gain the right to vote or to hold political office.</a:t>
            </a:r>
          </a:p>
          <a:p>
            <a:r>
              <a:rPr lang="en-US" sz="3200" dirty="0" smtClean="0"/>
              <a:t>3.  In her book, A </a:t>
            </a:r>
            <a:r>
              <a:rPr lang="en-US" sz="3200" i="1" dirty="0" smtClean="0"/>
              <a:t>Vindication of the Rights of Women</a:t>
            </a:r>
            <a:r>
              <a:rPr lang="en-US" sz="3200" dirty="0" smtClean="0"/>
              <a:t>, Mary </a:t>
            </a:r>
            <a:r>
              <a:rPr lang="en-US" sz="3200" dirty="0" err="1" smtClean="0"/>
              <a:t>Wolstonecraft</a:t>
            </a:r>
            <a:r>
              <a:rPr lang="en-US" sz="3200" dirty="0" smtClean="0"/>
              <a:t> argued that women are not naturally inferior to men.  The appearance of inferiority is created by a lack of education.  </a:t>
            </a:r>
            <a:endParaRPr lang="en-US" sz="3200" dirty="0"/>
          </a:p>
        </p:txBody>
      </p:sp>
      <p:sp>
        <p:nvSpPr>
          <p:cNvPr id="3" name="Title 2"/>
          <p:cNvSpPr>
            <a:spLocks noGrp="1"/>
          </p:cNvSpPr>
          <p:nvPr>
            <p:ph type="title"/>
          </p:nvPr>
        </p:nvSpPr>
        <p:spPr/>
        <p:txBody>
          <a:bodyPr/>
          <a:lstStyle/>
          <a:p>
            <a:r>
              <a:rPr lang="en-US" dirty="0"/>
              <a:t>C</a:t>
            </a:r>
            <a:r>
              <a:rPr lang="en-US" dirty="0" smtClean="0"/>
              <a:t>.  The Rights of Women</a:t>
            </a:r>
            <a:endParaRPr lang="en-US" dirty="0"/>
          </a:p>
        </p:txBody>
      </p:sp>
    </p:spTree>
    <p:extLst>
      <p:ext uri="{BB962C8B-B14F-4D97-AF65-F5344CB8AC3E}">
        <p14:creationId xmlns:p14="http://schemas.microsoft.com/office/powerpoint/2010/main" val="6507424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i="1"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981200" y="304800"/>
          <a:ext cx="8229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44065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4414838" cy="640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169" y="601692"/>
            <a:ext cx="9720072" cy="1499616"/>
          </a:xfrm>
        </p:spPr>
        <p:txBody>
          <a:bodyPr>
            <a:normAutofit/>
          </a:bodyPr>
          <a:lstStyle/>
          <a:p>
            <a:r>
              <a:rPr lang="en-US" dirty="0" smtClean="0">
                <a:solidFill>
                  <a:schemeClr val="tx2">
                    <a:lumMod val="75000"/>
                  </a:schemeClr>
                </a:solidFill>
              </a:rPr>
              <a:t>Goodbye, Versailles!  </a:t>
            </a:r>
            <a:r>
              <a:rPr lang="en-US" i="1" dirty="0" smtClean="0">
                <a:solidFill>
                  <a:schemeClr val="tx2">
                    <a:lumMod val="75000"/>
                  </a:schemeClr>
                </a:solidFill>
              </a:rPr>
              <a:t>Adieu, Versailles!</a:t>
            </a:r>
            <a:endParaRPr lang="en-US" dirty="0">
              <a:solidFill>
                <a:schemeClr val="tx2">
                  <a:lumMod val="75000"/>
                </a:schemeClr>
              </a:solidFill>
            </a:endParaRPr>
          </a:p>
        </p:txBody>
      </p:sp>
      <p:sp>
        <p:nvSpPr>
          <p:cNvPr id="3" name="Content Placeholder 2"/>
          <p:cNvSpPr>
            <a:spLocks noGrp="1"/>
          </p:cNvSpPr>
          <p:nvPr>
            <p:ph idx="1"/>
          </p:nvPr>
        </p:nvSpPr>
        <p:spPr>
          <a:xfrm>
            <a:off x="5049794" y="1674341"/>
            <a:ext cx="6914399" cy="4800600"/>
          </a:xfrm>
        </p:spPr>
        <p:txBody>
          <a:bodyPr>
            <a:normAutofit/>
          </a:bodyPr>
          <a:lstStyle/>
          <a:p>
            <a:r>
              <a:rPr lang="en-US" sz="2800" dirty="0" smtClean="0"/>
              <a:t>Parisian Commune feared that Louis XVI would have foreign troops invade France to put down the rebellion</a:t>
            </a:r>
          </a:p>
          <a:p>
            <a:pPr lvl="1"/>
            <a:r>
              <a:rPr lang="en-US" sz="2400" dirty="0" smtClean="0"/>
              <a:t>Louis XVI’s wife, Marie Antoinette, was the sister of the Austrian emperor</a:t>
            </a:r>
          </a:p>
          <a:p>
            <a:r>
              <a:rPr lang="en-US" sz="2800" dirty="0" smtClean="0"/>
              <a:t>A group of women attacked Versailles on October 5, 1789</a:t>
            </a:r>
          </a:p>
          <a:p>
            <a:pPr lvl="1"/>
            <a:r>
              <a:rPr lang="en-US" sz="2400" dirty="0" smtClean="0"/>
              <a:t>Forced royal family to relocate to Paris along with National Assembly</a:t>
            </a:r>
          </a:p>
          <a:p>
            <a:pPr lvl="1"/>
            <a:r>
              <a:rPr lang="en-US" sz="2400" dirty="0" smtClean="0"/>
              <a:t>Royal family spent next several years in the </a:t>
            </a:r>
            <a:r>
              <a:rPr lang="en-US" sz="2400" dirty="0" err="1" smtClean="0"/>
              <a:t>Tuileries</a:t>
            </a:r>
            <a:r>
              <a:rPr lang="en-US" sz="2400" dirty="0" smtClean="0"/>
              <a:t> Palace as virtual prisoners</a:t>
            </a:r>
            <a:endParaRPr lang="en-US" sz="2400" dirty="0"/>
          </a:p>
        </p:txBody>
      </p:sp>
    </p:spTree>
    <p:extLst>
      <p:ext uri="{BB962C8B-B14F-4D97-AF65-F5344CB8AC3E}">
        <p14:creationId xmlns:p14="http://schemas.microsoft.com/office/powerpoint/2010/main" val="2690778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clrChange>
              <a:clrFrom>
                <a:srgbClr val="372C28"/>
              </a:clrFrom>
              <a:clrTo>
                <a:srgbClr val="372C28">
                  <a:alpha val="0"/>
                </a:srgbClr>
              </a:clrTo>
            </a:clrChange>
          </a:blip>
          <a:srcRect/>
          <a:stretch>
            <a:fillRect/>
          </a:stretch>
        </p:blipFill>
        <p:spPr bwMode="auto">
          <a:xfrm>
            <a:off x="2280809" y="20637"/>
            <a:ext cx="7416800" cy="6837363"/>
          </a:xfrm>
          <a:prstGeom prst="rect">
            <a:avLst/>
          </a:prstGeom>
          <a:noFill/>
          <a:ln w="9525">
            <a:noFill/>
            <a:miter lim="800000"/>
            <a:headEnd/>
            <a:tailEnd/>
          </a:ln>
        </p:spPr>
      </p:pic>
    </p:spTree>
    <p:extLst>
      <p:ext uri="{BB962C8B-B14F-4D97-AF65-F5344CB8AC3E}">
        <p14:creationId xmlns:p14="http://schemas.microsoft.com/office/powerpoint/2010/main" val="1647858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8" y="2084832"/>
            <a:ext cx="9720073" cy="4023360"/>
          </a:xfrm>
        </p:spPr>
        <p:txBody>
          <a:bodyPr>
            <a:noAutofit/>
          </a:bodyPr>
          <a:lstStyle/>
          <a:p>
            <a:r>
              <a:rPr lang="en-US" sz="3200" dirty="0" smtClean="0"/>
              <a:t>1.  This act, passed by the National Assembly, did the following:  </a:t>
            </a:r>
          </a:p>
          <a:p>
            <a:pPr lvl="1"/>
            <a:r>
              <a:rPr lang="en-US" sz="2800" dirty="0" smtClean="0"/>
              <a:t>-confiscated the lands owned by the Roman Catholic Church</a:t>
            </a:r>
          </a:p>
          <a:p>
            <a:pPr lvl="1"/>
            <a:r>
              <a:rPr lang="en-US" sz="2800" dirty="0" smtClean="0"/>
              <a:t>-Decreed that bishops and priests would be elected by the people and paid by the state</a:t>
            </a:r>
          </a:p>
          <a:p>
            <a:pPr lvl="1"/>
            <a:r>
              <a:rPr lang="en-US" sz="2800" dirty="0" smtClean="0"/>
              <a:t>-Required the clergy to take a loyalty oath to support the new government</a:t>
            </a:r>
          </a:p>
          <a:p>
            <a:pPr marL="393192" lvl="1" indent="0">
              <a:buNone/>
            </a:pPr>
            <a:r>
              <a:rPr lang="en-US" sz="2800" b="1" dirty="0" smtClean="0"/>
              <a:t>2.  </a:t>
            </a:r>
            <a:r>
              <a:rPr lang="en-US" sz="2800" dirty="0" smtClean="0"/>
              <a:t>It is important to note that Pope Pius VI condemned the act and that over half of the clergy refused to take the oath of allegiance.  Alienated Catholics proved to be persistent opponents of the French Revolution.</a:t>
            </a:r>
            <a:endParaRPr lang="en-US" sz="2800" dirty="0"/>
          </a:p>
        </p:txBody>
      </p:sp>
      <p:sp>
        <p:nvSpPr>
          <p:cNvPr id="3" name="Title 2"/>
          <p:cNvSpPr>
            <a:spLocks noGrp="1"/>
          </p:cNvSpPr>
          <p:nvPr>
            <p:ph type="title"/>
          </p:nvPr>
        </p:nvSpPr>
        <p:spPr/>
        <p:txBody>
          <a:bodyPr>
            <a:normAutofit/>
          </a:bodyPr>
          <a:lstStyle/>
          <a:p>
            <a:r>
              <a:rPr lang="en-US" dirty="0" smtClean="0"/>
              <a:t>E.  The Civil Constitution of the Clergy, August 1790</a:t>
            </a:r>
            <a:endParaRPr lang="en-US" dirty="0"/>
          </a:p>
        </p:txBody>
      </p:sp>
    </p:spTree>
    <p:extLst>
      <p:ext uri="{BB962C8B-B14F-4D97-AF65-F5344CB8AC3E}">
        <p14:creationId xmlns:p14="http://schemas.microsoft.com/office/powerpoint/2010/main" val="35320278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8" y="1824681"/>
            <a:ext cx="9720073" cy="4023360"/>
          </a:xfrm>
        </p:spPr>
        <p:txBody>
          <a:bodyPr>
            <a:noAutofit/>
          </a:bodyPr>
          <a:lstStyle/>
          <a:p>
            <a:r>
              <a:rPr lang="en-US" sz="2400" b="1" dirty="0" smtClean="0"/>
              <a:t>1.  The National Assembly </a:t>
            </a:r>
            <a:r>
              <a:rPr lang="en-US" sz="2400" b="1" i="1" dirty="0" smtClean="0"/>
              <a:t>did</a:t>
            </a:r>
          </a:p>
          <a:p>
            <a:r>
              <a:rPr lang="en-US" sz="2400" b="1" dirty="0" smtClean="0"/>
              <a:t>-create a constitutional monarchy</a:t>
            </a:r>
          </a:p>
          <a:p>
            <a:r>
              <a:rPr lang="en-US" sz="2400" b="1" dirty="0" smtClean="0"/>
              <a:t>-divide France into 83 departments governed by elected officials</a:t>
            </a:r>
          </a:p>
          <a:p>
            <a:r>
              <a:rPr lang="en-US" sz="2400" b="1" dirty="0" smtClean="0"/>
              <a:t>-establish the </a:t>
            </a:r>
            <a:r>
              <a:rPr lang="en-US" sz="2400" b="1" dirty="0"/>
              <a:t>m</a:t>
            </a:r>
            <a:r>
              <a:rPr lang="en-US" sz="2400" b="1" dirty="0" smtClean="0"/>
              <a:t>etric system of measurement </a:t>
            </a:r>
          </a:p>
          <a:p>
            <a:r>
              <a:rPr lang="en-US" sz="2400" b="1" dirty="0" smtClean="0"/>
              <a:t>-abolish internal tariffs</a:t>
            </a:r>
          </a:p>
          <a:p>
            <a:r>
              <a:rPr lang="en-US" sz="2400" b="1" dirty="0" smtClean="0"/>
              <a:t>-abolish guilds</a:t>
            </a:r>
          </a:p>
          <a:p>
            <a:r>
              <a:rPr lang="en-US" sz="2400" b="1" dirty="0" smtClean="0"/>
              <a:t>2. The National Assembly </a:t>
            </a:r>
            <a:r>
              <a:rPr lang="en-US" sz="2400" b="1" u="sng" dirty="0" smtClean="0"/>
              <a:t>did </a:t>
            </a:r>
            <a:r>
              <a:rPr lang="en-US" sz="2400" b="1" i="1" u="sng" dirty="0" smtClean="0"/>
              <a:t>not</a:t>
            </a:r>
          </a:p>
          <a:p>
            <a:r>
              <a:rPr lang="en-US" sz="2400" b="1" i="1" dirty="0" smtClean="0"/>
              <a:t>-</a:t>
            </a:r>
            <a:r>
              <a:rPr lang="en-US" sz="2400" b="1" dirty="0" smtClean="0"/>
              <a:t>abolish private property</a:t>
            </a:r>
          </a:p>
          <a:p>
            <a:r>
              <a:rPr lang="en-US" sz="2400" b="1" dirty="0" smtClean="0"/>
              <a:t>-give women the right to vote</a:t>
            </a:r>
            <a:endParaRPr lang="en-US" sz="2400" b="1" dirty="0"/>
          </a:p>
        </p:txBody>
      </p:sp>
      <p:sp>
        <p:nvSpPr>
          <p:cNvPr id="3" name="Title 2"/>
          <p:cNvSpPr>
            <a:spLocks noGrp="1"/>
          </p:cNvSpPr>
          <p:nvPr>
            <p:ph type="title"/>
          </p:nvPr>
        </p:nvSpPr>
        <p:spPr/>
        <p:txBody>
          <a:bodyPr>
            <a:normAutofit/>
          </a:bodyPr>
          <a:lstStyle/>
          <a:p>
            <a:r>
              <a:rPr lang="en-US" dirty="0" smtClean="0"/>
              <a:t>F.  Reforms of the National Assembly</a:t>
            </a:r>
            <a:endParaRPr lang="en-US" dirty="0"/>
          </a:p>
        </p:txBody>
      </p:sp>
    </p:spTree>
    <p:extLst>
      <p:ext uri="{BB962C8B-B14F-4D97-AF65-F5344CB8AC3E}">
        <p14:creationId xmlns:p14="http://schemas.microsoft.com/office/powerpoint/2010/main" val="27002475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Constitution of 1791</a:t>
            </a:r>
            <a:endParaRPr lang="en-US" dirty="0">
              <a:solidFill>
                <a:schemeClr val="tx2">
                  <a:lumMod val="75000"/>
                </a:schemeClr>
              </a:solidFill>
            </a:endParaRPr>
          </a:p>
        </p:txBody>
      </p:sp>
      <p:sp>
        <p:nvSpPr>
          <p:cNvPr id="3" name="Content Placeholder 2"/>
          <p:cNvSpPr>
            <a:spLocks noGrp="1"/>
          </p:cNvSpPr>
          <p:nvPr>
            <p:ph idx="1"/>
          </p:nvPr>
        </p:nvSpPr>
        <p:spPr>
          <a:xfrm>
            <a:off x="1114744" y="1997675"/>
            <a:ext cx="9720073" cy="4023360"/>
          </a:xfrm>
        </p:spPr>
        <p:txBody>
          <a:bodyPr>
            <a:normAutofit/>
          </a:bodyPr>
          <a:lstStyle/>
          <a:p>
            <a:r>
              <a:rPr lang="en-US" sz="2800" b="1" dirty="0" smtClean="0">
                <a:solidFill>
                  <a:schemeClr val="tx2">
                    <a:lumMod val="75000"/>
                  </a:schemeClr>
                </a:solidFill>
              </a:rPr>
              <a:t>Democratic features</a:t>
            </a:r>
          </a:p>
          <a:p>
            <a:pPr lvl="1"/>
            <a:r>
              <a:rPr lang="en-US" sz="2400" dirty="0" smtClean="0"/>
              <a:t>France became a </a:t>
            </a:r>
            <a:r>
              <a:rPr lang="en-US" sz="2400" b="1" dirty="0" smtClean="0"/>
              <a:t>limited monarchy</a:t>
            </a:r>
            <a:endParaRPr lang="en-US" sz="2400" dirty="0" smtClean="0"/>
          </a:p>
          <a:p>
            <a:pPr lvl="2"/>
            <a:r>
              <a:rPr lang="en-US" sz="1800" dirty="0" smtClean="0"/>
              <a:t>King became merely the head of state</a:t>
            </a:r>
          </a:p>
          <a:p>
            <a:pPr lvl="1"/>
            <a:r>
              <a:rPr lang="en-US" sz="2400" dirty="0" smtClean="0"/>
              <a:t>All laws were created by the </a:t>
            </a:r>
            <a:r>
              <a:rPr lang="en-US" sz="2400" b="1" dirty="0" smtClean="0"/>
              <a:t>Legislative Assembly</a:t>
            </a:r>
          </a:p>
          <a:p>
            <a:pPr lvl="1"/>
            <a:r>
              <a:rPr lang="en-US" sz="2400" dirty="0" smtClean="0"/>
              <a:t>Feudalism was abolished</a:t>
            </a:r>
          </a:p>
          <a:p>
            <a:r>
              <a:rPr lang="en-US" sz="2800" b="1" dirty="0" smtClean="0">
                <a:solidFill>
                  <a:schemeClr val="tx2">
                    <a:lumMod val="75000"/>
                  </a:schemeClr>
                </a:solidFill>
              </a:rPr>
              <a:t>Undemocratic features</a:t>
            </a:r>
          </a:p>
          <a:p>
            <a:pPr lvl="1"/>
            <a:r>
              <a:rPr lang="en-US" sz="2400" dirty="0" smtClean="0"/>
              <a:t>Voting was limited to taxpayers</a:t>
            </a:r>
          </a:p>
          <a:p>
            <a:pPr lvl="1"/>
            <a:r>
              <a:rPr lang="en-US" sz="2400" dirty="0" smtClean="0"/>
              <a:t>Offices were reserved for property owners</a:t>
            </a:r>
          </a:p>
          <a:p>
            <a:r>
              <a:rPr lang="en-US" sz="2800" dirty="0" smtClean="0"/>
              <a:t>This new government became known as the </a:t>
            </a:r>
            <a:r>
              <a:rPr lang="en-US" sz="2800" b="1" dirty="0" smtClean="0"/>
              <a:t>Legislative Assembly</a:t>
            </a:r>
            <a:endParaRPr lang="en-US" sz="2800" dirty="0"/>
          </a:p>
        </p:txBody>
      </p:sp>
    </p:spTree>
    <p:extLst>
      <p:ext uri="{BB962C8B-B14F-4D97-AF65-F5344CB8AC3E}">
        <p14:creationId xmlns:p14="http://schemas.microsoft.com/office/powerpoint/2010/main" val="2802188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686800" cy="990600"/>
          </a:xfrm>
        </p:spPr>
        <p:txBody>
          <a:bodyPr>
            <a:noAutofit/>
          </a:bodyPr>
          <a:lstStyle/>
          <a:p>
            <a:r>
              <a:rPr lang="en-CA" sz="3000" dirty="0"/>
              <a:t>To what extent should we embrace nationalism?</a:t>
            </a:r>
            <a:br>
              <a:rPr lang="en-CA" sz="3000" dirty="0"/>
            </a:br>
            <a:r>
              <a:rPr lang="en-CA" sz="2500" dirty="0"/>
              <a:t>RI #1: To what extent should nation be the foundation of identity?</a:t>
            </a:r>
          </a:p>
        </p:txBody>
      </p:sp>
      <p:sp>
        <p:nvSpPr>
          <p:cNvPr id="4" name="Content Placeholder 2"/>
          <p:cNvSpPr txBox="1">
            <a:spLocks/>
          </p:cNvSpPr>
          <p:nvPr/>
        </p:nvSpPr>
        <p:spPr>
          <a:xfrm>
            <a:off x="1828800" y="2590800"/>
            <a:ext cx="8534400" cy="10287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CA" u="sng" dirty="0"/>
              <a:t>96% </a:t>
            </a:r>
            <a:r>
              <a:rPr lang="en-CA" dirty="0"/>
              <a:t>of the French population were ‘commoners’, who were taken advantage of by the ruling classes.</a:t>
            </a:r>
          </a:p>
          <a:p>
            <a:pPr marL="0" indent="0">
              <a:buNone/>
            </a:pPr>
            <a:endParaRPr lang="en-CA" sz="3000" b="1" dirty="0"/>
          </a:p>
          <a:p>
            <a:pPr marL="0" indent="0">
              <a:buNone/>
            </a:pPr>
            <a:endParaRPr lang="en-CA" sz="3000" b="1" dirty="0"/>
          </a:p>
          <a:p>
            <a:pPr marL="0" indent="0">
              <a:buNone/>
            </a:pPr>
            <a:endParaRPr lang="en-CA" sz="3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648770"/>
            <a:ext cx="8827984" cy="2009775"/>
          </a:xfrm>
          <a:prstGeom prst="rect">
            <a:avLst/>
          </a:prstGeom>
        </p:spPr>
      </p:pic>
    </p:spTree>
    <p:extLst>
      <p:ext uri="{BB962C8B-B14F-4D97-AF65-F5344CB8AC3E}">
        <p14:creationId xmlns:p14="http://schemas.microsoft.com/office/powerpoint/2010/main" val="35709031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Changes under the National Assembly</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905000" y="16002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2774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solidFill>
                  <a:schemeClr val="tx2">
                    <a:lumMod val="75000"/>
                  </a:schemeClr>
                </a:solidFill>
              </a:rPr>
              <a:t>Legislative Assembly (1791-1792)</a:t>
            </a:r>
            <a:endParaRPr lang="en-US" dirty="0">
              <a:solidFill>
                <a:schemeClr val="tx2">
                  <a:lumMod val="75000"/>
                </a:schemeClr>
              </a:solidFill>
            </a:endParaRPr>
          </a:p>
        </p:txBody>
      </p:sp>
      <p:sp>
        <p:nvSpPr>
          <p:cNvPr id="3" name="Content Placeholder 2"/>
          <p:cNvSpPr>
            <a:spLocks noGrp="1"/>
          </p:cNvSpPr>
          <p:nvPr>
            <p:ph idx="1"/>
          </p:nvPr>
        </p:nvSpPr>
        <p:spPr>
          <a:xfrm>
            <a:off x="1981200" y="1219200"/>
            <a:ext cx="8229600" cy="5410200"/>
          </a:xfrm>
        </p:spPr>
        <p:txBody>
          <a:bodyPr>
            <a:normAutofit/>
          </a:bodyPr>
          <a:lstStyle/>
          <a:p>
            <a:r>
              <a:rPr lang="en-US" sz="2800" dirty="0" smtClean="0"/>
              <a:t>Royal family sought help from Austria</a:t>
            </a:r>
          </a:p>
          <a:p>
            <a:pPr lvl="1"/>
            <a:r>
              <a:rPr lang="en-US" sz="2400" dirty="0" smtClean="0"/>
              <a:t>In June, 1791, they were caught trying to escape to Austria</a:t>
            </a:r>
          </a:p>
          <a:p>
            <a:r>
              <a:rPr lang="en-US" sz="2800" dirty="0" smtClean="0"/>
              <a:t>Nobles who fled the revolution lived abroad as </a:t>
            </a:r>
            <a:r>
              <a:rPr lang="en-US" sz="2800" b="1" i="1" dirty="0" smtClean="0">
                <a:ea typeface="Verdana"/>
                <a:cs typeface="Verdana"/>
              </a:rPr>
              <a:t>émigrés</a:t>
            </a:r>
          </a:p>
          <a:p>
            <a:pPr lvl="1"/>
            <a:r>
              <a:rPr lang="en-US" sz="2400" dirty="0" smtClean="0"/>
              <a:t>They hoped that, with foreign help, the Old Regime could be restored in France</a:t>
            </a:r>
          </a:p>
          <a:p>
            <a:r>
              <a:rPr lang="en-US" sz="2800" dirty="0" smtClean="0"/>
              <a:t>Church officials wanted Church lands, rights, and privileges restored</a:t>
            </a:r>
          </a:p>
          <a:p>
            <a:pPr lvl="1"/>
            <a:r>
              <a:rPr lang="en-US" sz="2400" dirty="0" smtClean="0"/>
              <a:t>Some devout Catholic peasants also supported the Church</a:t>
            </a:r>
          </a:p>
          <a:p>
            <a:r>
              <a:rPr lang="en-US" sz="2800" dirty="0" smtClean="0"/>
              <a:t>Political parties, representing different interests, emerged</a:t>
            </a:r>
          </a:p>
          <a:p>
            <a:pPr lvl="1"/>
            <a:r>
              <a:rPr lang="en-US" sz="2400" b="1" dirty="0" err="1" smtClean="0"/>
              <a:t>Girondists</a:t>
            </a:r>
            <a:endParaRPr lang="en-US" sz="2400" b="1" dirty="0" smtClean="0"/>
          </a:p>
          <a:p>
            <a:pPr lvl="1"/>
            <a:r>
              <a:rPr lang="en-US" sz="2400" b="1" dirty="0" smtClean="0"/>
              <a:t>Jacobins</a:t>
            </a:r>
            <a:endParaRPr lang="en-US" sz="2400" b="1" dirty="0"/>
          </a:p>
        </p:txBody>
      </p:sp>
    </p:spTree>
    <p:extLst>
      <p:ext uri="{BB962C8B-B14F-4D97-AF65-F5344CB8AC3E}">
        <p14:creationId xmlns:p14="http://schemas.microsoft.com/office/powerpoint/2010/main" val="24823045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682" name="Picture 2" descr="http://i281.photobucket.com/albums/kk204/StudentHandoutsInc/Pictures/FrenchRevolution-5.jpg"/>
          <p:cNvPicPr>
            <a:picLocks noChangeAspect="1" noChangeArrowheads="1"/>
          </p:cNvPicPr>
          <p:nvPr/>
        </p:nvPicPr>
        <p:blipFill>
          <a:blip r:embed="rId2" cstate="print"/>
          <a:srcRect/>
          <a:stretch>
            <a:fillRect/>
          </a:stretch>
        </p:blipFill>
        <p:spPr bwMode="auto">
          <a:xfrm>
            <a:off x="2667001" y="1"/>
            <a:ext cx="6881963" cy="6765925"/>
          </a:xfrm>
          <a:prstGeom prst="rect">
            <a:avLst/>
          </a:prstGeom>
          <a:noFill/>
        </p:spPr>
      </p:pic>
    </p:spTree>
    <p:extLst>
      <p:ext uri="{BB962C8B-B14F-4D97-AF65-F5344CB8AC3E}">
        <p14:creationId xmlns:p14="http://schemas.microsoft.com/office/powerpoint/2010/main" val="26517361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3200" dirty="0" smtClean="0"/>
              <a:t>1.  Members of the Legislative Assembly sat together in separate sections of the meeting hall.  The political terms </a:t>
            </a:r>
            <a:r>
              <a:rPr lang="en-US" sz="3200" i="1" dirty="0" smtClean="0"/>
              <a:t>right, center </a:t>
            </a:r>
            <a:r>
              <a:rPr lang="en-US" sz="3200" dirty="0" smtClean="0"/>
              <a:t>and </a:t>
            </a:r>
            <a:r>
              <a:rPr lang="en-US" sz="3200" i="1" dirty="0" smtClean="0"/>
              <a:t>left</a:t>
            </a:r>
            <a:r>
              <a:rPr lang="en-US" sz="3200" dirty="0" smtClean="0"/>
              <a:t> are derived from the seating arrangement. </a:t>
            </a:r>
          </a:p>
          <a:p>
            <a:r>
              <a:rPr lang="en-US" sz="3200" dirty="0" smtClean="0"/>
              <a:t>2.  Conservatives who supported the king made up the Right.</a:t>
            </a:r>
          </a:p>
          <a:p>
            <a:r>
              <a:rPr lang="en-US" sz="3200" dirty="0" smtClean="0"/>
              <a:t>3.  Moderates comprised a large group in the Center.</a:t>
            </a:r>
          </a:p>
        </p:txBody>
      </p:sp>
      <p:sp>
        <p:nvSpPr>
          <p:cNvPr id="3" name="Title 2"/>
          <p:cNvSpPr>
            <a:spLocks noGrp="1"/>
          </p:cNvSpPr>
          <p:nvPr>
            <p:ph type="title"/>
          </p:nvPr>
        </p:nvSpPr>
        <p:spPr/>
        <p:txBody>
          <a:bodyPr>
            <a:normAutofit/>
          </a:bodyPr>
          <a:lstStyle/>
          <a:p>
            <a:r>
              <a:rPr lang="en-US" dirty="0" smtClean="0"/>
              <a:t>A.  Factions in the Legislative    	Assembly</a:t>
            </a:r>
            <a:endParaRPr lang="en-US" dirty="0"/>
          </a:p>
        </p:txBody>
      </p:sp>
    </p:spTree>
    <p:extLst>
      <p:ext uri="{BB962C8B-B14F-4D97-AF65-F5344CB8AC3E}">
        <p14:creationId xmlns:p14="http://schemas.microsoft.com/office/powerpoint/2010/main" val="30275705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4.  Radicals who distrusted the king and wanted the Revolution to continue sat to the left.  The Left was divided into two groups:</a:t>
            </a:r>
          </a:p>
          <a:p>
            <a:pPr marL="109728" indent="0">
              <a:buNone/>
            </a:pPr>
            <a:r>
              <a:rPr lang="en-US" sz="2800" dirty="0" smtClean="0"/>
              <a:t>-</a:t>
            </a:r>
            <a:r>
              <a:rPr lang="en-US" sz="2800" b="1" dirty="0" smtClean="0"/>
              <a:t>Jacobins</a:t>
            </a:r>
            <a:r>
              <a:rPr lang="en-US" sz="2800" dirty="0" smtClean="0"/>
              <a:t> wanted to overthrow the monarchy and create a republic.  Key Jacobin leaders included Jean-Paul Marat, Georges-Jacques Danton, and </a:t>
            </a:r>
            <a:r>
              <a:rPr lang="en-US" sz="2800" dirty="0" err="1" smtClean="0"/>
              <a:t>Maximilien</a:t>
            </a:r>
            <a:r>
              <a:rPr lang="en-US" sz="2800" dirty="0" smtClean="0"/>
              <a:t> Robespierre.  </a:t>
            </a:r>
          </a:p>
          <a:p>
            <a:pPr marL="109728" indent="0">
              <a:buNone/>
            </a:pPr>
            <a:r>
              <a:rPr lang="en-US" sz="2800" dirty="0" smtClean="0"/>
              <a:t>-</a:t>
            </a:r>
            <a:r>
              <a:rPr lang="en-US" sz="2800" b="1" dirty="0" err="1" smtClean="0"/>
              <a:t>Girondists</a:t>
            </a:r>
            <a:r>
              <a:rPr lang="en-US" sz="2800" dirty="0" smtClean="0"/>
              <a:t> wanted to involve France in a war that would discredit the monarchy and extend France’s revolutionary ideals across Europe.  </a:t>
            </a:r>
            <a:endParaRPr lang="en-US" sz="28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805746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Assembly key takeaways</a:t>
            </a:r>
            <a:endParaRPr lang="en-US" dirty="0"/>
          </a:p>
        </p:txBody>
      </p:sp>
      <p:sp>
        <p:nvSpPr>
          <p:cNvPr id="3" name="Content Placeholder 2"/>
          <p:cNvSpPr>
            <a:spLocks noGrp="1"/>
          </p:cNvSpPr>
          <p:nvPr>
            <p:ph idx="1"/>
          </p:nvPr>
        </p:nvSpPr>
        <p:spPr>
          <a:xfrm>
            <a:off x="1024127" y="2084832"/>
            <a:ext cx="9720073" cy="4023360"/>
          </a:xfrm>
        </p:spPr>
        <p:txBody>
          <a:bodyPr/>
          <a:lstStyle/>
          <a:p>
            <a:pPr marL="463550" lvl="0" indent="-463550">
              <a:lnSpc>
                <a:spcPct val="100000"/>
              </a:lnSpc>
              <a:spcBef>
                <a:spcPts val="0"/>
              </a:spcBef>
              <a:spcAft>
                <a:spcPts val="0"/>
              </a:spcAft>
              <a:buClr>
                <a:schemeClr val="dk1"/>
              </a:buClr>
              <a:buFont typeface="Arial"/>
              <a:buChar char="•"/>
            </a:pPr>
            <a:r>
              <a:rPr lang="en-US" sz="2800" dirty="0">
                <a:solidFill>
                  <a:schemeClr val="dk1"/>
                </a:solidFill>
                <a:latin typeface="Arial"/>
                <a:ea typeface="Arial"/>
                <a:cs typeface="Arial"/>
                <a:sym typeface="Arial"/>
              </a:rPr>
              <a:t>1789 – The National Assembly rebels in the Estates General</a:t>
            </a:r>
          </a:p>
          <a:p>
            <a:pPr marL="914400" lvl="1" indent="-457200">
              <a:lnSpc>
                <a:spcPct val="100000"/>
              </a:lnSpc>
              <a:spcBef>
                <a:spcPts val="600"/>
              </a:spcBef>
              <a:spcAft>
                <a:spcPts val="0"/>
              </a:spcAft>
              <a:buClr>
                <a:schemeClr val="dk1"/>
              </a:buClr>
              <a:buSzPct val="100000"/>
              <a:buFont typeface="Arial"/>
              <a:buChar char="•"/>
            </a:pPr>
            <a:r>
              <a:rPr lang="en-US" sz="2800" dirty="0">
                <a:solidFill>
                  <a:schemeClr val="dk1"/>
                </a:solidFill>
                <a:latin typeface="Arial"/>
                <a:ea typeface="Arial"/>
                <a:cs typeface="Arial"/>
                <a:sym typeface="Arial"/>
              </a:rPr>
              <a:t>Eventually popular support convinces the king to support this new government</a:t>
            </a:r>
          </a:p>
          <a:p>
            <a:pPr marL="914400" lvl="1" indent="-457200">
              <a:lnSpc>
                <a:spcPct val="100000"/>
              </a:lnSpc>
              <a:spcBef>
                <a:spcPts val="600"/>
              </a:spcBef>
              <a:spcAft>
                <a:spcPts val="0"/>
              </a:spcAft>
              <a:buClr>
                <a:schemeClr val="dk1"/>
              </a:buClr>
              <a:buSzPct val="100000"/>
              <a:buFont typeface="Arial"/>
              <a:buChar char="•"/>
            </a:pPr>
            <a:r>
              <a:rPr lang="en-US" sz="2800" dirty="0">
                <a:solidFill>
                  <a:schemeClr val="dk1"/>
                </a:solidFill>
                <a:latin typeface="Arial"/>
                <a:ea typeface="Arial"/>
                <a:cs typeface="Arial"/>
                <a:sym typeface="Arial"/>
              </a:rPr>
              <a:t>Later that year, there is a march to Versailles (due to bread shortages) where the women capture the king and queen and put them under house arrest in Paris = the power of the king is declining</a:t>
            </a:r>
          </a:p>
          <a:p>
            <a:endParaRPr lang="en-US" dirty="0"/>
          </a:p>
        </p:txBody>
      </p:sp>
    </p:spTree>
    <p:extLst>
      <p:ext uri="{BB962C8B-B14F-4D97-AF65-F5344CB8AC3E}">
        <p14:creationId xmlns:p14="http://schemas.microsoft.com/office/powerpoint/2010/main" val="3288902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Assembly key takeaways #2</a:t>
            </a:r>
            <a:endParaRPr lang="en-US" dirty="0"/>
          </a:p>
        </p:txBody>
      </p:sp>
      <p:sp>
        <p:nvSpPr>
          <p:cNvPr id="3" name="Content Placeholder 2"/>
          <p:cNvSpPr>
            <a:spLocks noGrp="1"/>
          </p:cNvSpPr>
          <p:nvPr>
            <p:ph idx="1"/>
          </p:nvPr>
        </p:nvSpPr>
        <p:spPr/>
        <p:txBody>
          <a:bodyPr/>
          <a:lstStyle/>
          <a:p>
            <a:pPr marL="463550" lvl="0" indent="-463550">
              <a:lnSpc>
                <a:spcPct val="100000"/>
              </a:lnSpc>
              <a:spcBef>
                <a:spcPts val="600"/>
              </a:spcBef>
              <a:spcAft>
                <a:spcPts val="0"/>
              </a:spcAft>
              <a:buClr>
                <a:schemeClr val="dk1"/>
              </a:buClr>
              <a:buFont typeface="Arial"/>
              <a:buChar char="•"/>
            </a:pPr>
            <a:r>
              <a:rPr lang="en-US" sz="3600" dirty="0">
                <a:solidFill>
                  <a:schemeClr val="dk1"/>
                </a:solidFill>
                <a:latin typeface="Arial"/>
                <a:ea typeface="Arial"/>
                <a:cs typeface="Arial"/>
                <a:sym typeface="Arial"/>
              </a:rPr>
              <a:t>1791 – the king tries to escape, is captured and stripped of his powers.  This leads to the establishment of the newly elected Legislative Assembly</a:t>
            </a:r>
          </a:p>
          <a:p>
            <a:pPr marL="914400" lvl="1" indent="-457200">
              <a:lnSpc>
                <a:spcPct val="100000"/>
              </a:lnSpc>
              <a:spcBef>
                <a:spcPts val="600"/>
              </a:spcBef>
              <a:spcAft>
                <a:spcPts val="0"/>
              </a:spcAft>
              <a:buClr>
                <a:schemeClr val="dk1"/>
              </a:buClr>
              <a:buSzPct val="100000"/>
              <a:buFont typeface="Arial"/>
              <a:buChar char="•"/>
            </a:pPr>
            <a:r>
              <a:rPr lang="en-US" sz="3600" dirty="0">
                <a:solidFill>
                  <a:schemeClr val="dk1"/>
                </a:solidFill>
                <a:latin typeface="Arial"/>
                <a:ea typeface="Arial"/>
                <a:cs typeface="Arial"/>
                <a:sym typeface="Arial"/>
              </a:rPr>
              <a:t>This government ends up having to fight wars with Austria, then Prussia, then the Netherlands…</a:t>
            </a:r>
          </a:p>
          <a:p>
            <a:endParaRPr lang="en-US" dirty="0"/>
          </a:p>
        </p:txBody>
      </p:sp>
    </p:spTree>
    <p:extLst>
      <p:ext uri="{BB962C8B-B14F-4D97-AF65-F5344CB8AC3E}">
        <p14:creationId xmlns:p14="http://schemas.microsoft.com/office/powerpoint/2010/main" val="6765194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t>On September 22, 1792, the </a:t>
            </a:r>
            <a:r>
              <a:rPr lang="en-US" sz="2800" b="1" dirty="0"/>
              <a:t>Convention</a:t>
            </a:r>
            <a:r>
              <a:rPr lang="en-US" sz="2800" dirty="0"/>
              <a:t> met for the first time</a:t>
            </a:r>
          </a:p>
          <a:p>
            <a:r>
              <a:rPr lang="en-US" sz="2800" dirty="0"/>
              <a:t>Established the First French Republic</a:t>
            </a:r>
          </a:p>
          <a:p>
            <a:r>
              <a:rPr lang="en-US" sz="2800" dirty="0">
                <a:ea typeface="Verdana"/>
                <a:cs typeface="Verdana"/>
              </a:rPr>
              <a:t>Faced domestic opposition and strife</a:t>
            </a:r>
          </a:p>
          <a:p>
            <a:pPr lvl="1"/>
            <a:r>
              <a:rPr lang="en-US" sz="2400" b="1" dirty="0" err="1">
                <a:ea typeface="Verdana"/>
                <a:cs typeface="Verdana"/>
              </a:rPr>
              <a:t>Girondists</a:t>
            </a:r>
            <a:r>
              <a:rPr lang="en-US" sz="2400" dirty="0">
                <a:ea typeface="Verdana"/>
                <a:cs typeface="Verdana"/>
              </a:rPr>
              <a:t> were moderates who represented the rich middle class of the provinces</a:t>
            </a:r>
          </a:p>
          <a:p>
            <a:pPr lvl="1"/>
            <a:r>
              <a:rPr lang="en-US" sz="2400" b="1" dirty="0">
                <a:ea typeface="Verdana"/>
                <a:cs typeface="Verdana"/>
              </a:rPr>
              <a:t>Jacobins</a:t>
            </a:r>
            <a:r>
              <a:rPr lang="en-US" sz="2400" dirty="0">
                <a:ea typeface="Verdana"/>
                <a:cs typeface="Verdana"/>
              </a:rPr>
              <a:t> (led by </a:t>
            </a:r>
            <a:r>
              <a:rPr lang="en-US" sz="2400" b="1" dirty="0">
                <a:ea typeface="Verdana"/>
                <a:cs typeface="Verdana"/>
              </a:rPr>
              <a:t>Marat</a:t>
            </a:r>
            <a:r>
              <a:rPr lang="en-US" sz="2400" dirty="0">
                <a:ea typeface="Verdana"/>
                <a:cs typeface="Verdana"/>
              </a:rPr>
              <a:t>, </a:t>
            </a:r>
            <a:r>
              <a:rPr lang="en-US" sz="2400" b="1" dirty="0">
                <a:ea typeface="Verdana"/>
                <a:cs typeface="Verdana"/>
              </a:rPr>
              <a:t>Danton</a:t>
            </a:r>
            <a:r>
              <a:rPr lang="en-US" sz="2400" dirty="0">
                <a:ea typeface="Verdana"/>
                <a:cs typeface="Verdana"/>
              </a:rPr>
              <a:t>, and </a:t>
            </a:r>
            <a:r>
              <a:rPr lang="en-US" sz="2400" b="1" dirty="0">
                <a:ea typeface="Verdana"/>
                <a:cs typeface="Verdana"/>
              </a:rPr>
              <a:t>Robespierre</a:t>
            </a:r>
            <a:r>
              <a:rPr lang="en-US" sz="2400" dirty="0">
                <a:ea typeface="Verdana"/>
                <a:cs typeface="Verdana"/>
              </a:rPr>
              <a:t>) represented workers</a:t>
            </a:r>
          </a:p>
          <a:p>
            <a:r>
              <a:rPr lang="en-US" sz="2800" dirty="0">
                <a:ea typeface="Verdana"/>
                <a:cs typeface="Verdana"/>
              </a:rPr>
              <a:t>Faced opposition from abroad</a:t>
            </a:r>
          </a:p>
          <a:p>
            <a:pPr lvl="1"/>
            <a:r>
              <a:rPr lang="en-US" sz="2400" dirty="0">
                <a:ea typeface="Verdana"/>
                <a:cs typeface="Verdana"/>
              </a:rPr>
              <a:t>Austria, England, Holland, Prussia, Sardinia, and Spain formed a Coalition invading France</a:t>
            </a:r>
          </a:p>
          <a:p>
            <a:endParaRPr lang="en-US" sz="2800" dirty="0"/>
          </a:p>
        </p:txBody>
      </p:sp>
      <p:sp>
        <p:nvSpPr>
          <p:cNvPr id="3" name="Title 2"/>
          <p:cNvSpPr>
            <a:spLocks noGrp="1"/>
          </p:cNvSpPr>
          <p:nvPr>
            <p:ph type="title"/>
          </p:nvPr>
        </p:nvSpPr>
        <p:spPr/>
        <p:txBody>
          <a:bodyPr/>
          <a:lstStyle/>
          <a:p>
            <a:r>
              <a:rPr lang="en-CA" dirty="0" smtClean="0"/>
              <a:t>Convention (1792)</a:t>
            </a:r>
            <a:endParaRPr lang="en-US" dirty="0"/>
          </a:p>
        </p:txBody>
      </p:sp>
    </p:spTree>
    <p:extLst>
      <p:ext uri="{BB962C8B-B14F-4D97-AF65-F5344CB8AC3E}">
        <p14:creationId xmlns:p14="http://schemas.microsoft.com/office/powerpoint/2010/main" val="17399702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smtClean="0">
                <a:solidFill>
                  <a:schemeClr val="tx2">
                    <a:lumMod val="75000"/>
                  </a:schemeClr>
                </a:solidFill>
              </a:rPr>
              <a:t>Opposition to the New Government</a:t>
            </a:r>
            <a:endParaRPr lang="en-US" dirty="0">
              <a:solidFill>
                <a:schemeClr val="tx2">
                  <a:lumMod val="75000"/>
                </a:schemeClr>
              </a:solidFill>
            </a:endParaRPr>
          </a:p>
        </p:txBody>
      </p:sp>
      <p:sp>
        <p:nvSpPr>
          <p:cNvPr id="3" name="Content Placeholder 2"/>
          <p:cNvSpPr>
            <a:spLocks noGrp="1"/>
          </p:cNvSpPr>
          <p:nvPr>
            <p:ph idx="1"/>
          </p:nvPr>
        </p:nvSpPr>
        <p:spPr>
          <a:xfrm>
            <a:off x="1981200" y="1219200"/>
            <a:ext cx="8229600" cy="5181600"/>
          </a:xfrm>
        </p:spPr>
        <p:txBody>
          <a:bodyPr>
            <a:noAutofit/>
          </a:bodyPr>
          <a:lstStyle/>
          <a:p>
            <a:r>
              <a:rPr lang="en-US" sz="2800" dirty="0" smtClean="0"/>
              <a:t>European monarchs feared that revolution would spread to their own countries</a:t>
            </a:r>
          </a:p>
          <a:p>
            <a:pPr lvl="1"/>
            <a:r>
              <a:rPr lang="en-US" sz="2400" dirty="0" smtClean="0"/>
              <a:t>France was invaded by Austrian and Prussian troops</a:t>
            </a:r>
          </a:p>
          <a:p>
            <a:r>
              <a:rPr lang="en-US" sz="2800" dirty="0" smtClean="0"/>
              <a:t>In the uproar, the Commune took control of Paris</a:t>
            </a:r>
          </a:p>
          <a:p>
            <a:pPr lvl="1"/>
            <a:r>
              <a:rPr lang="en-US" sz="2400" dirty="0" smtClean="0"/>
              <a:t>Commune was led by </a:t>
            </a:r>
            <a:r>
              <a:rPr lang="en-US" sz="2400" b="1" dirty="0" smtClean="0"/>
              <a:t>Danton</a:t>
            </a:r>
            <a:r>
              <a:rPr lang="en-US" sz="2400" dirty="0" smtClean="0"/>
              <a:t>, a member of the Jacobin political party</a:t>
            </a:r>
          </a:p>
          <a:p>
            <a:r>
              <a:rPr lang="en-US" sz="2800" dirty="0" smtClean="0"/>
              <a:t>Voters began electing representatives for a new convention which would write a republican constitution for France</a:t>
            </a:r>
          </a:p>
          <a:p>
            <a:pPr lvl="1"/>
            <a:r>
              <a:rPr lang="en-US" sz="2400" dirty="0" smtClean="0"/>
              <a:t>A </a:t>
            </a:r>
            <a:r>
              <a:rPr lang="en-US" sz="2400" b="1" dirty="0" smtClean="0"/>
              <a:t>republic</a:t>
            </a:r>
            <a:r>
              <a:rPr lang="en-US" sz="2400" dirty="0" smtClean="0"/>
              <a:t> is a government in which the people elect representatives who will create laws and rule on their behalf</a:t>
            </a:r>
          </a:p>
          <a:p>
            <a:pPr lvl="1"/>
            <a:r>
              <a:rPr lang="en-US" sz="2400" dirty="0" smtClean="0"/>
              <a:t>Meanwhile, thousands of nobles were executed under the suspicion that they were conspirators in the foreign invasion</a:t>
            </a:r>
            <a:endParaRPr lang="en-US" sz="2400" dirty="0"/>
          </a:p>
        </p:txBody>
      </p:sp>
    </p:spTree>
    <p:extLst>
      <p:ext uri="{BB962C8B-B14F-4D97-AF65-F5344CB8AC3E}">
        <p14:creationId xmlns:p14="http://schemas.microsoft.com/office/powerpoint/2010/main" val="41686620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1.  Leopold of Austria and Frederick William II of Prussia issued the Declaration of </a:t>
            </a:r>
            <a:r>
              <a:rPr lang="en-US" sz="2800" dirty="0" err="1" smtClean="0"/>
              <a:t>Pillnitz</a:t>
            </a:r>
            <a:r>
              <a:rPr lang="en-US" sz="2800" dirty="0" smtClean="0"/>
              <a:t> (Aug. 1791) declaring that the restoration of absolutism in France was of ‘common interest to all sovereigns of Europe’.</a:t>
            </a:r>
          </a:p>
          <a:p>
            <a:r>
              <a:rPr lang="en-US" sz="2800" dirty="0" smtClean="0"/>
              <a:t>2.  The Legislative Assembly declared war against Austria and Prussia in April 1792, thus beginning the War of the First Coalition.</a:t>
            </a:r>
          </a:p>
          <a:p>
            <a:r>
              <a:rPr lang="en-US" sz="2800" dirty="0" smtClean="0"/>
              <a:t>3.  The war began badly for the poorly equipped French armies.  By summer 1792, Austrian and Prussian armies were advancing towards Paris.</a:t>
            </a:r>
            <a:endParaRPr lang="en-US" sz="2800" dirty="0"/>
          </a:p>
        </p:txBody>
      </p:sp>
      <p:sp>
        <p:nvSpPr>
          <p:cNvPr id="3" name="Title 2"/>
          <p:cNvSpPr>
            <a:spLocks noGrp="1"/>
          </p:cNvSpPr>
          <p:nvPr>
            <p:ph type="title"/>
          </p:nvPr>
        </p:nvSpPr>
        <p:spPr/>
        <p:txBody>
          <a:bodyPr>
            <a:normAutofit/>
          </a:bodyPr>
          <a:lstStyle/>
          <a:p>
            <a:r>
              <a:rPr lang="en-US" dirty="0" smtClean="0"/>
              <a:t>B.  France Versus Austria and Prussia</a:t>
            </a:r>
            <a:endParaRPr lang="en-US" dirty="0"/>
          </a:p>
        </p:txBody>
      </p:sp>
    </p:spTree>
    <p:extLst>
      <p:ext uri="{BB962C8B-B14F-4D97-AF65-F5344CB8AC3E}">
        <p14:creationId xmlns:p14="http://schemas.microsoft.com/office/powerpoint/2010/main" val="1392700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823192" y="762000"/>
            <a:ext cx="8534400" cy="35814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CA" dirty="0"/>
          </a:p>
          <a:p>
            <a:pPr marL="0" indent="0">
              <a:buNone/>
            </a:pPr>
            <a:r>
              <a:rPr lang="en-CA" dirty="0"/>
              <a:t>The middle class of France (known as the </a:t>
            </a:r>
            <a:r>
              <a:rPr lang="en-CA" b="1" dirty="0"/>
              <a:t>bourgeoisie</a:t>
            </a:r>
            <a:r>
              <a:rPr lang="en-CA" dirty="0"/>
              <a:t>) was growing, however.</a:t>
            </a:r>
          </a:p>
          <a:p>
            <a:pPr marL="0" indent="0">
              <a:buNone/>
            </a:pPr>
            <a:endParaRPr lang="en-CA" dirty="0"/>
          </a:p>
          <a:p>
            <a:pPr marL="0" indent="0">
              <a:buNone/>
            </a:pPr>
            <a:r>
              <a:rPr lang="en-CA" dirty="0"/>
              <a:t>The </a:t>
            </a:r>
            <a:r>
              <a:rPr lang="en-CA" b="1" dirty="0"/>
              <a:t>bourgeoisie</a:t>
            </a:r>
            <a:r>
              <a:rPr lang="en-CA" dirty="0"/>
              <a:t> were educated &amp; hard-working, and had a lot of strong ideas about individual rights. </a:t>
            </a:r>
          </a:p>
          <a:p>
            <a:pPr marL="0" indent="0">
              <a:buNone/>
            </a:pPr>
            <a:r>
              <a:rPr lang="en-CA" dirty="0"/>
              <a:t>They spread discontent through the French population.</a:t>
            </a:r>
          </a:p>
          <a:p>
            <a:pPr marL="0" indent="0">
              <a:buNone/>
            </a:pPr>
            <a:endParaRPr lang="en-CA" sz="3000" b="1" dirty="0"/>
          </a:p>
          <a:p>
            <a:pPr marL="0" indent="0">
              <a:buNone/>
            </a:pPr>
            <a:endParaRPr lang="en-CA" sz="3000" b="1" dirty="0"/>
          </a:p>
          <a:p>
            <a:pPr marL="0" indent="0">
              <a:buNone/>
            </a:pPr>
            <a:endParaRPr lang="en-CA" sz="3000" b="1" dirty="0"/>
          </a:p>
          <a:p>
            <a:pPr marL="0" indent="0">
              <a:buNone/>
            </a:pPr>
            <a:endParaRPr lang="en-CA" sz="3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4648770"/>
            <a:ext cx="8827984" cy="2009775"/>
          </a:xfrm>
          <a:prstGeom prst="rect">
            <a:avLst/>
          </a:prstGeom>
        </p:spPr>
      </p:pic>
    </p:spTree>
    <p:extLst>
      <p:ext uri="{BB962C8B-B14F-4D97-AF65-F5344CB8AC3E}">
        <p14:creationId xmlns:p14="http://schemas.microsoft.com/office/powerpoint/2010/main" val="19809839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4128" y="1956486"/>
            <a:ext cx="9720073" cy="4023360"/>
          </a:xfrm>
        </p:spPr>
        <p:txBody>
          <a:bodyPr>
            <a:noAutofit/>
          </a:bodyPr>
          <a:lstStyle/>
          <a:p>
            <a:r>
              <a:rPr lang="en-US" sz="2800" dirty="0" smtClean="0"/>
              <a:t>1.  Faced with defeat, recruits rushed to Paris singing the Marseillaise, a stirring appeal to save France from tyranny.  The rejuvenated French forces stopped the Austro-Prussian army, thus saving the Revolution.</a:t>
            </a:r>
          </a:p>
          <a:p>
            <a:r>
              <a:rPr lang="en-US" sz="2800" dirty="0" smtClean="0"/>
              <a:t>2.  During the summer of 1792, radicals called sans-culottes (literally ‘without breeches’) took control of the Paris Commune (the City gov’t).  The revolutionary Paris commune intimidated the Legislative Assembly into deposing Louis XVI and issuing a call for the election of a national convention.  This new body would then form a more democratic government.   </a:t>
            </a:r>
            <a:endParaRPr lang="en-US" sz="2800" dirty="0"/>
          </a:p>
        </p:txBody>
      </p:sp>
      <p:sp>
        <p:nvSpPr>
          <p:cNvPr id="3" name="Title 2"/>
          <p:cNvSpPr>
            <a:spLocks noGrp="1"/>
          </p:cNvSpPr>
          <p:nvPr>
            <p:ph type="title"/>
          </p:nvPr>
        </p:nvSpPr>
        <p:spPr/>
        <p:txBody>
          <a:bodyPr>
            <a:normAutofit/>
          </a:bodyPr>
          <a:lstStyle/>
          <a:p>
            <a:r>
              <a:rPr lang="en-US" dirty="0" smtClean="0"/>
              <a:t>C.  The Second French Revolution</a:t>
            </a:r>
            <a:endParaRPr lang="en-US" dirty="0"/>
          </a:p>
        </p:txBody>
      </p:sp>
    </p:spTree>
    <p:extLst>
      <p:ext uri="{BB962C8B-B14F-4D97-AF65-F5344CB8AC3E}">
        <p14:creationId xmlns:p14="http://schemas.microsoft.com/office/powerpoint/2010/main" val="62686030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Shape 174"/>
          <p:cNvPicPr preferRelativeResize="0"/>
          <p:nvPr/>
        </p:nvPicPr>
        <p:blipFill>
          <a:blip r:embed="rId3">
            <a:alphaModFix/>
          </a:blip>
          <a:stretch>
            <a:fillRect/>
          </a:stretch>
        </p:blipFill>
        <p:spPr>
          <a:xfrm>
            <a:off x="5810251" y="609601"/>
            <a:ext cx="4857749" cy="3886199"/>
          </a:xfrm>
          <a:prstGeom prst="rect">
            <a:avLst/>
          </a:prstGeom>
          <a:noFill/>
          <a:ln>
            <a:noFill/>
          </a:ln>
        </p:spPr>
      </p:pic>
      <p:sp>
        <p:nvSpPr>
          <p:cNvPr id="175" name="Shape 175"/>
          <p:cNvSpPr txBox="1"/>
          <p:nvPr/>
        </p:nvSpPr>
        <p:spPr>
          <a:xfrm>
            <a:off x="2133601" y="-79375"/>
            <a:ext cx="8305799" cy="7016750"/>
          </a:xfrm>
          <a:prstGeom prst="rect">
            <a:avLst/>
          </a:prstGeom>
          <a:noFill/>
          <a:ln>
            <a:noFill/>
          </a:ln>
        </p:spPr>
        <p:txBody>
          <a:bodyPr lIns="91425" tIns="45700" rIns="91425" bIns="45700" anchor="t" anchorCtr="0">
            <a:noAutofit/>
          </a:bodyPr>
          <a:lstStyle/>
          <a:p>
            <a:pPr algn="ctr">
              <a:buClr>
                <a:schemeClr val="dk1"/>
              </a:buClr>
              <a:buSzPct val="25000"/>
            </a:pPr>
            <a:r>
              <a:rPr lang="en-US">
                <a:solidFill>
                  <a:schemeClr val="dk1"/>
                </a:solidFill>
                <a:latin typeface="Arial"/>
                <a:ea typeface="Arial"/>
                <a:cs typeface="Arial"/>
                <a:sym typeface="Arial"/>
              </a:rPr>
              <a:t>La Marseillaise - English lyrics</a:t>
            </a:r>
          </a:p>
          <a:p>
            <a:endParaRPr>
              <a:solidFill>
                <a:schemeClr val="dk1"/>
              </a:solidFill>
              <a:latin typeface="Arial"/>
              <a:ea typeface="Arial"/>
              <a:cs typeface="Arial"/>
              <a:sym typeface="Arial"/>
            </a:endParaRPr>
          </a:p>
          <a:p>
            <a:pPr>
              <a:buClr>
                <a:schemeClr val="dk1"/>
              </a:buClr>
              <a:buSzPct val="25000"/>
            </a:pPr>
            <a:r>
              <a:rPr lang="en-US">
                <a:solidFill>
                  <a:schemeClr val="dk1"/>
                </a:solidFill>
                <a:latin typeface="Arial"/>
                <a:ea typeface="Arial"/>
                <a:cs typeface="Arial"/>
                <a:sym typeface="Arial"/>
              </a:rPr>
              <a:t>Arise children of the fatherland</a:t>
            </a:r>
          </a:p>
          <a:p>
            <a:pPr>
              <a:buClr>
                <a:schemeClr val="dk1"/>
              </a:buClr>
              <a:buSzPct val="25000"/>
            </a:pPr>
            <a:r>
              <a:rPr lang="en-US">
                <a:solidFill>
                  <a:schemeClr val="dk1"/>
                </a:solidFill>
                <a:latin typeface="Arial"/>
                <a:ea typeface="Arial"/>
                <a:cs typeface="Arial"/>
                <a:sym typeface="Arial"/>
              </a:rPr>
              <a:t>The day of glory has arrived</a:t>
            </a:r>
          </a:p>
          <a:p>
            <a:pPr>
              <a:buClr>
                <a:schemeClr val="dk1"/>
              </a:buClr>
              <a:buSzPct val="25000"/>
            </a:pPr>
            <a:r>
              <a:rPr lang="en-US">
                <a:solidFill>
                  <a:schemeClr val="dk1"/>
                </a:solidFill>
                <a:latin typeface="Arial"/>
                <a:ea typeface="Arial"/>
                <a:cs typeface="Arial"/>
                <a:sym typeface="Arial"/>
              </a:rPr>
              <a:t>Against us tyranny's</a:t>
            </a:r>
          </a:p>
          <a:p>
            <a:pPr>
              <a:buClr>
                <a:schemeClr val="dk1"/>
              </a:buClr>
              <a:buSzPct val="25000"/>
            </a:pPr>
            <a:r>
              <a:rPr lang="en-US">
                <a:solidFill>
                  <a:schemeClr val="dk1"/>
                </a:solidFill>
                <a:latin typeface="Arial"/>
                <a:ea typeface="Arial"/>
                <a:cs typeface="Arial"/>
                <a:sym typeface="Arial"/>
              </a:rPr>
              <a:t>Bloody standard is raised</a:t>
            </a:r>
          </a:p>
          <a:p>
            <a:pPr>
              <a:buClr>
                <a:schemeClr val="dk1"/>
              </a:buClr>
              <a:buSzPct val="25000"/>
            </a:pPr>
            <a:r>
              <a:rPr lang="en-US">
                <a:solidFill>
                  <a:schemeClr val="dk1"/>
                </a:solidFill>
                <a:latin typeface="Arial"/>
                <a:ea typeface="Arial"/>
                <a:cs typeface="Arial"/>
                <a:sym typeface="Arial"/>
              </a:rPr>
              <a:t>Listen to the sound in the fields</a:t>
            </a:r>
          </a:p>
          <a:p>
            <a:pPr>
              <a:buClr>
                <a:schemeClr val="dk1"/>
              </a:buClr>
              <a:buSzPct val="25000"/>
            </a:pPr>
            <a:r>
              <a:rPr lang="en-US">
                <a:solidFill>
                  <a:schemeClr val="dk1"/>
                </a:solidFill>
                <a:latin typeface="Arial"/>
                <a:ea typeface="Arial"/>
                <a:cs typeface="Arial"/>
                <a:sym typeface="Arial"/>
              </a:rPr>
              <a:t>The howling of these fearsome soldiers</a:t>
            </a:r>
          </a:p>
          <a:p>
            <a:pPr>
              <a:buClr>
                <a:schemeClr val="dk1"/>
              </a:buClr>
              <a:buSzPct val="25000"/>
            </a:pPr>
            <a:r>
              <a:rPr lang="en-US">
                <a:solidFill>
                  <a:schemeClr val="dk1"/>
                </a:solidFill>
                <a:latin typeface="Arial"/>
                <a:ea typeface="Arial"/>
                <a:cs typeface="Arial"/>
                <a:sym typeface="Arial"/>
              </a:rPr>
              <a:t>They are coming into our midst</a:t>
            </a:r>
          </a:p>
          <a:p>
            <a:pPr>
              <a:buClr>
                <a:schemeClr val="dk1"/>
              </a:buClr>
              <a:buSzPct val="25000"/>
            </a:pPr>
            <a:r>
              <a:rPr lang="en-US">
                <a:solidFill>
                  <a:schemeClr val="dk1"/>
                </a:solidFill>
                <a:latin typeface="Arial"/>
                <a:ea typeface="Arial"/>
                <a:cs typeface="Arial"/>
                <a:sym typeface="Arial"/>
              </a:rPr>
              <a:t>To cut the throats of your sons and consorts</a:t>
            </a:r>
          </a:p>
          <a:p>
            <a:endParaRPr>
              <a:solidFill>
                <a:schemeClr val="dk1"/>
              </a:solidFill>
              <a:latin typeface="Arial"/>
              <a:ea typeface="Arial"/>
              <a:cs typeface="Arial"/>
              <a:sym typeface="Arial"/>
            </a:endParaRPr>
          </a:p>
          <a:p>
            <a:pPr>
              <a:buClr>
                <a:schemeClr val="dk1"/>
              </a:buClr>
              <a:buSzPct val="25000"/>
            </a:pPr>
            <a:r>
              <a:rPr lang="en-US">
                <a:solidFill>
                  <a:schemeClr val="dk1"/>
                </a:solidFill>
                <a:latin typeface="Arial"/>
                <a:ea typeface="Arial"/>
                <a:cs typeface="Arial"/>
                <a:sym typeface="Arial"/>
              </a:rPr>
              <a:t>To arms citizens </a:t>
            </a:r>
          </a:p>
          <a:p>
            <a:pPr>
              <a:buClr>
                <a:schemeClr val="dk1"/>
              </a:buClr>
              <a:buSzPct val="25000"/>
            </a:pPr>
            <a:r>
              <a:rPr lang="en-US">
                <a:solidFill>
                  <a:schemeClr val="dk1"/>
                </a:solidFill>
                <a:latin typeface="Arial"/>
                <a:ea typeface="Arial"/>
                <a:cs typeface="Arial"/>
                <a:sym typeface="Arial"/>
              </a:rPr>
              <a:t>Form your battalions</a:t>
            </a:r>
          </a:p>
          <a:p>
            <a:pPr>
              <a:buClr>
                <a:schemeClr val="dk1"/>
              </a:buClr>
              <a:buSzPct val="25000"/>
            </a:pPr>
            <a:r>
              <a:rPr lang="en-US">
                <a:solidFill>
                  <a:schemeClr val="dk1"/>
                </a:solidFill>
                <a:latin typeface="Arial"/>
                <a:ea typeface="Arial"/>
                <a:cs typeface="Arial"/>
                <a:sym typeface="Arial"/>
              </a:rPr>
              <a:t>March, march</a:t>
            </a:r>
          </a:p>
          <a:p>
            <a:pPr>
              <a:buClr>
                <a:schemeClr val="dk1"/>
              </a:buClr>
              <a:buSzPct val="25000"/>
            </a:pPr>
            <a:r>
              <a:rPr lang="en-US">
                <a:solidFill>
                  <a:schemeClr val="dk1"/>
                </a:solidFill>
                <a:latin typeface="Arial"/>
                <a:ea typeface="Arial"/>
                <a:cs typeface="Arial"/>
                <a:sym typeface="Arial"/>
              </a:rPr>
              <a:t>Let impure blood</a:t>
            </a:r>
          </a:p>
          <a:p>
            <a:pPr>
              <a:buClr>
                <a:schemeClr val="dk1"/>
              </a:buClr>
              <a:buSzPct val="25000"/>
            </a:pPr>
            <a:r>
              <a:rPr lang="en-US">
                <a:solidFill>
                  <a:schemeClr val="dk1"/>
                </a:solidFill>
                <a:latin typeface="Arial"/>
                <a:ea typeface="Arial"/>
                <a:cs typeface="Arial"/>
                <a:sym typeface="Arial"/>
              </a:rPr>
              <a:t>Water our furrows</a:t>
            </a:r>
          </a:p>
          <a:p>
            <a:endParaRPr>
              <a:solidFill>
                <a:schemeClr val="dk1"/>
              </a:solidFill>
              <a:latin typeface="Arial"/>
              <a:ea typeface="Arial"/>
              <a:cs typeface="Arial"/>
              <a:sym typeface="Arial"/>
            </a:endParaRPr>
          </a:p>
          <a:p>
            <a:pPr>
              <a:buClr>
                <a:schemeClr val="dk1"/>
              </a:buClr>
              <a:buSzPct val="25000"/>
            </a:pPr>
            <a:r>
              <a:rPr lang="en-US">
                <a:solidFill>
                  <a:schemeClr val="dk1"/>
                </a:solidFill>
                <a:latin typeface="Arial"/>
                <a:ea typeface="Arial"/>
                <a:cs typeface="Arial"/>
                <a:sym typeface="Arial"/>
              </a:rPr>
              <a:t>What do they want this horde of slaves</a:t>
            </a:r>
          </a:p>
          <a:p>
            <a:pPr>
              <a:buClr>
                <a:schemeClr val="dk1"/>
              </a:buClr>
              <a:buSzPct val="25000"/>
            </a:pPr>
            <a:r>
              <a:rPr lang="en-US">
                <a:solidFill>
                  <a:schemeClr val="dk1"/>
                </a:solidFill>
                <a:latin typeface="Arial"/>
                <a:ea typeface="Arial"/>
                <a:cs typeface="Arial"/>
                <a:sym typeface="Arial"/>
              </a:rPr>
              <a:t>Of traitors and conspiratorial kings?</a:t>
            </a:r>
          </a:p>
          <a:p>
            <a:pPr>
              <a:buClr>
                <a:schemeClr val="dk1"/>
              </a:buClr>
              <a:buSzPct val="25000"/>
            </a:pPr>
            <a:r>
              <a:rPr lang="en-US">
                <a:solidFill>
                  <a:schemeClr val="dk1"/>
                </a:solidFill>
                <a:latin typeface="Arial"/>
                <a:ea typeface="Arial"/>
                <a:cs typeface="Arial"/>
                <a:sym typeface="Arial"/>
              </a:rPr>
              <a:t>For whom these vile chains</a:t>
            </a:r>
          </a:p>
          <a:p>
            <a:pPr>
              <a:buClr>
                <a:schemeClr val="dk1"/>
              </a:buClr>
              <a:buSzPct val="25000"/>
            </a:pPr>
            <a:r>
              <a:rPr lang="en-US">
                <a:solidFill>
                  <a:schemeClr val="dk1"/>
                </a:solidFill>
                <a:latin typeface="Arial"/>
                <a:ea typeface="Arial"/>
                <a:cs typeface="Arial"/>
                <a:sym typeface="Arial"/>
              </a:rPr>
              <a:t>These long-prepared irons?</a:t>
            </a:r>
          </a:p>
          <a:p>
            <a:pPr>
              <a:buClr>
                <a:schemeClr val="dk1"/>
              </a:buClr>
              <a:buSzPct val="25000"/>
            </a:pPr>
            <a:r>
              <a:rPr lang="en-US">
                <a:solidFill>
                  <a:schemeClr val="dk1"/>
                </a:solidFill>
                <a:latin typeface="Arial"/>
                <a:ea typeface="Arial"/>
                <a:cs typeface="Arial"/>
                <a:sym typeface="Arial"/>
              </a:rPr>
              <a:t>Frenchmen, for us, ah! What outrage</a:t>
            </a:r>
          </a:p>
          <a:p>
            <a:pPr>
              <a:buClr>
                <a:schemeClr val="dk1"/>
              </a:buClr>
              <a:buSzPct val="25000"/>
            </a:pPr>
            <a:r>
              <a:rPr lang="en-US">
                <a:solidFill>
                  <a:schemeClr val="dk1"/>
                </a:solidFill>
                <a:latin typeface="Arial"/>
                <a:ea typeface="Arial"/>
                <a:cs typeface="Arial"/>
                <a:sym typeface="Arial"/>
              </a:rPr>
              <a:t>What methods must be taken?</a:t>
            </a:r>
          </a:p>
          <a:p>
            <a:pPr>
              <a:buClr>
                <a:schemeClr val="dk1"/>
              </a:buClr>
              <a:buSzPct val="25000"/>
            </a:pPr>
            <a:r>
              <a:rPr lang="en-US">
                <a:solidFill>
                  <a:schemeClr val="dk1"/>
                </a:solidFill>
                <a:latin typeface="Arial"/>
                <a:ea typeface="Arial"/>
                <a:cs typeface="Arial"/>
                <a:sym typeface="Arial"/>
              </a:rPr>
              <a:t>It is us they dare plan</a:t>
            </a:r>
          </a:p>
          <a:p>
            <a:pPr>
              <a:buClr>
                <a:schemeClr val="dk1"/>
              </a:buClr>
              <a:buSzPct val="25000"/>
            </a:pPr>
            <a:r>
              <a:rPr lang="en-US">
                <a:solidFill>
                  <a:schemeClr val="dk1"/>
                </a:solidFill>
                <a:latin typeface="Arial"/>
                <a:ea typeface="Arial"/>
                <a:cs typeface="Arial"/>
                <a:sym typeface="Arial"/>
              </a:rPr>
              <a:t>To return to the old slavery!</a:t>
            </a:r>
          </a:p>
        </p:txBody>
      </p:sp>
    </p:spTree>
    <p:extLst>
      <p:ext uri="{BB962C8B-B14F-4D97-AF65-F5344CB8AC3E}">
        <p14:creationId xmlns:p14="http://schemas.microsoft.com/office/powerpoint/2010/main" val="805771883"/>
      </p:ext>
    </p:extLst>
  </p:cSld>
  <p:clrMapOvr>
    <a:masterClrMapping/>
  </p:clrMapOvr>
  <p:transition spd="slow">
    <p:cu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1981200" y="762001"/>
            <a:ext cx="8229600" cy="5364161"/>
          </a:xfrm>
          <a:prstGeom prst="rect">
            <a:avLst/>
          </a:prstGeom>
          <a:noFill/>
          <a:ln>
            <a:noFill/>
          </a:ln>
        </p:spPr>
        <p:txBody>
          <a:bodyPr vert="horz" lIns="91425" tIns="45700" rIns="91425" bIns="45700" rtlCol="0" anchor="t" anchorCtr="0">
            <a:noAutofit/>
          </a:bodyPr>
          <a:lstStyle/>
          <a:p>
            <a:pPr marL="463550" indent="-463550">
              <a:lnSpc>
                <a:spcPct val="100000"/>
              </a:lnSpc>
              <a:spcBef>
                <a:spcPts val="0"/>
              </a:spcBef>
              <a:spcAft>
                <a:spcPts val="0"/>
              </a:spcAft>
              <a:buClr>
                <a:srgbClr val="953735"/>
              </a:buClr>
              <a:buFont typeface="Arial"/>
              <a:buChar char="•"/>
            </a:pPr>
            <a:r>
              <a:rPr lang="en-US" sz="2400" dirty="0">
                <a:solidFill>
                  <a:srgbClr val="953735"/>
                </a:solidFill>
                <a:latin typeface="Arial"/>
                <a:ea typeface="Arial"/>
                <a:cs typeface="Arial"/>
                <a:sym typeface="Arial"/>
              </a:rPr>
              <a:t>Tri-color cockade</a:t>
            </a:r>
            <a:r>
              <a:rPr lang="en-US" sz="2400" dirty="0">
                <a:solidFill>
                  <a:schemeClr val="dk1"/>
                </a:solidFill>
                <a:latin typeface="Arial"/>
                <a:ea typeface="Arial"/>
                <a:cs typeface="Arial"/>
                <a:sym typeface="Arial"/>
              </a:rPr>
              <a:t>: </a:t>
            </a:r>
            <a:r>
              <a:rPr lang="en-US" sz="2000" dirty="0">
                <a:solidFill>
                  <a:schemeClr val="dk1"/>
                </a:solidFill>
                <a:latin typeface="Arial"/>
                <a:ea typeface="Arial"/>
                <a:cs typeface="Arial"/>
                <a:sym typeface="Arial"/>
              </a:rPr>
              <a:t>The </a:t>
            </a:r>
            <a:r>
              <a:rPr lang="en-US" sz="2000" dirty="0" err="1">
                <a:solidFill>
                  <a:schemeClr val="dk1"/>
                </a:solidFill>
                <a:latin typeface="Arial"/>
                <a:ea typeface="Arial"/>
                <a:cs typeface="Arial"/>
                <a:sym typeface="Arial"/>
              </a:rPr>
              <a:t>colours</a:t>
            </a:r>
            <a:r>
              <a:rPr lang="en-US" sz="2000" dirty="0">
                <a:solidFill>
                  <a:schemeClr val="dk1"/>
                </a:solidFill>
                <a:latin typeface="Arial"/>
                <a:ea typeface="Arial"/>
                <a:cs typeface="Arial"/>
                <a:sym typeface="Arial"/>
              </a:rPr>
              <a:t> red and blue were historic </a:t>
            </a:r>
            <a:r>
              <a:rPr lang="en-US" sz="2000" dirty="0" err="1">
                <a:solidFill>
                  <a:schemeClr val="dk1"/>
                </a:solidFill>
                <a:latin typeface="Arial"/>
                <a:ea typeface="Arial"/>
                <a:cs typeface="Arial"/>
                <a:sym typeface="Arial"/>
              </a:rPr>
              <a:t>colours</a:t>
            </a:r>
            <a:r>
              <a:rPr lang="en-US" sz="2000" dirty="0">
                <a:solidFill>
                  <a:schemeClr val="dk1"/>
                </a:solidFill>
                <a:latin typeface="Arial"/>
                <a:ea typeface="Arial"/>
                <a:cs typeface="Arial"/>
                <a:sym typeface="Arial"/>
              </a:rPr>
              <a:t> representing the city of Paris, white represented the monarchy. Wearing the cockade soon became compulsory for revolutionaries. </a:t>
            </a:r>
          </a:p>
          <a:p>
            <a:pPr marL="463550" indent="-463550">
              <a:lnSpc>
                <a:spcPct val="100000"/>
              </a:lnSpc>
              <a:spcBef>
                <a:spcPts val="2000"/>
              </a:spcBef>
              <a:spcAft>
                <a:spcPts val="0"/>
              </a:spcAft>
              <a:buClr>
                <a:srgbClr val="953735"/>
              </a:buClr>
              <a:buFont typeface="Arial"/>
              <a:buChar char="•"/>
            </a:pPr>
            <a:r>
              <a:rPr lang="en-US" sz="2400" dirty="0">
                <a:solidFill>
                  <a:srgbClr val="953735"/>
                </a:solidFill>
                <a:latin typeface="Arial"/>
                <a:ea typeface="Arial"/>
                <a:cs typeface="Arial"/>
                <a:sym typeface="Arial"/>
              </a:rPr>
              <a:t>Bonnet Rouge</a:t>
            </a:r>
            <a:r>
              <a:rPr lang="en-US" sz="2400" dirty="0">
                <a:solidFill>
                  <a:schemeClr val="dk1"/>
                </a:solidFill>
                <a:latin typeface="Arial"/>
                <a:ea typeface="Arial"/>
                <a:cs typeface="Arial"/>
                <a:sym typeface="Arial"/>
              </a:rPr>
              <a:t>: </a:t>
            </a:r>
            <a:r>
              <a:rPr lang="en-US" sz="2000" dirty="0">
                <a:solidFill>
                  <a:schemeClr val="dk1"/>
                </a:solidFill>
                <a:latin typeface="Arial"/>
                <a:ea typeface="Arial"/>
                <a:cs typeface="Arial"/>
                <a:sym typeface="Arial"/>
              </a:rPr>
              <a:t>This red cap had its roots in ancient Greece. Roman slaves who had won their freedom wore the cap. During the Enlightenment, the cap became a symbol of liberty and the French took that meaning to heart. During The Terror, many wore the cap to show their support for the revolution (avoiding suspicion - and perhaps the guillotine - may have been incentives.)</a:t>
            </a:r>
          </a:p>
          <a:p>
            <a:pPr marL="0" indent="0">
              <a:spcBef>
                <a:spcPts val="0"/>
              </a:spcBef>
              <a:buNone/>
            </a:pPr>
            <a:endParaRPr dirty="0"/>
          </a:p>
        </p:txBody>
      </p:sp>
      <p:pic>
        <p:nvPicPr>
          <p:cNvPr id="169" name="Shape 169"/>
          <p:cNvPicPr preferRelativeResize="0"/>
          <p:nvPr/>
        </p:nvPicPr>
        <p:blipFill>
          <a:blip r:embed="rId3">
            <a:alphaModFix/>
          </a:blip>
          <a:stretch>
            <a:fillRect/>
          </a:stretch>
        </p:blipFill>
        <p:spPr>
          <a:xfrm>
            <a:off x="4981833" y="4391754"/>
            <a:ext cx="1701799" cy="2146300"/>
          </a:xfrm>
          <a:prstGeom prst="rect">
            <a:avLst/>
          </a:prstGeom>
          <a:noFill/>
          <a:ln>
            <a:noFill/>
          </a:ln>
        </p:spPr>
      </p:pic>
    </p:spTree>
    <p:extLst>
      <p:ext uri="{BB962C8B-B14F-4D97-AF65-F5344CB8AC3E}">
        <p14:creationId xmlns:p14="http://schemas.microsoft.com/office/powerpoint/2010/main" val="3748265330"/>
      </p:ext>
    </p:extLst>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75000"/>
                  </a:schemeClr>
                </a:solidFill>
              </a:rPr>
              <a:t>Growing Coalition against the French</a:t>
            </a:r>
            <a:endParaRPr lang="en-US" dirty="0">
              <a:solidFill>
                <a:schemeClr val="tx2">
                  <a:lumMod val="75000"/>
                </a:schemeClr>
              </a:solidFill>
            </a:endParaRPr>
          </a:p>
        </p:txBody>
      </p:sp>
      <p:sp>
        <p:nvSpPr>
          <p:cNvPr id="3" name="Content Placeholder 2"/>
          <p:cNvSpPr>
            <a:spLocks noGrp="1"/>
          </p:cNvSpPr>
          <p:nvPr>
            <p:ph idx="1"/>
          </p:nvPr>
        </p:nvSpPr>
        <p:spPr>
          <a:xfrm>
            <a:off x="1024128" y="1767016"/>
            <a:ext cx="9720073" cy="4023360"/>
          </a:xfrm>
        </p:spPr>
        <p:txBody>
          <a:bodyPr>
            <a:noAutofit/>
          </a:bodyPr>
          <a:lstStyle/>
          <a:p>
            <a:r>
              <a:rPr lang="en-US" sz="2800" dirty="0" smtClean="0"/>
              <a:t>Convention drafted Frenchmen into the army to defeat the foreign Coalition (able bodies 15 – 25, single)</a:t>
            </a:r>
          </a:p>
          <a:p>
            <a:pPr lvl="1"/>
            <a:r>
              <a:rPr lang="en-US" sz="2400" dirty="0" smtClean="0"/>
              <a:t>These troops were led by </a:t>
            </a:r>
            <a:r>
              <a:rPr lang="en-US" sz="2400" b="1" dirty="0" smtClean="0"/>
              <a:t>General Carnot</a:t>
            </a:r>
          </a:p>
          <a:p>
            <a:pPr lvl="1"/>
            <a:r>
              <a:rPr lang="en-US" sz="2400" dirty="0" smtClean="0"/>
              <a:t>The people supported military operations because they did not want the country back under the Old Regime</a:t>
            </a:r>
          </a:p>
          <a:p>
            <a:r>
              <a:rPr lang="en-US" sz="2800" b="1" dirty="0" err="1" smtClean="0"/>
              <a:t>Rouget</a:t>
            </a:r>
            <a:r>
              <a:rPr lang="en-US" sz="2800" b="1" dirty="0" smtClean="0"/>
              <a:t> de Lisle</a:t>
            </a:r>
            <a:r>
              <a:rPr lang="en-US" sz="2800" dirty="0" smtClean="0"/>
              <a:t> wrote the “</a:t>
            </a:r>
            <a:r>
              <a:rPr lang="en-US" sz="2800" b="1" i="1" dirty="0" smtClean="0"/>
              <a:t>Marseillaise</a:t>
            </a:r>
            <a:r>
              <a:rPr lang="en-US" sz="2800" dirty="0" smtClean="0"/>
              <a:t>”</a:t>
            </a:r>
          </a:p>
          <a:p>
            <a:pPr lvl="1"/>
            <a:r>
              <a:rPr lang="en-US" sz="2400" dirty="0" smtClean="0"/>
              <a:t>Became the French national anthem</a:t>
            </a:r>
          </a:p>
          <a:p>
            <a:pPr lvl="1"/>
            <a:r>
              <a:rPr lang="en-US" sz="2400" dirty="0" smtClean="0"/>
              <a:t>Inspired troops as they were led into battle</a:t>
            </a:r>
          </a:p>
          <a:p>
            <a:r>
              <a:rPr lang="en-US" sz="2800" dirty="0" smtClean="0"/>
              <a:t>After two years</a:t>
            </a:r>
          </a:p>
          <a:p>
            <a:pPr lvl="1"/>
            <a:r>
              <a:rPr lang="en-US" sz="2400" dirty="0" smtClean="0"/>
              <a:t>Coalition was defeated</a:t>
            </a:r>
          </a:p>
          <a:p>
            <a:pPr lvl="1"/>
            <a:r>
              <a:rPr lang="en-US" sz="2400" dirty="0" smtClean="0"/>
              <a:t>France had gained, rather than lost, territory</a:t>
            </a:r>
            <a:endParaRPr lang="en-US" sz="2400" dirty="0"/>
          </a:p>
        </p:txBody>
      </p:sp>
    </p:spTree>
    <p:extLst>
      <p:ext uri="{BB962C8B-B14F-4D97-AF65-F5344CB8AC3E}">
        <p14:creationId xmlns:p14="http://schemas.microsoft.com/office/powerpoint/2010/main" val="39425132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3.  Violence once again exploded in Paris.  Convinced that royalists would betray the Revolution, mobs of sans-culottes executed over a thousand priests, bourgeoisie, and aristocrats.  These ‘September massacres’ marked the beginning of a second French Revolution dominated by radicals.  </a:t>
            </a:r>
            <a:endParaRPr lang="en-US" sz="36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7260675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438400" y="503237"/>
            <a:ext cx="7313612" cy="868362"/>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rgbClr val="370404"/>
              </a:buClr>
              <a:buSzPct val="25000"/>
            </a:pPr>
            <a:r>
              <a:rPr lang="en-US" sz="4000" cap="none" dirty="0">
                <a:solidFill>
                  <a:srgbClr val="370404"/>
                </a:solidFill>
                <a:latin typeface="Arial"/>
                <a:ea typeface="Arial"/>
                <a:cs typeface="Arial"/>
                <a:sym typeface="Arial"/>
              </a:rPr>
              <a:t>The French Revolution Grows</a:t>
            </a:r>
          </a:p>
        </p:txBody>
      </p:sp>
      <p:sp>
        <p:nvSpPr>
          <p:cNvPr id="157" name="Shape 157"/>
          <p:cNvSpPr txBox="1">
            <a:spLocks noGrp="1"/>
          </p:cNvSpPr>
          <p:nvPr>
            <p:ph type="body" idx="1"/>
          </p:nvPr>
        </p:nvSpPr>
        <p:spPr>
          <a:xfrm>
            <a:off x="2438400" y="1430337"/>
            <a:ext cx="7313612" cy="4056061"/>
          </a:xfrm>
          <a:prstGeom prst="rect">
            <a:avLst/>
          </a:prstGeom>
          <a:noFill/>
          <a:ln>
            <a:noFill/>
          </a:ln>
        </p:spPr>
        <p:txBody>
          <a:bodyPr vert="horz" lIns="91425" tIns="45700" rIns="91425" bIns="45700" rtlCol="0" anchor="t" anchorCtr="0">
            <a:noAutofit/>
          </a:bodyPr>
          <a:lstStyle/>
          <a:p>
            <a:pPr marL="463550" indent="-463550" algn="ctr">
              <a:lnSpc>
                <a:spcPct val="100000"/>
              </a:lnSpc>
              <a:spcBef>
                <a:spcPts val="0"/>
              </a:spcBef>
              <a:spcAft>
                <a:spcPts val="0"/>
              </a:spcAft>
              <a:buClr>
                <a:schemeClr val="dk1"/>
              </a:buClr>
              <a:buSzPct val="25000"/>
              <a:buNone/>
            </a:pPr>
            <a:r>
              <a:rPr lang="en-US" sz="2600" i="1" dirty="0">
                <a:solidFill>
                  <a:schemeClr val="dk1"/>
                </a:solidFill>
                <a:latin typeface="Arial"/>
                <a:ea typeface="Arial"/>
                <a:cs typeface="Arial"/>
                <a:sym typeface="Arial"/>
              </a:rPr>
              <a:t>Despite the noise and confusion, something remarkable was going on in the minds of French people at this time: they were becoming nationalistic. They had taken a hand in their own destiny and created a new nation state (a democratic state). And the French army, to the surprise of everyone, turned back the Prussian army at </a:t>
            </a:r>
            <a:r>
              <a:rPr lang="en-US" sz="2600" i="1" dirty="0" err="1">
                <a:solidFill>
                  <a:schemeClr val="dk1"/>
                </a:solidFill>
                <a:latin typeface="Arial"/>
                <a:ea typeface="Arial"/>
                <a:cs typeface="Arial"/>
                <a:sym typeface="Arial"/>
              </a:rPr>
              <a:t>Valmy</a:t>
            </a:r>
            <a:r>
              <a:rPr lang="en-US" sz="2600" i="1" dirty="0">
                <a:solidFill>
                  <a:schemeClr val="dk1"/>
                </a:solidFill>
                <a:latin typeface="Arial"/>
                <a:ea typeface="Arial"/>
                <a:cs typeface="Arial"/>
                <a:sym typeface="Arial"/>
              </a:rPr>
              <a:t> (September 20, 1792). This boosted the morale of the people of France tremendously; they saw themselves as the victorious champions of liberty, successfully resisting the forces of autocracy.</a:t>
            </a:r>
          </a:p>
          <a:p>
            <a:pPr marL="0" indent="0">
              <a:spcBef>
                <a:spcPts val="0"/>
              </a:spcBef>
              <a:buNone/>
            </a:pPr>
            <a:endParaRPr dirty="0"/>
          </a:p>
        </p:txBody>
      </p:sp>
    </p:spTree>
    <p:extLst>
      <p:ext uri="{BB962C8B-B14F-4D97-AF65-F5344CB8AC3E}">
        <p14:creationId xmlns:p14="http://schemas.microsoft.com/office/powerpoint/2010/main" val="2164964302"/>
      </p:ext>
    </p:extLst>
  </p:cSld>
  <p:clrMapOvr>
    <a:masterClrMapping/>
  </p:clrMapOvr>
  <p:transition spd="slow">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dirty="0" smtClean="0">
                <a:solidFill>
                  <a:schemeClr val="tx2">
                    <a:lumMod val="75000"/>
                  </a:schemeClr>
                </a:solidFill>
              </a:rPr>
              <a:t>Abolishment of the Monarchy</a:t>
            </a:r>
            <a:endParaRPr lang="en-US" dirty="0">
              <a:solidFill>
                <a:schemeClr val="tx2">
                  <a:lumMod val="75000"/>
                </a:schemeClr>
              </a:solidFill>
            </a:endParaRPr>
          </a:p>
        </p:txBody>
      </p:sp>
      <p:sp>
        <p:nvSpPr>
          <p:cNvPr id="3" name="Content Placeholder 2"/>
          <p:cNvSpPr>
            <a:spLocks noGrp="1"/>
          </p:cNvSpPr>
          <p:nvPr>
            <p:ph idx="1"/>
          </p:nvPr>
        </p:nvSpPr>
        <p:spPr>
          <a:xfrm>
            <a:off x="1981200" y="1143000"/>
            <a:ext cx="8229600" cy="5562600"/>
          </a:xfrm>
        </p:spPr>
        <p:txBody>
          <a:bodyPr>
            <a:normAutofit/>
          </a:bodyPr>
          <a:lstStyle/>
          <a:p>
            <a:r>
              <a:rPr lang="en-US" sz="3200" dirty="0" smtClean="0"/>
              <a:t>The Convention abolished the monarchy</a:t>
            </a:r>
          </a:p>
          <a:p>
            <a:pPr lvl="1"/>
            <a:r>
              <a:rPr lang="en-US" sz="2800" dirty="0" smtClean="0"/>
              <a:t>As long as the royal family lived, the monarchy could be restored </a:t>
            </a:r>
          </a:p>
          <a:p>
            <a:pPr lvl="1"/>
            <a:r>
              <a:rPr lang="en-US" sz="2800" dirty="0" smtClean="0"/>
              <a:t>Put the royal couple on trial for treason</a:t>
            </a:r>
          </a:p>
          <a:p>
            <a:pPr lvl="2"/>
            <a:r>
              <a:rPr lang="en-US" sz="2000" dirty="0" smtClean="0"/>
              <a:t>Convictions were a foregone conclusion</a:t>
            </a:r>
          </a:p>
          <a:p>
            <a:pPr lvl="1"/>
            <a:r>
              <a:rPr lang="en-US" sz="2800" b="1" dirty="0" smtClean="0"/>
              <a:t>Louis XVI </a:t>
            </a:r>
            <a:r>
              <a:rPr lang="en-US" sz="2800" dirty="0" smtClean="0"/>
              <a:t>was guillotined on January 21, 1793</a:t>
            </a:r>
          </a:p>
          <a:p>
            <a:pPr lvl="1"/>
            <a:r>
              <a:rPr lang="en-US" sz="2800" b="1" dirty="0" smtClean="0"/>
              <a:t>Marie Antoinette </a:t>
            </a:r>
            <a:r>
              <a:rPr lang="en-US" sz="2800" dirty="0" smtClean="0"/>
              <a:t>was guillotined on October 16, 1793</a:t>
            </a:r>
          </a:p>
          <a:p>
            <a:pPr lvl="1"/>
            <a:r>
              <a:rPr lang="en-US" sz="2800" dirty="0" smtClean="0"/>
              <a:t>Daughter </a:t>
            </a:r>
            <a:r>
              <a:rPr lang="en-US" sz="2800" b="1" dirty="0" smtClean="0"/>
              <a:t>Marie-</a:t>
            </a:r>
            <a:r>
              <a:rPr lang="en-US" sz="2800" b="1" dirty="0" err="1" smtClean="0"/>
              <a:t>Thér</a:t>
            </a:r>
            <a:r>
              <a:rPr lang="en-US" sz="2800" b="1" dirty="0" err="1" smtClean="0">
                <a:ea typeface="Verdana"/>
                <a:cs typeface="Verdana"/>
              </a:rPr>
              <a:t>èse</a:t>
            </a:r>
            <a:r>
              <a:rPr lang="en-US" sz="2800" dirty="0" smtClean="0">
                <a:ea typeface="Verdana"/>
                <a:cs typeface="Verdana"/>
              </a:rPr>
              <a:t> was allowed to go to Vienna in 1795 </a:t>
            </a:r>
          </a:p>
          <a:p>
            <a:pPr lvl="2"/>
            <a:r>
              <a:rPr lang="en-US" sz="2000" dirty="0" smtClean="0">
                <a:ea typeface="Verdana"/>
                <a:cs typeface="Verdana"/>
              </a:rPr>
              <a:t>She could not become queen because of </a:t>
            </a:r>
            <a:r>
              <a:rPr lang="en-US" sz="2000" dirty="0" err="1" smtClean="0">
                <a:ea typeface="Verdana"/>
                <a:cs typeface="Verdana"/>
              </a:rPr>
              <a:t>Salic</a:t>
            </a:r>
            <a:r>
              <a:rPr lang="en-US" sz="2000" dirty="0" smtClean="0">
                <a:ea typeface="Verdana"/>
                <a:cs typeface="Verdana"/>
              </a:rPr>
              <a:t> law, which did not allow females to succeed to the throne</a:t>
            </a:r>
          </a:p>
          <a:p>
            <a:pPr lvl="1"/>
            <a:r>
              <a:rPr lang="en-US" sz="2800" dirty="0" smtClean="0">
                <a:ea typeface="Verdana"/>
                <a:cs typeface="Verdana"/>
              </a:rPr>
              <a:t>Son </a:t>
            </a:r>
            <a:r>
              <a:rPr lang="en-US" sz="2800" b="1" dirty="0" smtClean="0">
                <a:ea typeface="Verdana"/>
                <a:cs typeface="Verdana"/>
              </a:rPr>
              <a:t>Louis-Charles</a:t>
            </a:r>
            <a:r>
              <a:rPr lang="en-US" sz="2800" dirty="0" smtClean="0">
                <a:ea typeface="Verdana"/>
                <a:cs typeface="Verdana"/>
              </a:rPr>
              <a:t>, a.k.a. Louis XVII (lived 1785-1795) was beaten and mistreated until he died in prison</a:t>
            </a:r>
          </a:p>
          <a:p>
            <a:endParaRPr lang="en-US" sz="3200" dirty="0"/>
          </a:p>
        </p:txBody>
      </p:sp>
    </p:spTree>
    <p:extLst>
      <p:ext uri="{BB962C8B-B14F-4D97-AF65-F5344CB8AC3E}">
        <p14:creationId xmlns:p14="http://schemas.microsoft.com/office/powerpoint/2010/main" val="329630267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102" y="377825"/>
            <a:ext cx="4722812"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1024129" y="2286000"/>
            <a:ext cx="6068650" cy="4023360"/>
          </a:xfrm>
        </p:spPr>
        <p:txBody>
          <a:bodyPr>
            <a:normAutofit/>
          </a:bodyPr>
          <a:lstStyle/>
          <a:p>
            <a:r>
              <a:rPr lang="en-US" dirty="0" smtClean="0"/>
              <a:t>1.  The newly elected National Convention abolished the monarchy and declared that France was now a republic.  </a:t>
            </a:r>
          </a:p>
          <a:p>
            <a:r>
              <a:rPr lang="en-US" dirty="0" smtClean="0"/>
              <a:t>2.  The National Convention then had to decide Louis XVI’s fate.  The </a:t>
            </a:r>
            <a:r>
              <a:rPr lang="en-US" dirty="0" err="1" smtClean="0"/>
              <a:t>Girondists</a:t>
            </a:r>
            <a:r>
              <a:rPr lang="en-US" dirty="0" smtClean="0"/>
              <a:t> favored imprisonment while the Jacobins demanded that he be executed as a tyrant and a traitor.</a:t>
            </a:r>
          </a:p>
          <a:p>
            <a:r>
              <a:rPr lang="en-US" dirty="0" smtClean="0"/>
              <a:t>3.  After a contentious debate, the National convention passed a resolution condemning Louis XVI to death.  The resolution passed by 1 vote!</a:t>
            </a:r>
            <a:endParaRPr lang="en-US" dirty="0"/>
          </a:p>
        </p:txBody>
      </p:sp>
      <p:sp>
        <p:nvSpPr>
          <p:cNvPr id="3" name="Title 2"/>
          <p:cNvSpPr>
            <a:spLocks noGrp="1"/>
          </p:cNvSpPr>
          <p:nvPr>
            <p:ph type="title"/>
          </p:nvPr>
        </p:nvSpPr>
        <p:spPr>
          <a:xfrm>
            <a:off x="727566" y="593454"/>
            <a:ext cx="9720072" cy="1499616"/>
          </a:xfrm>
        </p:spPr>
        <p:txBody>
          <a:bodyPr/>
          <a:lstStyle/>
          <a:p>
            <a:r>
              <a:rPr lang="en-US" dirty="0" smtClean="0"/>
              <a:t>A.  The Execution of Louis XVI</a:t>
            </a:r>
            <a:endParaRPr lang="en-US" dirty="0"/>
          </a:p>
        </p:txBody>
      </p:sp>
    </p:spTree>
    <p:extLst>
      <p:ext uri="{BB962C8B-B14F-4D97-AF65-F5344CB8AC3E}">
        <p14:creationId xmlns:p14="http://schemas.microsoft.com/office/powerpoint/2010/main" val="5731924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CA" sz="3200" i="1" dirty="0"/>
              <a:t>Regretfully I speak this fatal truth -- Louis must die because the nation must live…</a:t>
            </a:r>
            <a:endParaRPr lang="en-US" sz="3200" dirty="0"/>
          </a:p>
          <a:p>
            <a:r>
              <a:rPr lang="en-CA" sz="3200" i="1" dirty="0"/>
              <a:t>I propose that you take immediate legal action on the fate of Louis XVI. . . . I ask that the National Convention state that from this moment on he is a traitor to the French nation and a criminal against humanity.</a:t>
            </a:r>
            <a:endParaRPr lang="en-US" sz="3200" dirty="0"/>
          </a:p>
          <a:p>
            <a:endParaRPr lang="en-US" sz="3200" dirty="0"/>
          </a:p>
        </p:txBody>
      </p:sp>
      <p:sp>
        <p:nvSpPr>
          <p:cNvPr id="3" name="Title 2"/>
          <p:cNvSpPr>
            <a:spLocks noGrp="1"/>
          </p:cNvSpPr>
          <p:nvPr>
            <p:ph type="title"/>
          </p:nvPr>
        </p:nvSpPr>
        <p:spPr/>
        <p:txBody>
          <a:bodyPr/>
          <a:lstStyle/>
          <a:p>
            <a:r>
              <a:rPr lang="en-CA" dirty="0" smtClean="0"/>
              <a:t>Said Robespierre…</a:t>
            </a:r>
            <a:endParaRPr lang="en-US" dirty="0"/>
          </a:p>
        </p:txBody>
      </p:sp>
    </p:spTree>
    <p:extLst>
      <p:ext uri="{BB962C8B-B14F-4D97-AF65-F5344CB8AC3E}">
        <p14:creationId xmlns:p14="http://schemas.microsoft.com/office/powerpoint/2010/main" val="18458943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2706" name="Picture 2" descr="http://i281.photobucket.com/albums/kk204/StudentHandoutsInc/Pictures/MemorialFuneralUrnforKingLouisXV-1.jpg"/>
          <p:cNvPicPr>
            <a:picLocks noChangeAspect="1" noChangeArrowheads="1"/>
          </p:cNvPicPr>
          <p:nvPr/>
        </p:nvPicPr>
        <p:blipFill>
          <a:blip r:embed="rId2" cstate="print"/>
          <a:srcRect/>
          <a:stretch>
            <a:fillRect/>
          </a:stretch>
        </p:blipFill>
        <p:spPr bwMode="auto">
          <a:xfrm>
            <a:off x="3581400" y="1"/>
            <a:ext cx="4971794" cy="6765925"/>
          </a:xfrm>
          <a:prstGeom prst="rect">
            <a:avLst/>
          </a:prstGeom>
          <a:noFill/>
        </p:spPr>
      </p:pic>
    </p:spTree>
    <p:extLst>
      <p:ext uri="{BB962C8B-B14F-4D97-AF65-F5344CB8AC3E}">
        <p14:creationId xmlns:p14="http://schemas.microsoft.com/office/powerpoint/2010/main" val="2845378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solidFill>
                  <a:schemeClr val="tx2">
                    <a:lumMod val="75000"/>
                  </a:schemeClr>
                </a:solidFill>
              </a:rPr>
              <a:t>The Three Estates</a:t>
            </a:r>
            <a:endParaRPr lang="en-US" dirty="0">
              <a:solidFill>
                <a:schemeClr val="tx2">
                  <a:lumMod val="75000"/>
                </a:schemeClr>
              </a:solidFill>
            </a:endParaRPr>
          </a:p>
        </p:txBody>
      </p:sp>
      <p:graphicFrame>
        <p:nvGraphicFramePr>
          <p:cNvPr id="4" name="Content Placeholder 3"/>
          <p:cNvGraphicFramePr>
            <a:graphicFrameLocks noGrp="1"/>
          </p:cNvGraphicFramePr>
          <p:nvPr>
            <p:ph idx="1"/>
          </p:nvPr>
        </p:nvGraphicFramePr>
        <p:xfrm>
          <a:off x="1752600" y="914400"/>
          <a:ext cx="8686800" cy="5400040"/>
        </p:xfrm>
        <a:graphic>
          <a:graphicData uri="http://schemas.openxmlformats.org/drawingml/2006/table">
            <a:tbl>
              <a:tblPr firstRow="1" bandRow="1">
                <a:tableStyleId>{5C22544A-7EE6-4342-B048-85BDC9FD1C3A}</a:tableStyleId>
              </a:tblPr>
              <a:tblGrid>
                <a:gridCol w="914400"/>
                <a:gridCol w="1371600"/>
                <a:gridCol w="2362200"/>
                <a:gridCol w="1447800"/>
                <a:gridCol w="2590800"/>
              </a:tblGrid>
              <a:tr h="370840">
                <a:tc>
                  <a:txBody>
                    <a:bodyPr/>
                    <a:lstStyle/>
                    <a:p>
                      <a:pPr algn="ctr"/>
                      <a:r>
                        <a:rPr lang="en-US" sz="1600" dirty="0" smtClean="0"/>
                        <a:t>Estate</a:t>
                      </a:r>
                      <a:endParaRPr lang="en-US" sz="1600" dirty="0"/>
                    </a:p>
                  </a:txBody>
                  <a:tcPr/>
                </a:tc>
                <a:tc>
                  <a:txBody>
                    <a:bodyPr/>
                    <a:lstStyle/>
                    <a:p>
                      <a:pPr algn="ctr"/>
                      <a:r>
                        <a:rPr lang="en-US" sz="1600" dirty="0" smtClean="0"/>
                        <a:t>Population</a:t>
                      </a:r>
                      <a:endParaRPr lang="en-US" sz="1600" dirty="0"/>
                    </a:p>
                  </a:txBody>
                  <a:tcPr/>
                </a:tc>
                <a:tc>
                  <a:txBody>
                    <a:bodyPr/>
                    <a:lstStyle/>
                    <a:p>
                      <a:pPr algn="ctr"/>
                      <a:r>
                        <a:rPr lang="en-US" sz="1600" dirty="0" smtClean="0"/>
                        <a:t>Privileges</a:t>
                      </a:r>
                      <a:endParaRPr lang="en-US" sz="1600" dirty="0"/>
                    </a:p>
                  </a:txBody>
                  <a:tcPr/>
                </a:tc>
                <a:tc>
                  <a:txBody>
                    <a:bodyPr/>
                    <a:lstStyle/>
                    <a:p>
                      <a:pPr algn="ctr"/>
                      <a:r>
                        <a:rPr lang="en-US" sz="1600" dirty="0" smtClean="0"/>
                        <a:t>Exemptions</a:t>
                      </a:r>
                      <a:endParaRPr lang="en-US" sz="1600" dirty="0"/>
                    </a:p>
                  </a:txBody>
                  <a:tcPr/>
                </a:tc>
                <a:tc>
                  <a:txBody>
                    <a:bodyPr/>
                    <a:lstStyle/>
                    <a:p>
                      <a:pPr algn="ctr"/>
                      <a:r>
                        <a:rPr lang="en-US" sz="1600" dirty="0" smtClean="0"/>
                        <a:t>Burdens</a:t>
                      </a:r>
                      <a:endParaRPr lang="en-US" sz="1600" dirty="0"/>
                    </a:p>
                  </a:txBody>
                  <a:tcPr/>
                </a:tc>
              </a:tr>
              <a:tr h="370840">
                <a:tc>
                  <a:txBody>
                    <a:bodyPr/>
                    <a:lstStyle/>
                    <a:p>
                      <a:pPr algn="ctr"/>
                      <a:r>
                        <a:rPr lang="en-US" sz="1600" dirty="0" smtClean="0"/>
                        <a:t>First </a:t>
                      </a:r>
                      <a:endParaRPr lang="en-US" sz="1600" dirty="0"/>
                    </a:p>
                  </a:txBody>
                  <a:tcPr/>
                </a:tc>
                <a:tc>
                  <a:txBody>
                    <a:bodyPr/>
                    <a:lstStyle/>
                    <a:p>
                      <a:pPr>
                        <a:buFont typeface="Arial" pitchFamily="34" charset="0"/>
                        <a:buChar char="•"/>
                      </a:pPr>
                      <a:r>
                        <a:rPr lang="en-US" sz="1200" dirty="0" smtClean="0"/>
                        <a:t>Circa 130,000</a:t>
                      </a:r>
                    </a:p>
                    <a:p>
                      <a:pPr>
                        <a:buFont typeface="Arial" pitchFamily="34" charset="0"/>
                        <a:buNone/>
                      </a:pPr>
                      <a:endParaRPr lang="en-US" sz="1200" dirty="0" smtClean="0"/>
                    </a:p>
                    <a:p>
                      <a:pPr>
                        <a:buFont typeface="Arial" pitchFamily="34" charset="0"/>
                        <a:buChar char="•"/>
                      </a:pPr>
                      <a:r>
                        <a:rPr lang="en-US" sz="1200" dirty="0" smtClean="0"/>
                        <a:t>High-ranking clergy</a:t>
                      </a:r>
                      <a:endParaRPr lang="en-US" sz="1200" dirty="0"/>
                    </a:p>
                  </a:txBody>
                  <a:tcPr/>
                </a:tc>
                <a:tc>
                  <a:txBody>
                    <a:bodyPr/>
                    <a:lstStyle/>
                    <a:p>
                      <a:pPr>
                        <a:buFont typeface="Arial" pitchFamily="34" charset="0"/>
                        <a:buChar char="•"/>
                      </a:pPr>
                      <a:r>
                        <a:rPr lang="en-US" sz="1200" dirty="0" smtClean="0"/>
                        <a:t>Collected the tithe</a:t>
                      </a:r>
                    </a:p>
                    <a:p>
                      <a:pPr>
                        <a:buFont typeface="Arial" pitchFamily="34" charset="0"/>
                        <a:buChar char="•"/>
                      </a:pPr>
                      <a:r>
                        <a:rPr lang="en-US" sz="1200" dirty="0" smtClean="0"/>
                        <a:t>Censorship of the press</a:t>
                      </a:r>
                    </a:p>
                    <a:p>
                      <a:pPr>
                        <a:buFont typeface="Arial" pitchFamily="34" charset="0"/>
                        <a:buChar char="•"/>
                      </a:pPr>
                      <a:r>
                        <a:rPr lang="en-US" sz="1200" dirty="0" smtClean="0"/>
                        <a:t>Control</a:t>
                      </a:r>
                      <a:r>
                        <a:rPr lang="en-US" sz="1200" baseline="0" dirty="0" smtClean="0"/>
                        <a:t> of education</a:t>
                      </a:r>
                    </a:p>
                    <a:p>
                      <a:pPr>
                        <a:buFont typeface="Arial" pitchFamily="34" charset="0"/>
                        <a:buChar char="•"/>
                      </a:pPr>
                      <a:r>
                        <a:rPr lang="en-US" sz="1200" baseline="0" dirty="0" smtClean="0"/>
                        <a:t>Kept records of births, deaths, marriages, etc.</a:t>
                      </a:r>
                    </a:p>
                    <a:p>
                      <a:pPr>
                        <a:buFont typeface="Arial" pitchFamily="34" charset="0"/>
                        <a:buChar char="•"/>
                      </a:pPr>
                      <a:r>
                        <a:rPr lang="en-US" sz="1200" baseline="0" dirty="0" smtClean="0"/>
                        <a:t>Catholic faith held honored position of being the state religion (practiced by monarch and nobility)</a:t>
                      </a:r>
                    </a:p>
                    <a:p>
                      <a:pPr>
                        <a:buFont typeface="Arial" pitchFamily="34" charset="0"/>
                        <a:buChar char="•"/>
                      </a:pPr>
                      <a:r>
                        <a:rPr lang="en-US" sz="1200" baseline="0" dirty="0" smtClean="0"/>
                        <a:t>Owned 20% of the land</a:t>
                      </a:r>
                      <a:endParaRPr lang="en-US" sz="1200" dirty="0"/>
                    </a:p>
                  </a:txBody>
                  <a:tcPr/>
                </a:tc>
                <a:tc>
                  <a:txBody>
                    <a:bodyPr/>
                    <a:lstStyle/>
                    <a:p>
                      <a:pPr>
                        <a:buFont typeface="Arial" pitchFamily="34" charset="0"/>
                        <a:buChar char="•"/>
                      </a:pPr>
                      <a:r>
                        <a:rPr lang="en-US" sz="1200" dirty="0" smtClean="0"/>
                        <a:t>Paid no taxes</a:t>
                      </a:r>
                    </a:p>
                    <a:p>
                      <a:pPr>
                        <a:buFont typeface="Arial" pitchFamily="34" charset="0"/>
                        <a:buChar char="•"/>
                      </a:pPr>
                      <a:r>
                        <a:rPr lang="en-US" sz="1200" dirty="0" smtClean="0"/>
                        <a:t>Subject to Church law rather than civil law</a:t>
                      </a:r>
                      <a:endParaRPr lang="en-US" sz="1200" dirty="0"/>
                    </a:p>
                  </a:txBody>
                  <a:tcPr/>
                </a:tc>
                <a:tc>
                  <a:txBody>
                    <a:bodyPr/>
                    <a:lstStyle/>
                    <a:p>
                      <a:pPr>
                        <a:buFont typeface="Arial" pitchFamily="34" charset="0"/>
                        <a:buChar char="•"/>
                      </a:pPr>
                      <a:r>
                        <a:rPr lang="en-US" sz="1200" dirty="0" smtClean="0"/>
                        <a:t>Moral obligation (rather than legal obligation) to assist the poor and needy</a:t>
                      </a:r>
                    </a:p>
                    <a:p>
                      <a:pPr>
                        <a:buFont typeface="Arial" pitchFamily="34" charset="0"/>
                        <a:buChar char="•"/>
                      </a:pPr>
                      <a:r>
                        <a:rPr lang="en-US" sz="1200" dirty="0" smtClean="0"/>
                        <a:t>Support the monarchy and Old</a:t>
                      </a:r>
                      <a:r>
                        <a:rPr lang="en-US" sz="1200" baseline="0" dirty="0" smtClean="0"/>
                        <a:t> Regime</a:t>
                      </a:r>
                      <a:endParaRPr lang="en-US" sz="1200" dirty="0"/>
                    </a:p>
                  </a:txBody>
                  <a:tcPr/>
                </a:tc>
              </a:tr>
              <a:tr h="370840">
                <a:tc>
                  <a:txBody>
                    <a:bodyPr/>
                    <a:lstStyle/>
                    <a:p>
                      <a:pPr algn="ctr"/>
                      <a:r>
                        <a:rPr lang="en-US" sz="1600" dirty="0" smtClean="0"/>
                        <a:t>Second</a:t>
                      </a:r>
                      <a:endParaRPr lang="en-US" sz="1600" dirty="0"/>
                    </a:p>
                  </a:txBody>
                  <a:tcPr/>
                </a:tc>
                <a:tc>
                  <a:txBody>
                    <a:bodyPr/>
                    <a:lstStyle/>
                    <a:p>
                      <a:pPr>
                        <a:buFont typeface="Arial" pitchFamily="34" charset="0"/>
                        <a:buChar char="•"/>
                      </a:pPr>
                      <a:r>
                        <a:rPr lang="en-US" sz="1200" dirty="0" smtClean="0"/>
                        <a:t>Circa 110,000</a:t>
                      </a:r>
                    </a:p>
                    <a:p>
                      <a:pPr>
                        <a:buFont typeface="Arial" pitchFamily="34" charset="0"/>
                        <a:buNone/>
                      </a:pPr>
                      <a:endParaRPr lang="en-US" sz="1200" dirty="0" smtClean="0"/>
                    </a:p>
                    <a:p>
                      <a:pPr>
                        <a:buFont typeface="Arial" pitchFamily="34" charset="0"/>
                        <a:buChar char="•"/>
                      </a:pPr>
                      <a:r>
                        <a:rPr lang="en-US" sz="1200" dirty="0" smtClean="0"/>
                        <a:t>Nobles</a:t>
                      </a:r>
                      <a:endParaRPr lang="en-US" sz="1200" dirty="0"/>
                    </a:p>
                  </a:txBody>
                  <a:tcPr/>
                </a:tc>
                <a:tc>
                  <a:txBody>
                    <a:bodyPr/>
                    <a:lstStyle/>
                    <a:p>
                      <a:pPr>
                        <a:buFont typeface="Arial" pitchFamily="34" charset="0"/>
                        <a:buChar char="•"/>
                      </a:pPr>
                      <a:r>
                        <a:rPr lang="en-US" sz="1200" dirty="0" smtClean="0"/>
                        <a:t>Collected taxes in the form of feudal dues</a:t>
                      </a:r>
                    </a:p>
                    <a:p>
                      <a:pPr>
                        <a:buFont typeface="Arial" pitchFamily="34" charset="0"/>
                        <a:buChar char="•"/>
                      </a:pPr>
                      <a:r>
                        <a:rPr lang="en-US" sz="1200" dirty="0" smtClean="0"/>
                        <a:t>Monopolized military and state appointments</a:t>
                      </a:r>
                    </a:p>
                    <a:p>
                      <a:pPr>
                        <a:buFont typeface="Arial" pitchFamily="34" charset="0"/>
                        <a:buChar char="•"/>
                      </a:pPr>
                      <a:r>
                        <a:rPr lang="en-US" sz="1200" dirty="0" smtClean="0"/>
                        <a:t>Owned 20% of the land</a:t>
                      </a:r>
                      <a:endParaRPr lang="en-US" sz="1200" dirty="0"/>
                    </a:p>
                  </a:txBody>
                  <a:tcPr/>
                </a:tc>
                <a:tc>
                  <a:txBody>
                    <a:bodyPr/>
                    <a:lstStyle/>
                    <a:p>
                      <a:pPr>
                        <a:buFont typeface="Arial" pitchFamily="34" charset="0"/>
                        <a:buChar char="•"/>
                      </a:pPr>
                      <a:r>
                        <a:rPr lang="en-US" sz="1200" dirty="0" smtClean="0"/>
                        <a:t>Paid no taxes</a:t>
                      </a:r>
                      <a:endParaRPr lang="en-US" sz="1200" dirty="0"/>
                    </a:p>
                  </a:txBody>
                  <a:tcPr/>
                </a:tc>
                <a:tc>
                  <a:txBody>
                    <a:bodyPr/>
                    <a:lstStyle/>
                    <a:p>
                      <a:pPr>
                        <a:buFont typeface="Arial" pitchFamily="34" charset="0"/>
                        <a:buChar char="•"/>
                      </a:pPr>
                      <a:r>
                        <a:rPr lang="en-US" sz="1200" dirty="0" smtClean="0"/>
                        <a:t>Support the monarchy and Old Regime</a:t>
                      </a:r>
                      <a:endParaRPr lang="en-US" sz="1200" dirty="0"/>
                    </a:p>
                  </a:txBody>
                  <a:tcPr/>
                </a:tc>
              </a:tr>
              <a:tr h="370840">
                <a:tc>
                  <a:txBody>
                    <a:bodyPr/>
                    <a:lstStyle/>
                    <a:p>
                      <a:pPr algn="ctr"/>
                      <a:r>
                        <a:rPr lang="en-US" sz="1600" dirty="0" smtClean="0"/>
                        <a:t>Third </a:t>
                      </a:r>
                      <a:endParaRPr lang="en-US" sz="1600" dirty="0"/>
                    </a:p>
                  </a:txBody>
                  <a:tcPr/>
                </a:tc>
                <a:tc>
                  <a:txBody>
                    <a:bodyPr/>
                    <a:lstStyle/>
                    <a:p>
                      <a:pPr>
                        <a:buFont typeface="Arial" pitchFamily="34" charset="0"/>
                        <a:buChar char="•"/>
                      </a:pPr>
                      <a:r>
                        <a:rPr lang="en-US" sz="1200" dirty="0" smtClean="0"/>
                        <a:t>Circa 25,000,000</a:t>
                      </a:r>
                    </a:p>
                    <a:p>
                      <a:pPr>
                        <a:buFont typeface="Arial" pitchFamily="34" charset="0"/>
                        <a:buChar char="•"/>
                      </a:pPr>
                      <a:endParaRPr lang="en-US" sz="1200" dirty="0" smtClean="0"/>
                    </a:p>
                    <a:p>
                      <a:pPr>
                        <a:buFont typeface="Arial" pitchFamily="34" charset="0"/>
                        <a:buChar char="•"/>
                      </a:pPr>
                      <a:r>
                        <a:rPr lang="en-US" sz="1200" dirty="0" smtClean="0"/>
                        <a:t>Everyone else:</a:t>
                      </a:r>
                      <a:r>
                        <a:rPr lang="en-US" sz="1200" baseline="0" dirty="0" smtClean="0"/>
                        <a:t>  artisans, bourgeoisie, city workers, merchants, peasants, etc., along with many parish priests</a:t>
                      </a:r>
                      <a:endParaRPr lang="en-US" sz="1200" dirty="0"/>
                    </a:p>
                  </a:txBody>
                  <a:tcPr/>
                </a:tc>
                <a:tc>
                  <a:txBody>
                    <a:bodyPr/>
                    <a:lstStyle/>
                    <a:p>
                      <a:pPr>
                        <a:buFont typeface="Arial" pitchFamily="34" charset="0"/>
                        <a:buChar char="•"/>
                      </a:pPr>
                      <a:r>
                        <a:rPr lang="en-US" sz="1200" dirty="0" smtClean="0"/>
                        <a:t>None</a:t>
                      </a:r>
                      <a:endParaRPr lang="en-US" sz="1200" dirty="0"/>
                    </a:p>
                  </a:txBody>
                  <a:tcPr/>
                </a:tc>
                <a:tc>
                  <a:txBody>
                    <a:bodyPr/>
                    <a:lstStyle/>
                    <a:p>
                      <a:pPr>
                        <a:buFont typeface="Arial" pitchFamily="34" charset="0"/>
                        <a:buChar char="•"/>
                      </a:pPr>
                      <a:r>
                        <a:rPr lang="en-US" sz="1200" dirty="0" smtClean="0"/>
                        <a:t>None</a:t>
                      </a:r>
                      <a:endParaRPr lang="en-US" sz="1200" dirty="0"/>
                    </a:p>
                  </a:txBody>
                  <a:tcPr/>
                </a:tc>
                <a:tc>
                  <a:txBody>
                    <a:bodyPr/>
                    <a:lstStyle/>
                    <a:p>
                      <a:pPr>
                        <a:buFont typeface="Arial" pitchFamily="34" charset="0"/>
                        <a:buChar char="•"/>
                      </a:pPr>
                      <a:r>
                        <a:rPr lang="en-US" sz="1200" dirty="0" smtClean="0"/>
                        <a:t>Paid all taxes</a:t>
                      </a:r>
                    </a:p>
                    <a:p>
                      <a:pPr>
                        <a:buFont typeface="Arial" pitchFamily="34" charset="0"/>
                        <a:buChar char="•"/>
                      </a:pPr>
                      <a:r>
                        <a:rPr lang="en-US" sz="1200" dirty="0" smtClean="0"/>
                        <a:t>Tithe (Church tax)</a:t>
                      </a:r>
                    </a:p>
                    <a:p>
                      <a:pPr>
                        <a:buFont typeface="Arial" pitchFamily="34" charset="0"/>
                        <a:buChar char="•"/>
                      </a:pPr>
                      <a:r>
                        <a:rPr lang="en-US" sz="1200" i="1" dirty="0" err="1" smtClean="0"/>
                        <a:t>Octrot</a:t>
                      </a:r>
                      <a:r>
                        <a:rPr lang="en-US" sz="1200" i="0" dirty="0" smtClean="0"/>
                        <a:t> (tax on goods brought into cities)</a:t>
                      </a:r>
                    </a:p>
                    <a:p>
                      <a:pPr>
                        <a:buFont typeface="Arial" pitchFamily="34" charset="0"/>
                        <a:buChar char="•"/>
                      </a:pPr>
                      <a:r>
                        <a:rPr lang="en-US" sz="1200" i="1" dirty="0" err="1" smtClean="0"/>
                        <a:t>Corv</a:t>
                      </a:r>
                      <a:r>
                        <a:rPr lang="en-US" sz="1200" i="1" dirty="0" err="1" smtClean="0">
                          <a:latin typeface="Calibri"/>
                        </a:rPr>
                        <a:t>ée</a:t>
                      </a:r>
                      <a:r>
                        <a:rPr lang="en-US" sz="1200" i="0" dirty="0" smtClean="0">
                          <a:latin typeface="Calibri"/>
                        </a:rPr>
                        <a:t> (forced road work)</a:t>
                      </a:r>
                    </a:p>
                    <a:p>
                      <a:pPr>
                        <a:buFont typeface="Arial" pitchFamily="34" charset="0"/>
                        <a:buChar char="•"/>
                      </a:pPr>
                      <a:r>
                        <a:rPr lang="en-US" sz="1200" i="1" dirty="0" smtClean="0">
                          <a:latin typeface="Calibri"/>
                        </a:rPr>
                        <a:t>Capitation</a:t>
                      </a:r>
                      <a:r>
                        <a:rPr lang="en-US" sz="1200" i="0" dirty="0" smtClean="0">
                          <a:latin typeface="Calibri"/>
                        </a:rPr>
                        <a:t> (poll tax)</a:t>
                      </a:r>
                    </a:p>
                    <a:p>
                      <a:pPr>
                        <a:buFont typeface="Arial" pitchFamily="34" charset="0"/>
                        <a:buChar char="•"/>
                      </a:pPr>
                      <a:r>
                        <a:rPr lang="en-US" sz="1200" i="1" dirty="0" err="1" smtClean="0">
                          <a:latin typeface="Calibri"/>
                        </a:rPr>
                        <a:t>Vingtiéme</a:t>
                      </a:r>
                      <a:r>
                        <a:rPr lang="en-US" sz="1200" i="0" dirty="0" smtClean="0">
                          <a:latin typeface="Calibri"/>
                        </a:rPr>
                        <a:t> (income tax)</a:t>
                      </a:r>
                    </a:p>
                    <a:p>
                      <a:pPr>
                        <a:buFont typeface="Arial" pitchFamily="34" charset="0"/>
                        <a:buChar char="•"/>
                      </a:pPr>
                      <a:r>
                        <a:rPr lang="en-US" sz="1200" i="1" dirty="0" err="1" smtClean="0">
                          <a:latin typeface="Calibri"/>
                        </a:rPr>
                        <a:t>Gabelle</a:t>
                      </a:r>
                      <a:r>
                        <a:rPr lang="en-US" sz="1200" i="0" dirty="0" smtClean="0">
                          <a:latin typeface="Calibri"/>
                        </a:rPr>
                        <a:t> (salt tax)</a:t>
                      </a:r>
                    </a:p>
                    <a:p>
                      <a:pPr>
                        <a:buFont typeface="Arial" pitchFamily="34" charset="0"/>
                        <a:buChar char="•"/>
                      </a:pPr>
                      <a:r>
                        <a:rPr lang="en-US" sz="1200" i="1" dirty="0" err="1" smtClean="0">
                          <a:latin typeface="Calibri"/>
                        </a:rPr>
                        <a:t>Taille</a:t>
                      </a:r>
                      <a:r>
                        <a:rPr lang="en-US" sz="1200" i="0" dirty="0" smtClean="0">
                          <a:latin typeface="Calibri"/>
                        </a:rPr>
                        <a:t> (land tax)</a:t>
                      </a:r>
                    </a:p>
                    <a:p>
                      <a:pPr>
                        <a:buFont typeface="Arial" pitchFamily="34" charset="0"/>
                        <a:buChar char="•"/>
                      </a:pPr>
                      <a:r>
                        <a:rPr lang="en-US" sz="1200" i="0" dirty="0" smtClean="0">
                          <a:latin typeface="Calibri"/>
                        </a:rPr>
                        <a:t>Feudal dues for use</a:t>
                      </a:r>
                      <a:r>
                        <a:rPr lang="en-US" sz="1200" i="0" baseline="0" dirty="0" smtClean="0">
                          <a:latin typeface="Calibri"/>
                        </a:rPr>
                        <a:t> of local manor’s winepress, oven, etc.</a:t>
                      </a:r>
                      <a:endParaRPr lang="en-US" sz="1200" i="1" dirty="0" smtClean="0">
                        <a:latin typeface="Calibri"/>
                      </a:endParaRPr>
                    </a:p>
                    <a:p>
                      <a:pPr>
                        <a:buFont typeface="Arial" pitchFamily="34" charset="0"/>
                        <a:buChar char="•"/>
                      </a:pPr>
                      <a:endParaRPr lang="en-US" sz="1200" i="1" dirty="0"/>
                    </a:p>
                  </a:txBody>
                  <a:tcPr/>
                </a:tc>
              </a:tr>
            </a:tbl>
          </a:graphicData>
        </a:graphic>
      </p:graphicFrame>
    </p:spTree>
    <p:extLst>
      <p:ext uri="{BB962C8B-B14F-4D97-AF65-F5344CB8AC3E}">
        <p14:creationId xmlns:p14="http://schemas.microsoft.com/office/powerpoint/2010/main" val="3882595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50768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5"/>
          <p:cNvSpPr>
            <a:spLocks noChangeArrowheads="1"/>
          </p:cNvSpPr>
          <p:nvPr/>
        </p:nvSpPr>
        <p:spPr bwMode="auto">
          <a:xfrm>
            <a:off x="1738313" y="3929064"/>
            <a:ext cx="47498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b="1"/>
              <a:t>Jack and Jill went up the hill to fetch a pail of water</a:t>
            </a:r>
            <a:br>
              <a:rPr lang="en-US" altLang="en-US" sz="2000" b="1"/>
            </a:br>
            <a:r>
              <a:rPr lang="en-US" altLang="en-US" sz="2000" b="1"/>
              <a:t>Jack fell down and broke his crown</a:t>
            </a:r>
            <a:br>
              <a:rPr lang="en-US" altLang="en-US" sz="2000" b="1"/>
            </a:br>
            <a:r>
              <a:rPr lang="en-US" altLang="en-US" sz="2000" b="1"/>
              <a:t>And Jill came tumbling after.</a:t>
            </a:r>
            <a:br>
              <a:rPr lang="en-US" altLang="en-US" sz="2000" b="1"/>
            </a:br>
            <a:r>
              <a:rPr lang="en-US" altLang="en-US" sz="2000" b="1"/>
              <a:t>Up got Jack, and home did trot </a:t>
            </a:r>
            <a:br>
              <a:rPr lang="en-US" altLang="en-US" sz="2000" b="1"/>
            </a:br>
            <a:r>
              <a:rPr lang="en-US" altLang="en-US" sz="2000" b="1"/>
              <a:t>As fast as he could caper</a:t>
            </a:r>
            <a:br>
              <a:rPr lang="en-US" altLang="en-US" sz="2000" b="1"/>
            </a:br>
            <a:r>
              <a:rPr lang="en-US" altLang="en-US" sz="2000" b="1"/>
              <a:t>He went to bed and bound his head</a:t>
            </a:r>
            <a:br>
              <a:rPr lang="en-US" altLang="en-US" sz="2000" b="1"/>
            </a:br>
            <a:r>
              <a:rPr lang="en-US" altLang="en-US" sz="2000" b="1"/>
              <a:t>With vinegar and brown paper.</a:t>
            </a:r>
            <a:r>
              <a:rPr lang="en-US" altLang="en-US" sz="2000"/>
              <a:t> </a:t>
            </a:r>
          </a:p>
        </p:txBody>
      </p:sp>
      <p:sp>
        <p:nvSpPr>
          <p:cNvPr id="67588" name="Rectangle 6"/>
          <p:cNvSpPr>
            <a:spLocks noChangeArrowheads="1"/>
          </p:cNvSpPr>
          <p:nvPr/>
        </p:nvSpPr>
        <p:spPr bwMode="auto">
          <a:xfrm>
            <a:off x="6600825" y="169575"/>
            <a:ext cx="39243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t>The roots of the story, or poem,  of Jack and Jill  are in France. Jack and Jill referred to are said to be King Louis XVI - Jack -who was beheaded (lost his crown) followed by his Queen Marie Antoinette - Jill - (who came tumbling after). The words and lyrics to the Jack and Jill  poem were made more acceptable as a story for children by providing a happy ending! The actual beheadings occurred in during the Reign of Terror in 1793. The first publication date for the lyrics of Jack and Jill  rhyme is 1795 - which ties-in with the history and origins. The Jack and Jill poem is also known as Jack and Gill - the mis-spelling of Gill is not uncommon in nursery rhymes as they are usually passed from generation to generation by word of mouth.</a:t>
            </a:r>
            <a:r>
              <a:rPr lang="en-US" altLang="en-US" sz="1600"/>
              <a:t> </a:t>
            </a:r>
          </a:p>
          <a:p>
            <a:pPr eaLnBrk="1" hangingPunct="1">
              <a:spcBef>
                <a:spcPct val="0"/>
              </a:spcBef>
              <a:buFontTx/>
              <a:buNone/>
            </a:pPr>
            <a:r>
              <a:rPr lang="en-US" altLang="en-US" sz="2400" b="1">
                <a:hlinkClick r:id="rId3"/>
              </a:rPr>
              <a:t>www.rhymes.org.uk/jack_and_jill.htm</a:t>
            </a:r>
            <a:r>
              <a:rPr lang="en-US" altLang="en-US" sz="2400"/>
              <a:t> </a:t>
            </a:r>
          </a:p>
        </p:txBody>
      </p:sp>
    </p:spTree>
    <p:extLst>
      <p:ext uri="{BB962C8B-B14F-4D97-AF65-F5344CB8AC3E}">
        <p14:creationId xmlns:p14="http://schemas.microsoft.com/office/powerpoint/2010/main" val="37033903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i281.photobucket.com/albums/kk204/StudentHandoutsInc/Pictures/FrenchRevolution-13.jpg"/>
          <p:cNvPicPr>
            <a:picLocks noChangeAspect="1" noChangeArrowheads="1"/>
          </p:cNvPicPr>
          <p:nvPr/>
        </p:nvPicPr>
        <p:blipFill>
          <a:blip r:embed="rId2" cstate="print"/>
          <a:srcRect/>
          <a:stretch>
            <a:fillRect/>
          </a:stretch>
        </p:blipFill>
        <p:spPr bwMode="auto">
          <a:xfrm>
            <a:off x="1524001" y="228601"/>
            <a:ext cx="9144000" cy="6250781"/>
          </a:xfrm>
          <a:prstGeom prst="rect">
            <a:avLst/>
          </a:prstGeom>
          <a:noFill/>
        </p:spPr>
      </p:pic>
    </p:spTree>
    <p:extLst>
      <p:ext uri="{BB962C8B-B14F-4D97-AF65-F5344CB8AC3E}">
        <p14:creationId xmlns:p14="http://schemas.microsoft.com/office/powerpoint/2010/main" val="30218171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4.  Supported by the sans-culottes, the Jacobins branded the </a:t>
            </a:r>
            <a:r>
              <a:rPr lang="en-US" sz="3600" dirty="0" err="1" smtClean="0"/>
              <a:t>Girondins</a:t>
            </a:r>
            <a:r>
              <a:rPr lang="en-US" sz="3600" dirty="0" smtClean="0"/>
              <a:t> as counterrevolutionaries and ousted them from the National Convention.</a:t>
            </a:r>
            <a:endParaRPr lang="en-US" sz="36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6419960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2" descr="http://upload.wikimedia.org/wikipedia/commons/a/aa/Death_of_Marat_by_Dav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029200"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4"/>
          <p:cNvSpPr txBox="1">
            <a:spLocks noChangeArrowheads="1"/>
          </p:cNvSpPr>
          <p:nvPr/>
        </p:nvSpPr>
        <p:spPr bwMode="auto">
          <a:xfrm>
            <a:off x="6705600" y="228600"/>
            <a:ext cx="3810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latin typeface="Gill Sans MT" panose="020B0502020104020203" pitchFamily="34" charset="0"/>
              </a:rPr>
              <a:t>The three most memorable Jacobins were </a:t>
            </a:r>
            <a:r>
              <a:rPr lang="en-US" altLang="en-US" sz="2400" b="1" dirty="0">
                <a:latin typeface="Gill Sans MT" panose="020B0502020104020203" pitchFamily="34" charset="0"/>
              </a:rPr>
              <a:t>Georges Danton</a:t>
            </a:r>
            <a:r>
              <a:rPr lang="en-US" altLang="en-US" sz="2400" dirty="0">
                <a:latin typeface="Gill Sans MT" panose="020B0502020104020203" pitchFamily="34" charset="0"/>
              </a:rPr>
              <a:t>, </a:t>
            </a:r>
            <a:r>
              <a:rPr lang="en-US" altLang="en-US" sz="2400" b="1" dirty="0" err="1">
                <a:latin typeface="Gill Sans MT" panose="020B0502020104020203" pitchFamily="34" charset="0"/>
              </a:rPr>
              <a:t>Maximilien</a:t>
            </a:r>
            <a:r>
              <a:rPr lang="en-US" altLang="en-US" sz="2400" b="1" dirty="0">
                <a:latin typeface="Gill Sans MT" panose="020B0502020104020203" pitchFamily="34" charset="0"/>
              </a:rPr>
              <a:t> Robespierre, </a:t>
            </a:r>
            <a:r>
              <a:rPr lang="en-US" altLang="en-US" sz="2400" dirty="0">
                <a:latin typeface="Gill Sans MT" panose="020B0502020104020203" pitchFamily="34" charset="0"/>
              </a:rPr>
              <a:t>and </a:t>
            </a:r>
            <a:r>
              <a:rPr lang="en-US" altLang="en-US" sz="2400" b="1" dirty="0">
                <a:latin typeface="Gill Sans MT" panose="020B0502020104020203" pitchFamily="34" charset="0"/>
              </a:rPr>
              <a:t>Jean-Paul Marat</a:t>
            </a:r>
            <a:r>
              <a:rPr lang="en-US" altLang="en-US" sz="2400" dirty="0">
                <a:latin typeface="Gill Sans MT" panose="020B0502020104020203" pitchFamily="34" charset="0"/>
              </a:rPr>
              <a:t>.</a:t>
            </a:r>
          </a:p>
          <a:p>
            <a:pPr eaLnBrk="1" hangingPunct="1"/>
            <a:endParaRPr lang="en-US" altLang="en-US" sz="2400" dirty="0">
              <a:latin typeface="Gill Sans MT" panose="020B0502020104020203" pitchFamily="34" charset="0"/>
            </a:endParaRPr>
          </a:p>
          <a:p>
            <a:pPr eaLnBrk="1" hangingPunct="1"/>
            <a:r>
              <a:rPr lang="en-US" altLang="en-US" sz="2400" dirty="0">
                <a:latin typeface="Gill Sans MT" panose="020B0502020104020203" pitchFamily="34" charset="0"/>
              </a:rPr>
              <a:t>Because of a debilitating illness, </a:t>
            </a:r>
            <a:r>
              <a:rPr lang="en-US" altLang="en-US" sz="2400" b="1" dirty="0">
                <a:latin typeface="Gill Sans MT" panose="020B0502020104020203" pitchFamily="34" charset="0"/>
              </a:rPr>
              <a:t>Marat</a:t>
            </a:r>
            <a:r>
              <a:rPr lang="en-US" altLang="en-US" sz="2400" dirty="0">
                <a:latin typeface="Gill Sans MT" panose="020B0502020104020203" pitchFamily="34" charset="0"/>
              </a:rPr>
              <a:t> was eventually forced to work from home.  He was assassinated (in the tub while taking a medicinal bath) by </a:t>
            </a:r>
            <a:r>
              <a:rPr lang="en-US" altLang="en-US" sz="2400" b="1" dirty="0">
                <a:latin typeface="Gill Sans MT" panose="020B0502020104020203" pitchFamily="34" charset="0"/>
              </a:rPr>
              <a:t>Charlotte Corday</a:t>
            </a:r>
            <a:r>
              <a:rPr lang="en-US" altLang="en-US" sz="2400" dirty="0">
                <a:latin typeface="Gill Sans MT" panose="020B0502020104020203" pitchFamily="34" charset="0"/>
              </a:rPr>
              <a:t>, a </a:t>
            </a:r>
            <a:r>
              <a:rPr lang="en-US" altLang="en-US" sz="2400" dirty="0" err="1">
                <a:latin typeface="Gill Sans MT" panose="020B0502020104020203" pitchFamily="34" charset="0"/>
              </a:rPr>
              <a:t>Girondist</a:t>
            </a:r>
            <a:r>
              <a:rPr lang="en-US" altLang="en-US" sz="2400" dirty="0">
                <a:latin typeface="Gill Sans MT" panose="020B0502020104020203" pitchFamily="34" charset="0"/>
              </a:rPr>
              <a:t> sympathizer, in July, 1793</a:t>
            </a:r>
            <a:r>
              <a:rPr lang="en-US" altLang="en-US" sz="2400" dirty="0" smtClean="0">
                <a:latin typeface="Gill Sans MT" panose="020B0502020104020203" pitchFamily="34" charset="0"/>
              </a:rPr>
              <a:t>.</a:t>
            </a:r>
          </a:p>
          <a:p>
            <a:pPr eaLnBrk="1" hangingPunct="1"/>
            <a:endParaRPr lang="en-CA" altLang="en-US" sz="2400" i="1" dirty="0">
              <a:latin typeface="Gill Sans MT" panose="020B0502020104020203" pitchFamily="34" charset="0"/>
            </a:endParaRPr>
          </a:p>
          <a:p>
            <a:pPr eaLnBrk="1" hangingPunct="1"/>
            <a:r>
              <a:rPr lang="en-CA" altLang="en-US" sz="2400" i="1" dirty="0" smtClean="0">
                <a:latin typeface="Gill Sans MT" panose="020B0502020104020203" pitchFamily="34" charset="0"/>
              </a:rPr>
              <a:t>I call him Bathtub Jesus.</a:t>
            </a:r>
            <a:endParaRPr lang="en-US" altLang="en-US" i="1" dirty="0">
              <a:latin typeface="Gill Sans MT" panose="020B0502020104020203" pitchFamily="34" charset="0"/>
            </a:endParaRPr>
          </a:p>
          <a:p>
            <a:pPr eaLnBrk="1" hangingPunct="1"/>
            <a:r>
              <a:rPr lang="en-US" altLang="en-US" i="1" dirty="0">
                <a:latin typeface="Gill Sans MT" panose="020B0502020104020203" pitchFamily="34" charset="0"/>
              </a:rPr>
              <a:t>The Death of Marat</a:t>
            </a:r>
            <a:r>
              <a:rPr lang="en-US" altLang="en-US" dirty="0">
                <a:latin typeface="Gill Sans MT" panose="020B0502020104020203" pitchFamily="34" charset="0"/>
              </a:rPr>
              <a:t> by Jacques-Louis David</a:t>
            </a:r>
            <a:endParaRPr lang="en-US" altLang="en-US" i="1" dirty="0">
              <a:latin typeface="Gill Sans MT" panose="020B0502020104020203" pitchFamily="34" charset="0"/>
            </a:endParaRPr>
          </a:p>
        </p:txBody>
      </p:sp>
    </p:spTree>
    <p:extLst>
      <p:ext uri="{BB962C8B-B14F-4D97-AF65-F5344CB8AC3E}">
        <p14:creationId xmlns:p14="http://schemas.microsoft.com/office/powerpoint/2010/main" val="28236175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1.  At first, European liberals supported the French Revolution and applauded the fall of the Old Regime.  </a:t>
            </a:r>
          </a:p>
          <a:p>
            <a:r>
              <a:rPr lang="en-US" sz="2800" dirty="0" smtClean="0"/>
              <a:t>2.  The English statesman Edmund Burke offered a conservative critique of the French Revolution.  Burke warned that mob rule would lead to anarchy and ultimately military dictatorship.  To many moderate Europeans, the Sept. massacres and the execution of Louis XVI vindicated Burke’s dire predictions. </a:t>
            </a:r>
            <a:endParaRPr lang="en-US" sz="2800" dirty="0"/>
          </a:p>
        </p:txBody>
      </p:sp>
      <p:sp>
        <p:nvSpPr>
          <p:cNvPr id="3" name="Title 2"/>
          <p:cNvSpPr>
            <a:spLocks noGrp="1"/>
          </p:cNvSpPr>
          <p:nvPr>
            <p:ph type="title"/>
          </p:nvPr>
        </p:nvSpPr>
        <p:spPr/>
        <p:txBody>
          <a:bodyPr/>
          <a:lstStyle/>
          <a:p>
            <a:r>
              <a:rPr lang="en-US" dirty="0" smtClean="0"/>
              <a:t>B.  European Reaction</a:t>
            </a:r>
            <a:endParaRPr lang="en-US" dirty="0"/>
          </a:p>
        </p:txBody>
      </p:sp>
    </p:spTree>
    <p:extLst>
      <p:ext uri="{BB962C8B-B14F-4D97-AF65-F5344CB8AC3E}">
        <p14:creationId xmlns:p14="http://schemas.microsoft.com/office/powerpoint/2010/main" val="3582296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782" y="2677627"/>
            <a:ext cx="9720072" cy="1499616"/>
          </a:xfrm>
        </p:spPr>
        <p:txBody>
          <a:bodyPr>
            <a:noAutofit/>
          </a:bodyPr>
          <a:lstStyle/>
          <a:p>
            <a:r>
              <a:rPr lang="en-CA" sz="13800" dirty="0" smtClean="0">
                <a:solidFill>
                  <a:srgbClr val="FF0000"/>
                </a:solidFill>
              </a:rPr>
              <a:t>So begins the reign of terror</a:t>
            </a:r>
            <a:br>
              <a:rPr lang="en-CA" sz="13800" dirty="0" smtClean="0">
                <a:solidFill>
                  <a:srgbClr val="FF0000"/>
                </a:solidFill>
              </a:rPr>
            </a:br>
            <a:r>
              <a:rPr lang="en-CA" sz="6000" dirty="0" smtClean="0">
                <a:solidFill>
                  <a:schemeClr val="tx1"/>
                </a:solidFill>
              </a:rPr>
              <a:t>(We’re still in the Convention era)</a:t>
            </a:r>
            <a:endParaRPr lang="en-US" sz="13800" dirty="0">
              <a:solidFill>
                <a:srgbClr val="FF0000"/>
              </a:solidFill>
            </a:endParaRPr>
          </a:p>
        </p:txBody>
      </p:sp>
    </p:spTree>
    <p:extLst>
      <p:ext uri="{BB962C8B-B14F-4D97-AF65-F5344CB8AC3E}">
        <p14:creationId xmlns:p14="http://schemas.microsoft.com/office/powerpoint/2010/main" val="263996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t>Our first main character - Louis XVI</a:t>
            </a:r>
          </a:p>
        </p:txBody>
      </p:sp>
      <p:sp>
        <p:nvSpPr>
          <p:cNvPr id="18435" name="Rectangle 3"/>
          <p:cNvSpPr>
            <a:spLocks noGrp="1" noChangeArrowheads="1"/>
          </p:cNvSpPr>
          <p:nvPr>
            <p:ph type="body" idx="1"/>
          </p:nvPr>
        </p:nvSpPr>
        <p:spPr>
          <a:xfrm>
            <a:off x="1981201" y="1557338"/>
            <a:ext cx="4835525" cy="5040312"/>
          </a:xfrm>
        </p:spPr>
        <p:txBody>
          <a:bodyPr/>
          <a:lstStyle/>
          <a:p>
            <a:pPr eaLnBrk="1" hangingPunct="1">
              <a:lnSpc>
                <a:spcPct val="90000"/>
              </a:lnSpc>
            </a:pPr>
            <a:r>
              <a:rPr lang="en-US" altLang="en-US" sz="2400"/>
              <a:t>Was 20 years old when he came to the throne</a:t>
            </a:r>
          </a:p>
          <a:p>
            <a:pPr eaLnBrk="1" hangingPunct="1">
              <a:lnSpc>
                <a:spcPct val="90000"/>
              </a:lnSpc>
            </a:pPr>
            <a:r>
              <a:rPr lang="en-US" altLang="en-US" sz="2400"/>
              <a:t>By this time the Estates were displeased with the absolute rule of kings their centralized government, wealth, and indifference.</a:t>
            </a:r>
          </a:p>
          <a:p>
            <a:pPr eaLnBrk="1" hangingPunct="1">
              <a:lnSpc>
                <a:spcPct val="90000"/>
              </a:lnSpc>
            </a:pPr>
            <a:r>
              <a:rPr lang="en-US" altLang="en-US" sz="2400"/>
              <a:t>Marie Antoinette was vilified by the masses, though she had little to do with the problems people were facing.</a:t>
            </a:r>
          </a:p>
          <a:p>
            <a:pPr eaLnBrk="1" hangingPunct="1">
              <a:lnSpc>
                <a:spcPct val="90000"/>
              </a:lnSpc>
            </a:pPr>
            <a:r>
              <a:rPr lang="en-US" altLang="en-US" sz="2400"/>
              <a:t>Both Louis and Marie had distanced themselves from the problems of the state.</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1976" y="1557339"/>
            <a:ext cx="3541713"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9963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arn(inVertical)">
                                      <p:cBhvr>
                                        <p:cTn id="7" dur="5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5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8435">
                                            <p:txEl>
                                              <p:pRg st="3" end="3"/>
                                            </p:txEl>
                                          </p:spTgt>
                                        </p:tgtEl>
                                        <p:attrNameLst>
                                          <p:attrName>style.visibility</p:attrName>
                                        </p:attrNameLst>
                                      </p:cBhvr>
                                      <p:to>
                                        <p:strVal val="visible"/>
                                      </p:to>
                                    </p:set>
                                    <p:animEffect transition="in" filter="circle(in)">
                                      <p:cBhvr>
                                        <p:cTn id="17" dur="20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C1C93EF2-4785-427F-84A5-F1666490E9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25619</TotalTime>
  <Words>4833</Words>
  <Application>Microsoft Office PowerPoint</Application>
  <PresentationFormat>Widescreen</PresentationFormat>
  <Paragraphs>479</Paragraphs>
  <Slides>85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85</vt:i4>
      </vt:variant>
    </vt:vector>
  </HeadingPairs>
  <TitlesOfParts>
    <vt:vector size="96" baseType="lpstr">
      <vt:lpstr>Arial</vt:lpstr>
      <vt:lpstr>Bookman Old Style</vt:lpstr>
      <vt:lpstr>Calibri</vt:lpstr>
      <vt:lpstr>Gill Sans MT</vt:lpstr>
      <vt:lpstr>Times New Roman</vt:lpstr>
      <vt:lpstr>Tw Cen MT</vt:lpstr>
      <vt:lpstr>Tw Cen MT Condensed</vt:lpstr>
      <vt:lpstr>Verdana</vt:lpstr>
      <vt:lpstr>Wingdings</vt:lpstr>
      <vt:lpstr>Wingdings 3</vt:lpstr>
      <vt:lpstr>Integral</vt:lpstr>
      <vt:lpstr>The French revolution</vt:lpstr>
      <vt:lpstr>To what extent should we embrace nationalism? RI #1: To what extent should nation be the foundation of identity?</vt:lpstr>
      <vt:lpstr>A handful of terms…</vt:lpstr>
      <vt:lpstr>PowerPoint Presentation</vt:lpstr>
      <vt:lpstr>PowerPoint Presentation</vt:lpstr>
      <vt:lpstr>To what extent should we embrace nationalism? RI #1: To what extent should nation be the foundation of identity?</vt:lpstr>
      <vt:lpstr>PowerPoint Presentation</vt:lpstr>
      <vt:lpstr>The Three Estates</vt:lpstr>
      <vt:lpstr>Our first main character - Louis XVI</vt:lpstr>
      <vt:lpstr>What the King Did</vt:lpstr>
      <vt:lpstr>PowerPoint Presentation</vt:lpstr>
      <vt:lpstr>   Taxes In France</vt:lpstr>
      <vt:lpstr>PowerPoint Presentation</vt:lpstr>
      <vt:lpstr>To what extent should we embrace nationalism? RI #1: To what extent should nation be the foundation of identity?</vt:lpstr>
      <vt:lpstr>A History of Violence – The American Revolution</vt:lpstr>
      <vt:lpstr>The American Revolution</vt:lpstr>
      <vt:lpstr>Philosophy of the French Revolution: The Enlightenment (Age of Reason)</vt:lpstr>
      <vt:lpstr>PowerPoint Presentation</vt:lpstr>
      <vt:lpstr>Economic Conditions under the Old Regime</vt:lpstr>
      <vt:lpstr>Louis’ Actions</vt:lpstr>
      <vt:lpstr>PowerPoint Presentation</vt:lpstr>
      <vt:lpstr>PowerPoint Presentation</vt:lpstr>
      <vt:lpstr>PowerPoint Presentation</vt:lpstr>
      <vt:lpstr>To what extent should we embrace nationalism? RI #1: To what extent should nation be the foundation of identity?</vt:lpstr>
      <vt:lpstr>PowerPoint Presentation</vt:lpstr>
      <vt:lpstr>To what extent should we embrace nationalism? RI #1: To what extent should nation be the foundation of identity?</vt:lpstr>
      <vt:lpstr>What made Louis XVI fail?</vt:lpstr>
      <vt:lpstr>What made Louis XVI fail?</vt:lpstr>
      <vt:lpstr>To what extent should we embrace nationalism? RI #1: To what extent should nation be the foundation of identity?</vt:lpstr>
      <vt:lpstr>Short-term Causes of the French Revolution</vt:lpstr>
      <vt:lpstr>Preparing for the Estates-General</vt:lpstr>
      <vt:lpstr>Calling The Estates General</vt:lpstr>
      <vt:lpstr>PowerPoint Presentation</vt:lpstr>
      <vt:lpstr>PowerPoint Presentation</vt:lpstr>
      <vt:lpstr>To what extent should we embrace nationalism? RI #1: To what extent should nation be the foundation of identity?</vt:lpstr>
      <vt:lpstr>To what extent should we embrace nationalism? RI #1: To what extent should nation be the foundation of identity?</vt:lpstr>
      <vt:lpstr>PowerPoint Presentation</vt:lpstr>
      <vt:lpstr>To what extent should we embrace nationalism? RI #1: To what extent should nation be the foundation of identity?</vt:lpstr>
      <vt:lpstr>C.  The Tennis Court Oath,        June 1789</vt:lpstr>
      <vt:lpstr>PowerPoint Presentation</vt:lpstr>
      <vt:lpstr>PowerPoint Presentation</vt:lpstr>
      <vt:lpstr>The Tennis Court Oath</vt:lpstr>
      <vt:lpstr>Four Phases (Periods) of the French Revolution</vt:lpstr>
      <vt:lpstr> The National Assembly,        1789-1791</vt:lpstr>
      <vt:lpstr>National Assembly (1789-1791)</vt:lpstr>
      <vt:lpstr>Uprising in Paris</vt:lpstr>
      <vt:lpstr>A.  The Storming of Bastille (Historic)</vt:lpstr>
      <vt:lpstr>PowerPoint Presentation</vt:lpstr>
      <vt:lpstr>B.  The Declaration of the Rights of Man and the Citizen, August 1789</vt:lpstr>
      <vt:lpstr>Declaration of the Rights of Man</vt:lpstr>
      <vt:lpstr>PowerPoint Presentation</vt:lpstr>
      <vt:lpstr>PowerPoint Presentation</vt:lpstr>
      <vt:lpstr>C.  The Rights of Women</vt:lpstr>
      <vt:lpstr>PowerPoint Presentation</vt:lpstr>
      <vt:lpstr>Goodbye, Versailles!  Adieu, Versailles!</vt:lpstr>
      <vt:lpstr>PowerPoint Presentation</vt:lpstr>
      <vt:lpstr>E.  The Civil Constitution of the Clergy, August 1790</vt:lpstr>
      <vt:lpstr>F.  Reforms of the National Assembly</vt:lpstr>
      <vt:lpstr>Constitution of 1791</vt:lpstr>
      <vt:lpstr>Changes under the National Assembly</vt:lpstr>
      <vt:lpstr>Legislative Assembly (1791-1792)</vt:lpstr>
      <vt:lpstr>PowerPoint Presentation</vt:lpstr>
      <vt:lpstr>A.  Factions in the Legislative     Assembly</vt:lpstr>
      <vt:lpstr>PowerPoint Presentation</vt:lpstr>
      <vt:lpstr>Assembly key takeaways</vt:lpstr>
      <vt:lpstr>Assembly key takeaways #2</vt:lpstr>
      <vt:lpstr>Convention (1792)</vt:lpstr>
      <vt:lpstr>Opposition to the New Government</vt:lpstr>
      <vt:lpstr>B.  France Versus Austria and Prussia</vt:lpstr>
      <vt:lpstr>C.  The Second French Revolution</vt:lpstr>
      <vt:lpstr>PowerPoint Presentation</vt:lpstr>
      <vt:lpstr>PowerPoint Presentation</vt:lpstr>
      <vt:lpstr>Growing Coalition against the French</vt:lpstr>
      <vt:lpstr>PowerPoint Presentation</vt:lpstr>
      <vt:lpstr>The French Revolution Grows</vt:lpstr>
      <vt:lpstr>Abolishment of the Monarchy</vt:lpstr>
      <vt:lpstr>A.  The Execution of Louis XVI</vt:lpstr>
      <vt:lpstr>Said Robespierre…</vt:lpstr>
      <vt:lpstr>PowerPoint Presentation</vt:lpstr>
      <vt:lpstr>PowerPoint Presentation</vt:lpstr>
      <vt:lpstr>PowerPoint Presentation</vt:lpstr>
      <vt:lpstr>PowerPoint Presentation</vt:lpstr>
      <vt:lpstr>PowerPoint Presentation</vt:lpstr>
      <vt:lpstr>B.  European Reaction</vt:lpstr>
      <vt:lpstr>So begins the reign of terror (We’re still in the Convention era)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French revolution</dc:title>
  <dc:creator>Kyle McIntosh</dc:creator>
  <cp:lastModifiedBy>McIntosh, Kyle</cp:lastModifiedBy>
  <cp:revision>19</cp:revision>
  <dcterms:created xsi:type="dcterms:W3CDTF">2015-09-23T03:19:28Z</dcterms:created>
  <dcterms:modified xsi:type="dcterms:W3CDTF">2019-03-19T16:29:44Z</dcterms:modified>
</cp:coreProperties>
</file>