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90" r:id="rId3"/>
    <p:sldId id="304" r:id="rId4"/>
    <p:sldId id="291" r:id="rId5"/>
    <p:sldId id="292" r:id="rId6"/>
    <p:sldId id="305" r:id="rId7"/>
    <p:sldId id="294" r:id="rId8"/>
    <p:sldId id="295" r:id="rId9"/>
    <p:sldId id="317" r:id="rId10"/>
    <p:sldId id="296" r:id="rId11"/>
    <p:sldId id="306" r:id="rId12"/>
    <p:sldId id="307" r:id="rId13"/>
    <p:sldId id="297" r:id="rId14"/>
    <p:sldId id="309" r:id="rId15"/>
    <p:sldId id="310" r:id="rId16"/>
    <p:sldId id="311" r:id="rId17"/>
    <p:sldId id="312" r:id="rId18"/>
    <p:sldId id="318" r:id="rId19"/>
    <p:sldId id="319" r:id="rId20"/>
    <p:sldId id="320" r:id="rId21"/>
    <p:sldId id="321" r:id="rId22"/>
    <p:sldId id="322" r:id="rId23"/>
    <p:sldId id="323" r:id="rId24"/>
    <p:sldId id="324" r:id="rId25"/>
    <p:sldId id="325" r:id="rId26"/>
    <p:sldId id="326" r:id="rId27"/>
    <p:sldId id="327" r:id="rId28"/>
    <p:sldId id="314" r:id="rId29"/>
    <p:sldId id="315" r:id="rId30"/>
    <p:sldId id="316" r:id="rId31"/>
    <p:sldId id="31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4" d="100"/>
          <a:sy n="74" d="100"/>
        </p:scale>
        <p:origin x="1044" y="72"/>
      </p:cViewPr>
      <p:guideLst>
        <p:guide orient="horz" pos="2160"/>
        <p:guide pos="2880"/>
      </p:guideLst>
    </p:cSldViewPr>
  </p:slideViewPr>
  <p:outlineViewPr>
    <p:cViewPr>
      <p:scale>
        <a:sx n="33" d="100"/>
        <a:sy n="33" d="100"/>
      </p:scale>
      <p:origin x="48" y="24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36426-501A-4301-B637-308E750712DD}"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51627250-2991-4EAF-920B-AC3A906DA7D9}">
      <dgm:prSet phldrT="[Text]"/>
      <dgm:spPr/>
      <dgm:t>
        <a:bodyPr/>
        <a:lstStyle/>
        <a:p>
          <a:r>
            <a:rPr lang="en-US" dirty="0" smtClean="0"/>
            <a:t>(Re)Adopted the metric system</a:t>
          </a:r>
          <a:endParaRPr lang="en-US" dirty="0"/>
        </a:p>
      </dgm:t>
    </dgm:pt>
    <dgm:pt modelId="{0F0F31D2-ADF1-4289-8BC3-F2BACAA2C10A}" type="parTrans" cxnId="{9135D229-115C-4DF4-AB23-D2D831C4BE16}">
      <dgm:prSet/>
      <dgm:spPr/>
      <dgm:t>
        <a:bodyPr/>
        <a:lstStyle/>
        <a:p>
          <a:endParaRPr lang="en-US"/>
        </a:p>
      </dgm:t>
    </dgm:pt>
    <dgm:pt modelId="{242881B0-4080-4C2B-896F-2980995E19B2}" type="sibTrans" cxnId="{9135D229-115C-4DF4-AB23-D2D831C4BE16}">
      <dgm:prSet/>
      <dgm:spPr/>
      <dgm:t>
        <a:bodyPr/>
        <a:lstStyle/>
        <a:p>
          <a:endParaRPr lang="en-US"/>
        </a:p>
      </dgm:t>
    </dgm:pt>
    <dgm:pt modelId="{BC48C34F-13AE-4B76-B620-C8B206926F1C}">
      <dgm:prSet phldrT="[Text]"/>
      <dgm:spPr/>
      <dgm:t>
        <a:bodyPr/>
        <a:lstStyle/>
        <a:p>
          <a:r>
            <a:rPr lang="en-US" smtClean="0"/>
            <a:t>Established </a:t>
          </a:r>
          <a:r>
            <a:rPr lang="en-US" dirty="0" smtClean="0"/>
            <a:t>a nationwide system of public education</a:t>
          </a:r>
          <a:endParaRPr lang="en-US" dirty="0"/>
        </a:p>
      </dgm:t>
    </dgm:pt>
    <dgm:pt modelId="{E3B292EA-7ADB-4257-9C8F-28446D277736}" type="parTrans" cxnId="{9DE0A375-C62A-4503-B4C6-99C8D211A79B}">
      <dgm:prSet/>
      <dgm:spPr/>
      <dgm:t>
        <a:bodyPr/>
        <a:lstStyle/>
        <a:p>
          <a:endParaRPr lang="en-US"/>
        </a:p>
      </dgm:t>
    </dgm:pt>
    <dgm:pt modelId="{BB8BF65F-D32F-4330-B319-253EAE838E7F}" type="sibTrans" cxnId="{9DE0A375-C62A-4503-B4C6-99C8D211A79B}">
      <dgm:prSet/>
      <dgm:spPr/>
      <dgm:t>
        <a:bodyPr/>
        <a:lstStyle/>
        <a:p>
          <a:endParaRPr lang="en-US"/>
        </a:p>
      </dgm:t>
    </dgm:pt>
    <dgm:pt modelId="{05EE4E63-3D52-4030-AE96-8CD56380D8AB}">
      <dgm:prSet phldrT="[Text]"/>
      <dgm:spPr/>
      <dgm:t>
        <a:bodyPr/>
        <a:lstStyle/>
        <a:p>
          <a:r>
            <a:rPr lang="en-US" dirty="0" smtClean="0"/>
            <a:t>Ended slavery in France’s colonies</a:t>
          </a:r>
          <a:endParaRPr lang="en-US" dirty="0"/>
        </a:p>
      </dgm:t>
    </dgm:pt>
    <dgm:pt modelId="{C56731C9-1469-4C3D-9305-0807C75981A8}" type="parTrans" cxnId="{5556C472-69B4-4503-8A54-7F4189500D88}">
      <dgm:prSet/>
      <dgm:spPr/>
      <dgm:t>
        <a:bodyPr/>
        <a:lstStyle/>
        <a:p>
          <a:endParaRPr lang="en-US"/>
        </a:p>
      </dgm:t>
    </dgm:pt>
    <dgm:pt modelId="{879B4D8A-E38F-4CE1-A8BB-8A23D8FA2F51}" type="sibTrans" cxnId="{5556C472-69B4-4503-8A54-7F4189500D88}">
      <dgm:prSet/>
      <dgm:spPr/>
      <dgm:t>
        <a:bodyPr/>
        <a:lstStyle/>
        <a:p>
          <a:endParaRPr lang="en-US"/>
        </a:p>
      </dgm:t>
    </dgm:pt>
    <dgm:pt modelId="{88ED12E4-1B82-4FD9-979A-C7157E0A5B1B}">
      <dgm:prSet phldrT="[Text]"/>
      <dgm:spPr/>
      <dgm:t>
        <a:bodyPr/>
        <a:lstStyle/>
        <a:p>
          <a:r>
            <a:rPr lang="en-US" dirty="0" smtClean="0"/>
            <a:t>Dealt the final blow to feudalism by abolishing </a:t>
          </a:r>
          <a:r>
            <a:rPr lang="en-US" b="0" dirty="0" smtClean="0"/>
            <a:t>primogeniture (the system whereby the oldest son inherited all of his father’s estate)</a:t>
          </a:r>
          <a:endParaRPr lang="en-US" dirty="0"/>
        </a:p>
      </dgm:t>
    </dgm:pt>
    <dgm:pt modelId="{377B3891-D6B5-4FC0-A47A-3C14E5BF40D1}" type="parTrans" cxnId="{63F61444-A603-49E3-838B-EA0AA8345A73}">
      <dgm:prSet/>
      <dgm:spPr/>
      <dgm:t>
        <a:bodyPr/>
        <a:lstStyle/>
        <a:p>
          <a:endParaRPr lang="en-US"/>
        </a:p>
      </dgm:t>
    </dgm:pt>
    <dgm:pt modelId="{EADA8943-2E42-402E-A950-B8AE64EB0FEA}" type="sibTrans" cxnId="{63F61444-A603-49E3-838B-EA0AA8345A73}">
      <dgm:prSet/>
      <dgm:spPr/>
      <dgm:t>
        <a:bodyPr/>
        <a:lstStyle/>
        <a:p>
          <a:endParaRPr lang="en-US"/>
        </a:p>
      </dgm:t>
    </dgm:pt>
    <dgm:pt modelId="{F8B65E27-74F0-44EA-8FF6-ED32CD43690E}">
      <dgm:prSet phldrT="[Text]"/>
      <dgm:spPr/>
      <dgm:t>
        <a:bodyPr/>
        <a:lstStyle/>
        <a:p>
          <a:r>
            <a:rPr lang="en-US" smtClean="0"/>
            <a:t>Ended </a:t>
          </a:r>
          <a:r>
            <a:rPr lang="en-US" dirty="0" smtClean="0"/>
            <a:t>debt imprisonment</a:t>
          </a:r>
          <a:endParaRPr lang="en-US" dirty="0"/>
        </a:p>
      </dgm:t>
    </dgm:pt>
    <dgm:pt modelId="{C3971F10-6FC7-49C9-9C61-1586B26929ED}" type="parTrans" cxnId="{53C669DB-E2A7-4F56-9089-F52FB476288D}">
      <dgm:prSet/>
      <dgm:spPr/>
      <dgm:t>
        <a:bodyPr/>
        <a:lstStyle/>
        <a:p>
          <a:endParaRPr lang="en-US"/>
        </a:p>
      </dgm:t>
    </dgm:pt>
    <dgm:pt modelId="{9DFFE0BA-B65A-4B6F-916B-A5D201B9029A}" type="sibTrans" cxnId="{53C669DB-E2A7-4F56-9089-F52FB476288D}">
      <dgm:prSet/>
      <dgm:spPr/>
      <dgm:t>
        <a:bodyPr/>
        <a:lstStyle/>
        <a:p>
          <a:endParaRPr lang="en-US"/>
        </a:p>
      </dgm:t>
    </dgm:pt>
    <dgm:pt modelId="{32742A8F-4E19-4246-9150-5A435DF21AD8}">
      <dgm:prSet phldrT="[Text]"/>
      <dgm:spPr/>
      <dgm:t>
        <a:bodyPr/>
        <a:lstStyle/>
        <a:p>
          <a:r>
            <a:rPr lang="en-US" b="0" smtClean="0"/>
            <a:t>Drew</a:t>
          </a:r>
          <a:r>
            <a:rPr lang="en-US" smtClean="0"/>
            <a:t> </a:t>
          </a:r>
          <a:r>
            <a:rPr lang="en-US" dirty="0" smtClean="0"/>
            <a:t>up a comprehensive system of laws</a:t>
          </a:r>
          <a:endParaRPr lang="en-US" dirty="0"/>
        </a:p>
      </dgm:t>
    </dgm:pt>
    <dgm:pt modelId="{0CF96946-00C7-4C08-9141-E501584AF5C2}" type="parTrans" cxnId="{CC154ADF-FF34-442B-91BA-4795D3945BE3}">
      <dgm:prSet/>
      <dgm:spPr/>
      <dgm:t>
        <a:bodyPr/>
        <a:lstStyle/>
        <a:p>
          <a:endParaRPr lang="en-US"/>
        </a:p>
      </dgm:t>
    </dgm:pt>
    <dgm:pt modelId="{B3D0CB94-6A0F-4A2C-B50C-480D5B65EC8C}" type="sibTrans" cxnId="{CC154ADF-FF34-442B-91BA-4795D3945BE3}">
      <dgm:prSet/>
      <dgm:spPr/>
      <dgm:t>
        <a:bodyPr/>
        <a:lstStyle/>
        <a:p>
          <a:endParaRPr lang="en-US"/>
        </a:p>
      </dgm:t>
    </dgm:pt>
    <dgm:pt modelId="{8D1BA1FD-7968-4AD6-B505-AECDBCC7B053}" type="pres">
      <dgm:prSet presAssocID="{48B36426-501A-4301-B637-308E750712DD}" presName="diagram" presStyleCnt="0">
        <dgm:presLayoutVars>
          <dgm:dir/>
          <dgm:resizeHandles val="exact"/>
        </dgm:presLayoutVars>
      </dgm:prSet>
      <dgm:spPr/>
      <dgm:t>
        <a:bodyPr/>
        <a:lstStyle/>
        <a:p>
          <a:endParaRPr lang="en-GB"/>
        </a:p>
      </dgm:t>
    </dgm:pt>
    <dgm:pt modelId="{DE4AF1DD-C91F-4BE0-82A9-A3B045726D65}" type="pres">
      <dgm:prSet presAssocID="{51627250-2991-4EAF-920B-AC3A906DA7D9}" presName="node" presStyleLbl="node1" presStyleIdx="0" presStyleCnt="6">
        <dgm:presLayoutVars>
          <dgm:bulletEnabled val="1"/>
        </dgm:presLayoutVars>
      </dgm:prSet>
      <dgm:spPr/>
      <dgm:t>
        <a:bodyPr/>
        <a:lstStyle/>
        <a:p>
          <a:endParaRPr lang="en-US"/>
        </a:p>
      </dgm:t>
    </dgm:pt>
    <dgm:pt modelId="{A8BAABA2-0C8E-4715-B2BB-0CEC01DEB135}" type="pres">
      <dgm:prSet presAssocID="{242881B0-4080-4C2B-896F-2980995E19B2}" presName="sibTrans" presStyleCnt="0"/>
      <dgm:spPr/>
    </dgm:pt>
    <dgm:pt modelId="{2EB4DE2C-ADB2-4398-8153-637850D7CC5D}" type="pres">
      <dgm:prSet presAssocID="{88ED12E4-1B82-4FD9-979A-C7157E0A5B1B}" presName="node" presStyleLbl="node1" presStyleIdx="1" presStyleCnt="6">
        <dgm:presLayoutVars>
          <dgm:bulletEnabled val="1"/>
        </dgm:presLayoutVars>
      </dgm:prSet>
      <dgm:spPr/>
      <dgm:t>
        <a:bodyPr/>
        <a:lstStyle/>
        <a:p>
          <a:endParaRPr lang="en-US"/>
        </a:p>
      </dgm:t>
    </dgm:pt>
    <dgm:pt modelId="{868F3DA5-EBCC-498C-828B-016205B00C57}" type="pres">
      <dgm:prSet presAssocID="{EADA8943-2E42-402E-A950-B8AE64EB0FEA}" presName="sibTrans" presStyleCnt="0"/>
      <dgm:spPr/>
    </dgm:pt>
    <dgm:pt modelId="{1B4F71FD-8063-49EE-B011-479310DF17C2}" type="pres">
      <dgm:prSet presAssocID="{32742A8F-4E19-4246-9150-5A435DF21AD8}" presName="node" presStyleLbl="node1" presStyleIdx="2" presStyleCnt="6">
        <dgm:presLayoutVars>
          <dgm:bulletEnabled val="1"/>
        </dgm:presLayoutVars>
      </dgm:prSet>
      <dgm:spPr/>
      <dgm:t>
        <a:bodyPr/>
        <a:lstStyle/>
        <a:p>
          <a:endParaRPr lang="en-GB"/>
        </a:p>
      </dgm:t>
    </dgm:pt>
    <dgm:pt modelId="{A9AC9150-8CF7-482F-9F33-7E9B223C896E}" type="pres">
      <dgm:prSet presAssocID="{B3D0CB94-6A0F-4A2C-B50C-480D5B65EC8C}" presName="sibTrans" presStyleCnt="0"/>
      <dgm:spPr/>
    </dgm:pt>
    <dgm:pt modelId="{31612E6B-A19E-4F62-BBA8-972D7DAF55E0}" type="pres">
      <dgm:prSet presAssocID="{F8B65E27-74F0-44EA-8FF6-ED32CD43690E}" presName="node" presStyleLbl="node1" presStyleIdx="3" presStyleCnt="6">
        <dgm:presLayoutVars>
          <dgm:bulletEnabled val="1"/>
        </dgm:presLayoutVars>
      </dgm:prSet>
      <dgm:spPr/>
      <dgm:t>
        <a:bodyPr/>
        <a:lstStyle/>
        <a:p>
          <a:endParaRPr lang="en-GB"/>
        </a:p>
      </dgm:t>
    </dgm:pt>
    <dgm:pt modelId="{551D5B96-23C0-4B7F-A7EF-C6AD659FE4B9}" type="pres">
      <dgm:prSet presAssocID="{9DFFE0BA-B65A-4B6F-916B-A5D201B9029A}" presName="sibTrans" presStyleCnt="0"/>
      <dgm:spPr/>
    </dgm:pt>
    <dgm:pt modelId="{8500C061-2994-4D87-8109-0BCAC19F8B2F}" type="pres">
      <dgm:prSet presAssocID="{05EE4E63-3D52-4030-AE96-8CD56380D8AB}" presName="node" presStyleLbl="node1" presStyleIdx="4" presStyleCnt="6">
        <dgm:presLayoutVars>
          <dgm:bulletEnabled val="1"/>
        </dgm:presLayoutVars>
      </dgm:prSet>
      <dgm:spPr/>
      <dgm:t>
        <a:bodyPr/>
        <a:lstStyle/>
        <a:p>
          <a:endParaRPr lang="en-US"/>
        </a:p>
      </dgm:t>
    </dgm:pt>
    <dgm:pt modelId="{0255AD9E-01A7-4DC3-AF1B-864D6122F4D6}" type="pres">
      <dgm:prSet presAssocID="{879B4D8A-E38F-4CE1-A8BB-8A23D8FA2F51}" presName="sibTrans" presStyleCnt="0"/>
      <dgm:spPr/>
    </dgm:pt>
    <dgm:pt modelId="{A76AA534-DCFD-4CC1-B098-BCCC31C1C6E1}" type="pres">
      <dgm:prSet presAssocID="{BC48C34F-13AE-4B76-B620-C8B206926F1C}" presName="node" presStyleLbl="node1" presStyleIdx="5" presStyleCnt="6">
        <dgm:presLayoutVars>
          <dgm:bulletEnabled val="1"/>
        </dgm:presLayoutVars>
      </dgm:prSet>
      <dgm:spPr/>
      <dgm:t>
        <a:bodyPr/>
        <a:lstStyle/>
        <a:p>
          <a:endParaRPr lang="en-GB"/>
        </a:p>
      </dgm:t>
    </dgm:pt>
  </dgm:ptLst>
  <dgm:cxnLst>
    <dgm:cxn modelId="{63F61444-A603-49E3-838B-EA0AA8345A73}" srcId="{48B36426-501A-4301-B637-308E750712DD}" destId="{88ED12E4-1B82-4FD9-979A-C7157E0A5B1B}" srcOrd="1" destOrd="0" parTransId="{377B3891-D6B5-4FC0-A47A-3C14E5BF40D1}" sibTransId="{EADA8943-2E42-402E-A950-B8AE64EB0FEA}"/>
    <dgm:cxn modelId="{9135D229-115C-4DF4-AB23-D2D831C4BE16}" srcId="{48B36426-501A-4301-B637-308E750712DD}" destId="{51627250-2991-4EAF-920B-AC3A906DA7D9}" srcOrd="0" destOrd="0" parTransId="{0F0F31D2-ADF1-4289-8BC3-F2BACAA2C10A}" sibTransId="{242881B0-4080-4C2B-896F-2980995E19B2}"/>
    <dgm:cxn modelId="{53C669DB-E2A7-4F56-9089-F52FB476288D}" srcId="{48B36426-501A-4301-B637-308E750712DD}" destId="{F8B65E27-74F0-44EA-8FF6-ED32CD43690E}" srcOrd="3" destOrd="0" parTransId="{C3971F10-6FC7-49C9-9C61-1586B26929ED}" sibTransId="{9DFFE0BA-B65A-4B6F-916B-A5D201B9029A}"/>
    <dgm:cxn modelId="{B0ABAE8B-5BBA-4FCB-AE2B-E26A30A00EEE}" type="presOf" srcId="{F8B65E27-74F0-44EA-8FF6-ED32CD43690E}" destId="{31612E6B-A19E-4F62-BBA8-972D7DAF55E0}" srcOrd="0" destOrd="0" presId="urn:microsoft.com/office/officeart/2005/8/layout/default#5"/>
    <dgm:cxn modelId="{8026FDBD-BB6C-4DD0-AB0C-C9CA1EA1D07F}" type="presOf" srcId="{BC48C34F-13AE-4B76-B620-C8B206926F1C}" destId="{A76AA534-DCFD-4CC1-B098-BCCC31C1C6E1}" srcOrd="0" destOrd="0" presId="urn:microsoft.com/office/officeart/2005/8/layout/default#5"/>
    <dgm:cxn modelId="{D533818F-FDF7-495F-B396-6A64A38BE02F}" type="presOf" srcId="{48B36426-501A-4301-B637-308E750712DD}" destId="{8D1BA1FD-7968-4AD6-B505-AECDBCC7B053}" srcOrd="0" destOrd="0" presId="urn:microsoft.com/office/officeart/2005/8/layout/default#5"/>
    <dgm:cxn modelId="{41E0C3D3-FE72-463E-AC1F-F0C80FA48DF0}" type="presOf" srcId="{32742A8F-4E19-4246-9150-5A435DF21AD8}" destId="{1B4F71FD-8063-49EE-B011-479310DF17C2}" srcOrd="0" destOrd="0" presId="urn:microsoft.com/office/officeart/2005/8/layout/default#5"/>
    <dgm:cxn modelId="{A80B2069-FE3C-4CCF-880F-842368A057A2}" type="presOf" srcId="{88ED12E4-1B82-4FD9-979A-C7157E0A5B1B}" destId="{2EB4DE2C-ADB2-4398-8153-637850D7CC5D}" srcOrd="0" destOrd="0" presId="urn:microsoft.com/office/officeart/2005/8/layout/default#5"/>
    <dgm:cxn modelId="{5556C472-69B4-4503-8A54-7F4189500D88}" srcId="{48B36426-501A-4301-B637-308E750712DD}" destId="{05EE4E63-3D52-4030-AE96-8CD56380D8AB}" srcOrd="4" destOrd="0" parTransId="{C56731C9-1469-4C3D-9305-0807C75981A8}" sibTransId="{879B4D8A-E38F-4CE1-A8BB-8A23D8FA2F51}"/>
    <dgm:cxn modelId="{CC154ADF-FF34-442B-91BA-4795D3945BE3}" srcId="{48B36426-501A-4301-B637-308E750712DD}" destId="{32742A8F-4E19-4246-9150-5A435DF21AD8}" srcOrd="2" destOrd="0" parTransId="{0CF96946-00C7-4C08-9141-E501584AF5C2}" sibTransId="{B3D0CB94-6A0F-4A2C-B50C-480D5B65EC8C}"/>
    <dgm:cxn modelId="{9DE0A375-C62A-4503-B4C6-99C8D211A79B}" srcId="{48B36426-501A-4301-B637-308E750712DD}" destId="{BC48C34F-13AE-4B76-B620-C8B206926F1C}" srcOrd="5" destOrd="0" parTransId="{E3B292EA-7ADB-4257-9C8F-28446D277736}" sibTransId="{BB8BF65F-D32F-4330-B319-253EAE838E7F}"/>
    <dgm:cxn modelId="{54D35CB4-412B-40A5-86C5-180DA7E135E8}" type="presOf" srcId="{05EE4E63-3D52-4030-AE96-8CD56380D8AB}" destId="{8500C061-2994-4D87-8109-0BCAC19F8B2F}" srcOrd="0" destOrd="0" presId="urn:microsoft.com/office/officeart/2005/8/layout/default#5"/>
    <dgm:cxn modelId="{1185FAE7-9CF5-4E52-9C99-0C4D2B23905D}" type="presOf" srcId="{51627250-2991-4EAF-920B-AC3A906DA7D9}" destId="{DE4AF1DD-C91F-4BE0-82A9-A3B045726D65}" srcOrd="0" destOrd="0" presId="urn:microsoft.com/office/officeart/2005/8/layout/default#5"/>
    <dgm:cxn modelId="{27EFB556-02B1-4177-A227-0C259604B8F6}" type="presParOf" srcId="{8D1BA1FD-7968-4AD6-B505-AECDBCC7B053}" destId="{DE4AF1DD-C91F-4BE0-82A9-A3B045726D65}" srcOrd="0" destOrd="0" presId="urn:microsoft.com/office/officeart/2005/8/layout/default#5"/>
    <dgm:cxn modelId="{2088D28D-E1BE-43F6-AD5B-47298DEFF01E}" type="presParOf" srcId="{8D1BA1FD-7968-4AD6-B505-AECDBCC7B053}" destId="{A8BAABA2-0C8E-4715-B2BB-0CEC01DEB135}" srcOrd="1" destOrd="0" presId="urn:microsoft.com/office/officeart/2005/8/layout/default#5"/>
    <dgm:cxn modelId="{22598310-DD8F-47D3-B3AA-99FAE8C277B0}" type="presParOf" srcId="{8D1BA1FD-7968-4AD6-B505-AECDBCC7B053}" destId="{2EB4DE2C-ADB2-4398-8153-637850D7CC5D}" srcOrd="2" destOrd="0" presId="urn:microsoft.com/office/officeart/2005/8/layout/default#5"/>
    <dgm:cxn modelId="{F0CE0BF1-C2C4-4C59-B3BA-9ABEBC8F2812}" type="presParOf" srcId="{8D1BA1FD-7968-4AD6-B505-AECDBCC7B053}" destId="{868F3DA5-EBCC-498C-828B-016205B00C57}" srcOrd="3" destOrd="0" presId="urn:microsoft.com/office/officeart/2005/8/layout/default#5"/>
    <dgm:cxn modelId="{90CF9A4C-150E-429F-AF72-3578823EEF23}" type="presParOf" srcId="{8D1BA1FD-7968-4AD6-B505-AECDBCC7B053}" destId="{1B4F71FD-8063-49EE-B011-479310DF17C2}" srcOrd="4" destOrd="0" presId="urn:microsoft.com/office/officeart/2005/8/layout/default#5"/>
    <dgm:cxn modelId="{6BBE9D3A-AF7A-4DB2-AE1D-EC48872BDE2B}" type="presParOf" srcId="{8D1BA1FD-7968-4AD6-B505-AECDBCC7B053}" destId="{A9AC9150-8CF7-482F-9F33-7E9B223C896E}" srcOrd="5" destOrd="0" presId="urn:microsoft.com/office/officeart/2005/8/layout/default#5"/>
    <dgm:cxn modelId="{6FFFB67C-8455-47E3-AE4B-188AC86769E3}" type="presParOf" srcId="{8D1BA1FD-7968-4AD6-B505-AECDBCC7B053}" destId="{31612E6B-A19E-4F62-BBA8-972D7DAF55E0}" srcOrd="6" destOrd="0" presId="urn:microsoft.com/office/officeart/2005/8/layout/default#5"/>
    <dgm:cxn modelId="{59DBA8E8-C930-4E93-93E3-55731176BB70}" type="presParOf" srcId="{8D1BA1FD-7968-4AD6-B505-AECDBCC7B053}" destId="{551D5B96-23C0-4B7F-A7EF-C6AD659FE4B9}" srcOrd="7" destOrd="0" presId="urn:microsoft.com/office/officeart/2005/8/layout/default#5"/>
    <dgm:cxn modelId="{F8AE84A8-828B-42EC-91DD-8526305B7A17}" type="presParOf" srcId="{8D1BA1FD-7968-4AD6-B505-AECDBCC7B053}" destId="{8500C061-2994-4D87-8109-0BCAC19F8B2F}" srcOrd="8" destOrd="0" presId="urn:microsoft.com/office/officeart/2005/8/layout/default#5"/>
    <dgm:cxn modelId="{74E1FB49-B1FF-4F7D-9254-746AA4ACA2EF}" type="presParOf" srcId="{8D1BA1FD-7968-4AD6-B505-AECDBCC7B053}" destId="{0255AD9E-01A7-4DC3-AF1B-864D6122F4D6}" srcOrd="9" destOrd="0" presId="urn:microsoft.com/office/officeart/2005/8/layout/default#5"/>
    <dgm:cxn modelId="{E80E6550-BCD3-470A-8552-565B69EA7F6C}" type="presParOf" srcId="{8D1BA1FD-7968-4AD6-B505-AECDBCC7B053}" destId="{A76AA534-DCFD-4CC1-B098-BCCC31C1C6E1}"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9D2C7-8690-4D6D-A6E0-6074B73A3FF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56B976E5-A5DE-4032-BE68-5D67FCB4FD1B}">
      <dgm:prSet phldrT="[Text]" custT="1"/>
      <dgm:spPr/>
      <dgm:t>
        <a:bodyPr/>
        <a:lstStyle/>
        <a:p>
          <a:pPr algn="l"/>
          <a:r>
            <a:rPr lang="en-US" sz="2000" dirty="0" smtClean="0">
              <a:solidFill>
                <a:schemeClr val="tx1"/>
              </a:solidFill>
            </a:rPr>
            <a:t>The Directory suffered from corruption and poor administration.</a:t>
          </a:r>
          <a:endParaRPr lang="en-US" sz="2000" dirty="0">
            <a:solidFill>
              <a:schemeClr val="tx1"/>
            </a:solidFill>
          </a:endParaRPr>
        </a:p>
      </dgm:t>
    </dgm:pt>
    <dgm:pt modelId="{B14D8431-FD9E-4978-8AB0-D72ED457375B}" type="parTrans" cxnId="{CE98B8DB-01BA-47BD-BBD1-CA28C0FBF234}">
      <dgm:prSet/>
      <dgm:spPr/>
      <dgm:t>
        <a:bodyPr/>
        <a:lstStyle/>
        <a:p>
          <a:endParaRPr lang="en-US"/>
        </a:p>
      </dgm:t>
    </dgm:pt>
    <dgm:pt modelId="{DDFA9437-F4CE-471B-81A4-D84BDA99FFAC}" type="sibTrans" cxnId="{CE98B8DB-01BA-47BD-BBD1-CA28C0FBF234}">
      <dgm:prSet/>
      <dgm:spPr/>
      <dgm:t>
        <a:bodyPr/>
        <a:lstStyle/>
        <a:p>
          <a:endParaRPr lang="en-US"/>
        </a:p>
      </dgm:t>
    </dgm:pt>
    <dgm:pt modelId="{268F9A14-B30E-4D2D-9AFF-55B31A0A2D56}">
      <dgm:prSet phldrT="[Text]" custT="1"/>
      <dgm:spPr/>
      <dgm:t>
        <a:bodyPr/>
        <a:lstStyle/>
        <a:p>
          <a:pPr algn="l"/>
          <a:r>
            <a:rPr lang="en-US" sz="2000" dirty="0" smtClean="0">
              <a:solidFill>
                <a:schemeClr val="tx1"/>
              </a:solidFill>
            </a:rPr>
            <a:t>The people of France grew poorer and more frustrated with their government.</a:t>
          </a:r>
          <a:endParaRPr lang="en-US" sz="2000" dirty="0">
            <a:solidFill>
              <a:schemeClr val="tx1"/>
            </a:solidFill>
          </a:endParaRPr>
        </a:p>
      </dgm:t>
    </dgm:pt>
    <dgm:pt modelId="{B5ED0938-DF2D-4AA8-AA71-3D81C2A14533}" type="parTrans" cxnId="{F5D37120-1B89-4732-9108-930372C9B5C3}">
      <dgm:prSet/>
      <dgm:spPr/>
      <dgm:t>
        <a:bodyPr/>
        <a:lstStyle/>
        <a:p>
          <a:endParaRPr lang="en-US"/>
        </a:p>
      </dgm:t>
    </dgm:pt>
    <dgm:pt modelId="{898A2B2F-A382-4AF9-A530-6D55ED21E095}" type="sibTrans" cxnId="{F5D37120-1B89-4732-9108-930372C9B5C3}">
      <dgm:prSet/>
      <dgm:spPr/>
      <dgm:t>
        <a:bodyPr/>
        <a:lstStyle/>
        <a:p>
          <a:endParaRPr lang="en-US"/>
        </a:p>
      </dgm:t>
    </dgm:pt>
    <dgm:pt modelId="{37BC6CB2-D337-470D-8B6C-0F9346E5C244}">
      <dgm:prSet phldrT="[Text]" custT="1"/>
      <dgm:spPr/>
      <dgm:t>
        <a:bodyPr/>
        <a:lstStyle/>
        <a:p>
          <a:pPr algn="l"/>
          <a:r>
            <a:rPr lang="en-US" sz="1400" b="1" dirty="0" smtClean="0">
              <a:solidFill>
                <a:schemeClr val="tx1"/>
              </a:solidFill>
            </a:rPr>
            <a:t>Despite, or perhaps because of, these struggles, the French developed a strong feeling of nationalism – they were proud of their country and devoted to it.</a:t>
          </a:r>
          <a:endParaRPr lang="en-US" sz="1400" b="1" dirty="0">
            <a:solidFill>
              <a:schemeClr val="tx1"/>
            </a:solidFill>
          </a:endParaRPr>
        </a:p>
      </dgm:t>
    </dgm:pt>
    <dgm:pt modelId="{AC17F9D7-ADF1-4D90-926A-1DF4245DB877}" type="parTrans" cxnId="{4A1E6370-9232-40D7-A033-93D4751387D8}">
      <dgm:prSet/>
      <dgm:spPr/>
      <dgm:t>
        <a:bodyPr/>
        <a:lstStyle/>
        <a:p>
          <a:endParaRPr lang="en-US"/>
        </a:p>
      </dgm:t>
    </dgm:pt>
    <dgm:pt modelId="{1FB2B2EC-9568-4B1D-AD90-B29DF7E609F4}" type="sibTrans" cxnId="{4A1E6370-9232-40D7-A033-93D4751387D8}">
      <dgm:prSet/>
      <dgm:spPr/>
      <dgm:t>
        <a:bodyPr/>
        <a:lstStyle/>
        <a:p>
          <a:endParaRPr lang="en-US"/>
        </a:p>
      </dgm:t>
    </dgm:pt>
    <dgm:pt modelId="{FBDF731F-92C8-4967-AE2F-E0FF0B045410}">
      <dgm:prSet phldrT="[Text]" custT="1"/>
      <dgm:spPr/>
      <dgm:t>
        <a:bodyPr/>
        <a:lstStyle/>
        <a:p>
          <a:pPr algn="l"/>
          <a:r>
            <a:rPr lang="en-US" sz="2000" dirty="0" smtClean="0">
              <a:solidFill>
                <a:schemeClr val="tx1"/>
              </a:solidFill>
            </a:rPr>
            <a:t>National pride was fueled by military successes.</a:t>
          </a:r>
          <a:endParaRPr lang="en-US" sz="2000" dirty="0">
            <a:solidFill>
              <a:schemeClr val="tx1"/>
            </a:solidFill>
          </a:endParaRPr>
        </a:p>
      </dgm:t>
    </dgm:pt>
    <dgm:pt modelId="{B0D822B3-DE41-4E30-A02F-3D5EB248BD9D}" type="parTrans" cxnId="{4DFCEDE8-DAED-4A6A-A2A1-BD09F7422E17}">
      <dgm:prSet/>
      <dgm:spPr/>
      <dgm:t>
        <a:bodyPr/>
        <a:lstStyle/>
        <a:p>
          <a:endParaRPr lang="en-US"/>
        </a:p>
      </dgm:t>
    </dgm:pt>
    <dgm:pt modelId="{E58F295D-686F-4E2F-ADC4-E91748D12526}" type="sibTrans" cxnId="{4DFCEDE8-DAED-4A6A-A2A1-BD09F7422E17}">
      <dgm:prSet/>
      <dgm:spPr/>
      <dgm:t>
        <a:bodyPr/>
        <a:lstStyle/>
        <a:p>
          <a:endParaRPr lang="en-US"/>
        </a:p>
      </dgm:t>
    </dgm:pt>
    <dgm:pt modelId="{8B1B89E8-6CDE-476D-BF15-88A3DCEAF708}">
      <dgm:prSet phldrT="[Text]" custT="1"/>
      <dgm:spPr/>
      <dgm:t>
        <a:bodyPr/>
        <a:lstStyle/>
        <a:p>
          <a:pPr algn="l"/>
          <a:r>
            <a:rPr lang="en-US" sz="1400" dirty="0" smtClean="0">
              <a:solidFill>
                <a:schemeClr val="tx1"/>
              </a:solidFill>
            </a:rPr>
            <a:t>It would be a military leader – </a:t>
          </a:r>
          <a:r>
            <a:rPr lang="en-US" sz="1400" b="1" dirty="0" smtClean="0">
              <a:solidFill>
                <a:schemeClr val="tx1"/>
              </a:solidFill>
            </a:rPr>
            <a:t>Napoleon Bonaparte</a:t>
          </a:r>
          <a:r>
            <a:rPr lang="en-US" sz="1400" dirty="0" smtClean="0">
              <a:solidFill>
                <a:schemeClr val="tx1"/>
              </a:solidFill>
            </a:rPr>
            <a:t>, coming to power through a </a:t>
          </a:r>
          <a:r>
            <a:rPr lang="en-US" sz="1400" b="1" i="1" dirty="0" smtClean="0">
              <a:solidFill>
                <a:schemeClr val="tx1"/>
              </a:solidFill>
            </a:rPr>
            <a:t>coup d’</a:t>
          </a:r>
          <a:r>
            <a:rPr lang="en-US" sz="1400" b="1" i="1" dirty="0" smtClean="0">
              <a:solidFill>
                <a:schemeClr val="tx1"/>
              </a:solidFill>
              <a:latin typeface="Calibri"/>
            </a:rPr>
            <a:t>état </a:t>
          </a:r>
          <a:r>
            <a:rPr lang="en-US" sz="1400" b="0" i="0" dirty="0" smtClean="0">
              <a:solidFill>
                <a:schemeClr val="tx1"/>
              </a:solidFill>
              <a:latin typeface="Calibri"/>
            </a:rPr>
            <a:t>– who would end </a:t>
          </a:r>
          <a:r>
            <a:rPr lang="en-US" sz="1400" dirty="0" smtClean="0">
              <a:solidFill>
                <a:schemeClr val="tx1"/>
              </a:solidFill>
            </a:rPr>
            <a:t>the ten-year period (1789-1799) known as the French Revolution.</a:t>
          </a:r>
          <a:endParaRPr lang="en-US" sz="1400" dirty="0">
            <a:solidFill>
              <a:schemeClr val="tx1"/>
            </a:solidFill>
          </a:endParaRPr>
        </a:p>
      </dgm:t>
    </dgm:pt>
    <dgm:pt modelId="{D5825401-21A9-4513-A212-C7D5838DEC8B}" type="parTrans" cxnId="{07BB856C-BB05-4E06-9ECB-73F93A6A2DEF}">
      <dgm:prSet/>
      <dgm:spPr/>
      <dgm:t>
        <a:bodyPr/>
        <a:lstStyle/>
        <a:p>
          <a:endParaRPr lang="en-US"/>
        </a:p>
      </dgm:t>
    </dgm:pt>
    <dgm:pt modelId="{5E2CA92B-2916-46DC-8D13-7DD2A5806610}" type="sibTrans" cxnId="{07BB856C-BB05-4E06-9ECB-73F93A6A2DEF}">
      <dgm:prSet/>
      <dgm:spPr/>
      <dgm:t>
        <a:bodyPr/>
        <a:lstStyle/>
        <a:p>
          <a:endParaRPr lang="en-US"/>
        </a:p>
      </dgm:t>
    </dgm:pt>
    <dgm:pt modelId="{6109D6F3-6F2E-4A43-856D-607B09577788}" type="pres">
      <dgm:prSet presAssocID="{C4B9D2C7-8690-4D6D-A6E0-6074B73A3FFC}" presName="linear" presStyleCnt="0">
        <dgm:presLayoutVars>
          <dgm:dir/>
          <dgm:animLvl val="lvl"/>
          <dgm:resizeHandles val="exact"/>
        </dgm:presLayoutVars>
      </dgm:prSet>
      <dgm:spPr/>
      <dgm:t>
        <a:bodyPr/>
        <a:lstStyle/>
        <a:p>
          <a:endParaRPr lang="en-GB"/>
        </a:p>
      </dgm:t>
    </dgm:pt>
    <dgm:pt modelId="{B90E9E4D-80B1-4125-B638-7C22046251DC}" type="pres">
      <dgm:prSet presAssocID="{56B976E5-A5DE-4032-BE68-5D67FCB4FD1B}" presName="parentLin" presStyleCnt="0"/>
      <dgm:spPr/>
    </dgm:pt>
    <dgm:pt modelId="{EAE73ABB-C02B-4B3D-A3AD-FD07BE21DBF7}" type="pres">
      <dgm:prSet presAssocID="{56B976E5-A5DE-4032-BE68-5D67FCB4FD1B}" presName="parentLeftMargin" presStyleLbl="node1" presStyleIdx="0" presStyleCnt="5"/>
      <dgm:spPr/>
      <dgm:t>
        <a:bodyPr/>
        <a:lstStyle/>
        <a:p>
          <a:endParaRPr lang="en-GB"/>
        </a:p>
      </dgm:t>
    </dgm:pt>
    <dgm:pt modelId="{6951E021-2C37-42CF-8532-274C9EBA5C99}" type="pres">
      <dgm:prSet presAssocID="{56B976E5-A5DE-4032-BE68-5D67FCB4FD1B}" presName="parentText" presStyleLbl="node1" presStyleIdx="0" presStyleCnt="5" custLinFactNeighborX="-25926" custLinFactNeighborY="-69052">
        <dgm:presLayoutVars>
          <dgm:chMax val="0"/>
          <dgm:bulletEnabled val="1"/>
        </dgm:presLayoutVars>
      </dgm:prSet>
      <dgm:spPr/>
      <dgm:t>
        <a:bodyPr/>
        <a:lstStyle/>
        <a:p>
          <a:endParaRPr lang="en-GB"/>
        </a:p>
      </dgm:t>
    </dgm:pt>
    <dgm:pt modelId="{2E9498EA-565E-4416-8757-729949D9435D}" type="pres">
      <dgm:prSet presAssocID="{56B976E5-A5DE-4032-BE68-5D67FCB4FD1B}" presName="negativeSpace" presStyleCnt="0"/>
      <dgm:spPr/>
    </dgm:pt>
    <dgm:pt modelId="{1F975788-4C8E-44BD-84F0-C14C897099C8}" type="pres">
      <dgm:prSet presAssocID="{56B976E5-A5DE-4032-BE68-5D67FCB4FD1B}" presName="childText" presStyleLbl="conFgAcc1" presStyleIdx="0" presStyleCnt="5">
        <dgm:presLayoutVars>
          <dgm:bulletEnabled val="1"/>
        </dgm:presLayoutVars>
      </dgm:prSet>
      <dgm:spPr/>
      <dgm:t>
        <a:bodyPr/>
        <a:lstStyle/>
        <a:p>
          <a:endParaRPr lang="en-US"/>
        </a:p>
      </dgm:t>
    </dgm:pt>
    <dgm:pt modelId="{BD8FA924-BFF0-4820-9DF5-004C89415FA8}" type="pres">
      <dgm:prSet presAssocID="{DDFA9437-F4CE-471B-81A4-D84BDA99FFAC}" presName="spaceBetweenRectangles" presStyleCnt="0"/>
      <dgm:spPr/>
    </dgm:pt>
    <dgm:pt modelId="{962C638B-A88D-4564-9283-F173CF26BB56}" type="pres">
      <dgm:prSet presAssocID="{268F9A14-B30E-4D2D-9AFF-55B31A0A2D56}" presName="parentLin" presStyleCnt="0"/>
      <dgm:spPr/>
    </dgm:pt>
    <dgm:pt modelId="{FD171D6D-9528-4DF1-8C19-EC0D135D59BA}" type="pres">
      <dgm:prSet presAssocID="{268F9A14-B30E-4D2D-9AFF-55B31A0A2D56}" presName="parentLeftMargin" presStyleLbl="node1" presStyleIdx="0" presStyleCnt="5"/>
      <dgm:spPr/>
      <dgm:t>
        <a:bodyPr/>
        <a:lstStyle/>
        <a:p>
          <a:endParaRPr lang="en-GB"/>
        </a:p>
      </dgm:t>
    </dgm:pt>
    <dgm:pt modelId="{C4A17158-4E5E-45A5-A8C6-B99A66E7AEAE}" type="pres">
      <dgm:prSet presAssocID="{268F9A14-B30E-4D2D-9AFF-55B31A0A2D56}" presName="parentText" presStyleLbl="node1" presStyleIdx="1" presStyleCnt="5" custScaleX="107653" custLinFactNeighborX="-25926" custLinFactNeighborY="-12723">
        <dgm:presLayoutVars>
          <dgm:chMax val="0"/>
          <dgm:bulletEnabled val="1"/>
        </dgm:presLayoutVars>
      </dgm:prSet>
      <dgm:spPr/>
      <dgm:t>
        <a:bodyPr/>
        <a:lstStyle/>
        <a:p>
          <a:endParaRPr lang="en-GB"/>
        </a:p>
      </dgm:t>
    </dgm:pt>
    <dgm:pt modelId="{C25FE2EB-0670-4DF1-90C4-12DFF223A271}" type="pres">
      <dgm:prSet presAssocID="{268F9A14-B30E-4D2D-9AFF-55B31A0A2D56}" presName="negativeSpace" presStyleCnt="0"/>
      <dgm:spPr/>
    </dgm:pt>
    <dgm:pt modelId="{F4D5A62C-317B-4764-A1B8-086900DD8D1E}" type="pres">
      <dgm:prSet presAssocID="{268F9A14-B30E-4D2D-9AFF-55B31A0A2D56}" presName="childText" presStyleLbl="conFgAcc1" presStyleIdx="1" presStyleCnt="5">
        <dgm:presLayoutVars>
          <dgm:bulletEnabled val="1"/>
        </dgm:presLayoutVars>
      </dgm:prSet>
      <dgm:spPr/>
    </dgm:pt>
    <dgm:pt modelId="{A5C91FB5-B87E-498C-9DBD-127866D5AFAA}" type="pres">
      <dgm:prSet presAssocID="{898A2B2F-A382-4AF9-A530-6D55ED21E095}" presName="spaceBetweenRectangles" presStyleCnt="0"/>
      <dgm:spPr/>
    </dgm:pt>
    <dgm:pt modelId="{26E4188D-5ABB-4FC9-931B-45154DC03818}" type="pres">
      <dgm:prSet presAssocID="{37BC6CB2-D337-470D-8B6C-0F9346E5C244}" presName="parentLin" presStyleCnt="0"/>
      <dgm:spPr/>
    </dgm:pt>
    <dgm:pt modelId="{49E8F6CA-6581-4763-BA6C-9C0753ADFD70}" type="pres">
      <dgm:prSet presAssocID="{37BC6CB2-D337-470D-8B6C-0F9346E5C244}" presName="parentLeftMargin" presStyleLbl="node1" presStyleIdx="1" presStyleCnt="5"/>
      <dgm:spPr/>
      <dgm:t>
        <a:bodyPr/>
        <a:lstStyle/>
        <a:p>
          <a:endParaRPr lang="en-GB"/>
        </a:p>
      </dgm:t>
    </dgm:pt>
    <dgm:pt modelId="{FEFC735D-1F89-4C88-965A-4614C7332C58}" type="pres">
      <dgm:prSet presAssocID="{37BC6CB2-D337-470D-8B6C-0F9346E5C244}" presName="parentText" presStyleLbl="node1" presStyleIdx="2" presStyleCnt="5" custScaleX="133163" custLinFactNeighborX="-44444" custLinFactNeighborY="-24410">
        <dgm:presLayoutVars>
          <dgm:chMax val="0"/>
          <dgm:bulletEnabled val="1"/>
        </dgm:presLayoutVars>
      </dgm:prSet>
      <dgm:spPr/>
      <dgm:t>
        <a:bodyPr/>
        <a:lstStyle/>
        <a:p>
          <a:endParaRPr lang="en-US"/>
        </a:p>
      </dgm:t>
    </dgm:pt>
    <dgm:pt modelId="{324B30A2-3472-478C-BD55-86F83F11E451}" type="pres">
      <dgm:prSet presAssocID="{37BC6CB2-D337-470D-8B6C-0F9346E5C244}" presName="negativeSpace" presStyleCnt="0"/>
      <dgm:spPr/>
    </dgm:pt>
    <dgm:pt modelId="{C634ED9F-05FE-461C-870B-1C717DAD2410}" type="pres">
      <dgm:prSet presAssocID="{37BC6CB2-D337-470D-8B6C-0F9346E5C244}" presName="childText" presStyleLbl="conFgAcc1" presStyleIdx="2" presStyleCnt="5">
        <dgm:presLayoutVars>
          <dgm:bulletEnabled val="1"/>
        </dgm:presLayoutVars>
      </dgm:prSet>
      <dgm:spPr/>
    </dgm:pt>
    <dgm:pt modelId="{A8F182BB-30A9-4ADB-8BF8-766DA1F674E8}" type="pres">
      <dgm:prSet presAssocID="{1FB2B2EC-9568-4B1D-AD90-B29DF7E609F4}" presName="spaceBetweenRectangles" presStyleCnt="0"/>
      <dgm:spPr/>
    </dgm:pt>
    <dgm:pt modelId="{9D4E8C50-81B1-4395-9CE8-248738AD88F6}" type="pres">
      <dgm:prSet presAssocID="{FBDF731F-92C8-4967-AE2F-E0FF0B045410}" presName="parentLin" presStyleCnt="0"/>
      <dgm:spPr/>
    </dgm:pt>
    <dgm:pt modelId="{99BC3CDC-DFCC-40F8-8828-68E9953979B9}" type="pres">
      <dgm:prSet presAssocID="{FBDF731F-92C8-4967-AE2F-E0FF0B045410}" presName="parentLeftMargin" presStyleLbl="node1" presStyleIdx="2" presStyleCnt="5"/>
      <dgm:spPr/>
      <dgm:t>
        <a:bodyPr/>
        <a:lstStyle/>
        <a:p>
          <a:endParaRPr lang="en-GB"/>
        </a:p>
      </dgm:t>
    </dgm:pt>
    <dgm:pt modelId="{77B9A792-4DB7-4E2F-8311-E21E8AB319BC}" type="pres">
      <dgm:prSet presAssocID="{FBDF731F-92C8-4967-AE2F-E0FF0B045410}" presName="parentText" presStyleLbl="node1" presStyleIdx="3" presStyleCnt="5" custLinFactNeighborX="-44444" custLinFactNeighborY="-36097">
        <dgm:presLayoutVars>
          <dgm:chMax val="0"/>
          <dgm:bulletEnabled val="1"/>
        </dgm:presLayoutVars>
      </dgm:prSet>
      <dgm:spPr/>
      <dgm:t>
        <a:bodyPr/>
        <a:lstStyle/>
        <a:p>
          <a:endParaRPr lang="en-US"/>
        </a:p>
      </dgm:t>
    </dgm:pt>
    <dgm:pt modelId="{F10743C0-D898-46CC-BBB6-DCB1AD67F235}" type="pres">
      <dgm:prSet presAssocID="{FBDF731F-92C8-4967-AE2F-E0FF0B045410}" presName="negativeSpace" presStyleCnt="0"/>
      <dgm:spPr/>
    </dgm:pt>
    <dgm:pt modelId="{99F54BEC-6948-400E-AA24-CB5C53980730}" type="pres">
      <dgm:prSet presAssocID="{FBDF731F-92C8-4967-AE2F-E0FF0B045410}" presName="childText" presStyleLbl="conFgAcc1" presStyleIdx="3" presStyleCnt="5">
        <dgm:presLayoutVars>
          <dgm:bulletEnabled val="1"/>
        </dgm:presLayoutVars>
      </dgm:prSet>
      <dgm:spPr/>
    </dgm:pt>
    <dgm:pt modelId="{18DFEF39-186E-4E01-80B5-EEA31577CEFE}" type="pres">
      <dgm:prSet presAssocID="{E58F295D-686F-4E2F-ADC4-E91748D12526}" presName="spaceBetweenRectangles" presStyleCnt="0"/>
      <dgm:spPr/>
    </dgm:pt>
    <dgm:pt modelId="{985D97F0-C0D8-466D-8A8E-A21527F6CA35}" type="pres">
      <dgm:prSet presAssocID="{8B1B89E8-6CDE-476D-BF15-88A3DCEAF708}" presName="parentLin" presStyleCnt="0"/>
      <dgm:spPr/>
    </dgm:pt>
    <dgm:pt modelId="{748BB6D9-30D7-4825-AC96-71DAAF8015D4}" type="pres">
      <dgm:prSet presAssocID="{8B1B89E8-6CDE-476D-BF15-88A3DCEAF708}" presName="parentLeftMargin" presStyleLbl="node1" presStyleIdx="3" presStyleCnt="5"/>
      <dgm:spPr/>
      <dgm:t>
        <a:bodyPr/>
        <a:lstStyle/>
        <a:p>
          <a:endParaRPr lang="en-GB"/>
        </a:p>
      </dgm:t>
    </dgm:pt>
    <dgm:pt modelId="{51F68C47-4B4E-4545-B374-C28B2B444E28}" type="pres">
      <dgm:prSet presAssocID="{8B1B89E8-6CDE-476D-BF15-88A3DCEAF708}" presName="parentText" presStyleLbl="node1" presStyleIdx="4" presStyleCnt="5" custScaleX="129769" custLinFactNeighborX="-44444" custLinFactNeighborY="-47784">
        <dgm:presLayoutVars>
          <dgm:chMax val="0"/>
          <dgm:bulletEnabled val="1"/>
        </dgm:presLayoutVars>
      </dgm:prSet>
      <dgm:spPr/>
      <dgm:t>
        <a:bodyPr/>
        <a:lstStyle/>
        <a:p>
          <a:endParaRPr lang="en-US"/>
        </a:p>
      </dgm:t>
    </dgm:pt>
    <dgm:pt modelId="{36A89D57-64A1-49EB-8AAC-3E589B671BF6}" type="pres">
      <dgm:prSet presAssocID="{8B1B89E8-6CDE-476D-BF15-88A3DCEAF708}" presName="negativeSpace" presStyleCnt="0"/>
      <dgm:spPr/>
    </dgm:pt>
    <dgm:pt modelId="{152A7AA9-24EF-45DC-A3F3-863E0DA7FA12}" type="pres">
      <dgm:prSet presAssocID="{8B1B89E8-6CDE-476D-BF15-88A3DCEAF708}" presName="childText" presStyleLbl="conFgAcc1" presStyleIdx="4" presStyleCnt="5">
        <dgm:presLayoutVars>
          <dgm:bulletEnabled val="1"/>
        </dgm:presLayoutVars>
      </dgm:prSet>
      <dgm:spPr/>
    </dgm:pt>
  </dgm:ptLst>
  <dgm:cxnLst>
    <dgm:cxn modelId="{472BE3C5-2FD2-4113-BD07-9B137BF8CEBE}" type="presOf" srcId="{8B1B89E8-6CDE-476D-BF15-88A3DCEAF708}" destId="{51F68C47-4B4E-4545-B374-C28B2B444E28}" srcOrd="1" destOrd="0" presId="urn:microsoft.com/office/officeart/2005/8/layout/list1"/>
    <dgm:cxn modelId="{CE98B8DB-01BA-47BD-BBD1-CA28C0FBF234}" srcId="{C4B9D2C7-8690-4D6D-A6E0-6074B73A3FFC}" destId="{56B976E5-A5DE-4032-BE68-5D67FCB4FD1B}" srcOrd="0" destOrd="0" parTransId="{B14D8431-FD9E-4978-8AB0-D72ED457375B}" sibTransId="{DDFA9437-F4CE-471B-81A4-D84BDA99FFAC}"/>
    <dgm:cxn modelId="{99A45797-6AE8-404D-A8C5-098111D19AA8}" type="presOf" srcId="{268F9A14-B30E-4D2D-9AFF-55B31A0A2D56}" destId="{FD171D6D-9528-4DF1-8C19-EC0D135D59BA}" srcOrd="0" destOrd="0" presId="urn:microsoft.com/office/officeart/2005/8/layout/list1"/>
    <dgm:cxn modelId="{4A1E6370-9232-40D7-A033-93D4751387D8}" srcId="{C4B9D2C7-8690-4D6D-A6E0-6074B73A3FFC}" destId="{37BC6CB2-D337-470D-8B6C-0F9346E5C244}" srcOrd="2" destOrd="0" parTransId="{AC17F9D7-ADF1-4D90-926A-1DF4245DB877}" sibTransId="{1FB2B2EC-9568-4B1D-AD90-B29DF7E609F4}"/>
    <dgm:cxn modelId="{2496BF61-BE92-4277-9B9D-16FA2B3FA4B9}" type="presOf" srcId="{37BC6CB2-D337-470D-8B6C-0F9346E5C244}" destId="{49E8F6CA-6581-4763-BA6C-9C0753ADFD70}" srcOrd="0" destOrd="0" presId="urn:microsoft.com/office/officeart/2005/8/layout/list1"/>
    <dgm:cxn modelId="{63C762EA-E310-42DA-92B8-B96A774C64D6}" type="presOf" srcId="{268F9A14-B30E-4D2D-9AFF-55B31A0A2D56}" destId="{C4A17158-4E5E-45A5-A8C6-B99A66E7AEAE}" srcOrd="1" destOrd="0" presId="urn:microsoft.com/office/officeart/2005/8/layout/list1"/>
    <dgm:cxn modelId="{F5D37120-1B89-4732-9108-930372C9B5C3}" srcId="{C4B9D2C7-8690-4D6D-A6E0-6074B73A3FFC}" destId="{268F9A14-B30E-4D2D-9AFF-55B31A0A2D56}" srcOrd="1" destOrd="0" parTransId="{B5ED0938-DF2D-4AA8-AA71-3D81C2A14533}" sibTransId="{898A2B2F-A382-4AF9-A530-6D55ED21E095}"/>
    <dgm:cxn modelId="{A53D0BB0-4F14-4713-A0F0-89BC24E292BC}" type="presOf" srcId="{8B1B89E8-6CDE-476D-BF15-88A3DCEAF708}" destId="{748BB6D9-30D7-4825-AC96-71DAAF8015D4}" srcOrd="0" destOrd="0" presId="urn:microsoft.com/office/officeart/2005/8/layout/list1"/>
    <dgm:cxn modelId="{B3CC0274-56DF-4A1E-B6C6-E90DCB08324E}" type="presOf" srcId="{56B976E5-A5DE-4032-BE68-5D67FCB4FD1B}" destId="{EAE73ABB-C02B-4B3D-A3AD-FD07BE21DBF7}" srcOrd="0" destOrd="0" presId="urn:microsoft.com/office/officeart/2005/8/layout/list1"/>
    <dgm:cxn modelId="{AF894AD0-0888-4E31-A84A-F40AC7F80442}" type="presOf" srcId="{C4B9D2C7-8690-4D6D-A6E0-6074B73A3FFC}" destId="{6109D6F3-6F2E-4A43-856D-607B09577788}" srcOrd="0" destOrd="0" presId="urn:microsoft.com/office/officeart/2005/8/layout/list1"/>
    <dgm:cxn modelId="{F44B1814-09E2-41EA-803F-199402386B35}" type="presOf" srcId="{56B976E5-A5DE-4032-BE68-5D67FCB4FD1B}" destId="{6951E021-2C37-42CF-8532-274C9EBA5C99}" srcOrd="1" destOrd="0" presId="urn:microsoft.com/office/officeart/2005/8/layout/list1"/>
    <dgm:cxn modelId="{07BB856C-BB05-4E06-9ECB-73F93A6A2DEF}" srcId="{C4B9D2C7-8690-4D6D-A6E0-6074B73A3FFC}" destId="{8B1B89E8-6CDE-476D-BF15-88A3DCEAF708}" srcOrd="4" destOrd="0" parTransId="{D5825401-21A9-4513-A212-C7D5838DEC8B}" sibTransId="{5E2CA92B-2916-46DC-8D13-7DD2A5806610}"/>
    <dgm:cxn modelId="{A969BEFC-6BF6-4089-9009-BF0FC2D24C9E}" type="presOf" srcId="{FBDF731F-92C8-4967-AE2F-E0FF0B045410}" destId="{77B9A792-4DB7-4E2F-8311-E21E8AB319BC}" srcOrd="1" destOrd="0" presId="urn:microsoft.com/office/officeart/2005/8/layout/list1"/>
    <dgm:cxn modelId="{E0328E94-608F-450C-93E1-A63DEA8920CC}" type="presOf" srcId="{FBDF731F-92C8-4967-AE2F-E0FF0B045410}" destId="{99BC3CDC-DFCC-40F8-8828-68E9953979B9}" srcOrd="0" destOrd="0" presId="urn:microsoft.com/office/officeart/2005/8/layout/list1"/>
    <dgm:cxn modelId="{4DFCEDE8-DAED-4A6A-A2A1-BD09F7422E17}" srcId="{C4B9D2C7-8690-4D6D-A6E0-6074B73A3FFC}" destId="{FBDF731F-92C8-4967-AE2F-E0FF0B045410}" srcOrd="3" destOrd="0" parTransId="{B0D822B3-DE41-4E30-A02F-3D5EB248BD9D}" sibTransId="{E58F295D-686F-4E2F-ADC4-E91748D12526}"/>
    <dgm:cxn modelId="{E2ED0CA1-6E8A-41C8-A109-240D0C52866E}" type="presOf" srcId="{37BC6CB2-D337-470D-8B6C-0F9346E5C244}" destId="{FEFC735D-1F89-4C88-965A-4614C7332C58}" srcOrd="1" destOrd="0" presId="urn:microsoft.com/office/officeart/2005/8/layout/list1"/>
    <dgm:cxn modelId="{5E499DB9-2157-402E-8D4B-14F5655D99BC}" type="presParOf" srcId="{6109D6F3-6F2E-4A43-856D-607B09577788}" destId="{B90E9E4D-80B1-4125-B638-7C22046251DC}" srcOrd="0" destOrd="0" presId="urn:microsoft.com/office/officeart/2005/8/layout/list1"/>
    <dgm:cxn modelId="{D31BB251-69B1-415E-BBD7-024A22A01E69}" type="presParOf" srcId="{B90E9E4D-80B1-4125-B638-7C22046251DC}" destId="{EAE73ABB-C02B-4B3D-A3AD-FD07BE21DBF7}" srcOrd="0" destOrd="0" presId="urn:microsoft.com/office/officeart/2005/8/layout/list1"/>
    <dgm:cxn modelId="{03C002D6-9FEA-4435-A3B8-43DF775C79B7}" type="presParOf" srcId="{B90E9E4D-80B1-4125-B638-7C22046251DC}" destId="{6951E021-2C37-42CF-8532-274C9EBA5C99}" srcOrd="1" destOrd="0" presId="urn:microsoft.com/office/officeart/2005/8/layout/list1"/>
    <dgm:cxn modelId="{720F2C46-1B59-4E77-A38A-3ECBD34F0A90}" type="presParOf" srcId="{6109D6F3-6F2E-4A43-856D-607B09577788}" destId="{2E9498EA-565E-4416-8757-729949D9435D}" srcOrd="1" destOrd="0" presId="urn:microsoft.com/office/officeart/2005/8/layout/list1"/>
    <dgm:cxn modelId="{E49FF136-5022-4AC9-AF13-FD33D184E52F}" type="presParOf" srcId="{6109D6F3-6F2E-4A43-856D-607B09577788}" destId="{1F975788-4C8E-44BD-84F0-C14C897099C8}" srcOrd="2" destOrd="0" presId="urn:microsoft.com/office/officeart/2005/8/layout/list1"/>
    <dgm:cxn modelId="{74CE363B-0B86-46C3-9BD5-9B52314BB1A2}" type="presParOf" srcId="{6109D6F3-6F2E-4A43-856D-607B09577788}" destId="{BD8FA924-BFF0-4820-9DF5-004C89415FA8}" srcOrd="3" destOrd="0" presId="urn:microsoft.com/office/officeart/2005/8/layout/list1"/>
    <dgm:cxn modelId="{67729630-4B05-497E-81E0-F89AA5BD71E7}" type="presParOf" srcId="{6109D6F3-6F2E-4A43-856D-607B09577788}" destId="{962C638B-A88D-4564-9283-F173CF26BB56}" srcOrd="4" destOrd="0" presId="urn:microsoft.com/office/officeart/2005/8/layout/list1"/>
    <dgm:cxn modelId="{1C992CFA-1722-4572-86A8-2C92707C176D}" type="presParOf" srcId="{962C638B-A88D-4564-9283-F173CF26BB56}" destId="{FD171D6D-9528-4DF1-8C19-EC0D135D59BA}" srcOrd="0" destOrd="0" presId="urn:microsoft.com/office/officeart/2005/8/layout/list1"/>
    <dgm:cxn modelId="{0E762D9C-EF7C-41D7-A8C3-06143C94B783}" type="presParOf" srcId="{962C638B-A88D-4564-9283-F173CF26BB56}" destId="{C4A17158-4E5E-45A5-A8C6-B99A66E7AEAE}" srcOrd="1" destOrd="0" presId="urn:microsoft.com/office/officeart/2005/8/layout/list1"/>
    <dgm:cxn modelId="{F888F0C2-828F-4798-90D0-7695ACDFC4A5}" type="presParOf" srcId="{6109D6F3-6F2E-4A43-856D-607B09577788}" destId="{C25FE2EB-0670-4DF1-90C4-12DFF223A271}" srcOrd="5" destOrd="0" presId="urn:microsoft.com/office/officeart/2005/8/layout/list1"/>
    <dgm:cxn modelId="{5C940D73-E95C-4359-8C32-99E7F5803F83}" type="presParOf" srcId="{6109D6F3-6F2E-4A43-856D-607B09577788}" destId="{F4D5A62C-317B-4764-A1B8-086900DD8D1E}" srcOrd="6" destOrd="0" presId="urn:microsoft.com/office/officeart/2005/8/layout/list1"/>
    <dgm:cxn modelId="{6528D96E-77EF-45E8-93AF-1095029D6F9D}" type="presParOf" srcId="{6109D6F3-6F2E-4A43-856D-607B09577788}" destId="{A5C91FB5-B87E-498C-9DBD-127866D5AFAA}" srcOrd="7" destOrd="0" presId="urn:microsoft.com/office/officeart/2005/8/layout/list1"/>
    <dgm:cxn modelId="{BA1B280C-059E-4318-8252-FA41171876C7}" type="presParOf" srcId="{6109D6F3-6F2E-4A43-856D-607B09577788}" destId="{26E4188D-5ABB-4FC9-931B-45154DC03818}" srcOrd="8" destOrd="0" presId="urn:microsoft.com/office/officeart/2005/8/layout/list1"/>
    <dgm:cxn modelId="{2C4BFAB6-341F-430F-B4F3-9353FE716F9A}" type="presParOf" srcId="{26E4188D-5ABB-4FC9-931B-45154DC03818}" destId="{49E8F6CA-6581-4763-BA6C-9C0753ADFD70}" srcOrd="0" destOrd="0" presId="urn:microsoft.com/office/officeart/2005/8/layout/list1"/>
    <dgm:cxn modelId="{85AA653A-6D53-483F-9FE6-A64018E77E1B}" type="presParOf" srcId="{26E4188D-5ABB-4FC9-931B-45154DC03818}" destId="{FEFC735D-1F89-4C88-965A-4614C7332C58}" srcOrd="1" destOrd="0" presId="urn:microsoft.com/office/officeart/2005/8/layout/list1"/>
    <dgm:cxn modelId="{72BF0847-88CC-43CB-AFB9-06402379B20E}" type="presParOf" srcId="{6109D6F3-6F2E-4A43-856D-607B09577788}" destId="{324B30A2-3472-478C-BD55-86F83F11E451}" srcOrd="9" destOrd="0" presId="urn:microsoft.com/office/officeart/2005/8/layout/list1"/>
    <dgm:cxn modelId="{7456E4C5-FCC9-4838-A4DF-F11615364243}" type="presParOf" srcId="{6109D6F3-6F2E-4A43-856D-607B09577788}" destId="{C634ED9F-05FE-461C-870B-1C717DAD2410}" srcOrd="10" destOrd="0" presId="urn:microsoft.com/office/officeart/2005/8/layout/list1"/>
    <dgm:cxn modelId="{963B1327-9170-4498-983B-7274E1D4660D}" type="presParOf" srcId="{6109D6F3-6F2E-4A43-856D-607B09577788}" destId="{A8F182BB-30A9-4ADB-8BF8-766DA1F674E8}" srcOrd="11" destOrd="0" presId="urn:microsoft.com/office/officeart/2005/8/layout/list1"/>
    <dgm:cxn modelId="{65C4C75E-ECA2-411C-9986-32A4C44BC8F5}" type="presParOf" srcId="{6109D6F3-6F2E-4A43-856D-607B09577788}" destId="{9D4E8C50-81B1-4395-9CE8-248738AD88F6}" srcOrd="12" destOrd="0" presId="urn:microsoft.com/office/officeart/2005/8/layout/list1"/>
    <dgm:cxn modelId="{AFCFF2FB-DCC0-4041-9AC6-CBC797032594}" type="presParOf" srcId="{9D4E8C50-81B1-4395-9CE8-248738AD88F6}" destId="{99BC3CDC-DFCC-40F8-8828-68E9953979B9}" srcOrd="0" destOrd="0" presId="urn:microsoft.com/office/officeart/2005/8/layout/list1"/>
    <dgm:cxn modelId="{DB7A2C5B-2D8D-4335-BBAF-D16D36EB96B3}" type="presParOf" srcId="{9D4E8C50-81B1-4395-9CE8-248738AD88F6}" destId="{77B9A792-4DB7-4E2F-8311-E21E8AB319BC}" srcOrd="1" destOrd="0" presId="urn:microsoft.com/office/officeart/2005/8/layout/list1"/>
    <dgm:cxn modelId="{3215879D-ACE9-4046-B2B0-A05D48BBC774}" type="presParOf" srcId="{6109D6F3-6F2E-4A43-856D-607B09577788}" destId="{F10743C0-D898-46CC-BBB6-DCB1AD67F235}" srcOrd="13" destOrd="0" presId="urn:microsoft.com/office/officeart/2005/8/layout/list1"/>
    <dgm:cxn modelId="{F977B666-0B8D-4009-BEFE-E7C3429D11D9}" type="presParOf" srcId="{6109D6F3-6F2E-4A43-856D-607B09577788}" destId="{99F54BEC-6948-400E-AA24-CB5C53980730}" srcOrd="14" destOrd="0" presId="urn:microsoft.com/office/officeart/2005/8/layout/list1"/>
    <dgm:cxn modelId="{5DC6F7D0-6995-4850-9024-C709C4CBA4F2}" type="presParOf" srcId="{6109D6F3-6F2E-4A43-856D-607B09577788}" destId="{18DFEF39-186E-4E01-80B5-EEA31577CEFE}" srcOrd="15" destOrd="0" presId="urn:microsoft.com/office/officeart/2005/8/layout/list1"/>
    <dgm:cxn modelId="{A08F1102-7500-4857-ACA5-C9E5A9BA1277}" type="presParOf" srcId="{6109D6F3-6F2E-4A43-856D-607B09577788}" destId="{985D97F0-C0D8-466D-8A8E-A21527F6CA35}" srcOrd="16" destOrd="0" presId="urn:microsoft.com/office/officeart/2005/8/layout/list1"/>
    <dgm:cxn modelId="{3C8CFB1B-BD85-404B-BD7F-0608BE805851}" type="presParOf" srcId="{985D97F0-C0D8-466D-8A8E-A21527F6CA35}" destId="{748BB6D9-30D7-4825-AC96-71DAAF8015D4}" srcOrd="0" destOrd="0" presId="urn:microsoft.com/office/officeart/2005/8/layout/list1"/>
    <dgm:cxn modelId="{039DA4DF-BE91-4DCB-BAD9-4E82219C8BEF}" type="presParOf" srcId="{985D97F0-C0D8-466D-8A8E-A21527F6CA35}" destId="{51F68C47-4B4E-4545-B374-C28B2B444E28}" srcOrd="1" destOrd="0" presId="urn:microsoft.com/office/officeart/2005/8/layout/list1"/>
    <dgm:cxn modelId="{FE6D8583-EB66-414A-BFE3-6DA7688DDBDA}" type="presParOf" srcId="{6109D6F3-6F2E-4A43-856D-607B09577788}" destId="{36A89D57-64A1-49EB-8AAC-3E589B671BF6}" srcOrd="17" destOrd="0" presId="urn:microsoft.com/office/officeart/2005/8/layout/list1"/>
    <dgm:cxn modelId="{2AE0A843-7918-478A-9689-1D8171D65236}" type="presParOf" srcId="{6109D6F3-6F2E-4A43-856D-607B09577788}" destId="{152A7AA9-24EF-45DC-A3F3-863E0DA7FA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AF1DD-C91F-4BE0-82A9-A3B045726D65}">
      <dsp:nvSpPr>
        <dsp:cNvPr id="0" name=""/>
        <dsp:cNvSpPr/>
      </dsp:nvSpPr>
      <dsp:spPr>
        <a:xfrm>
          <a:off x="0"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(Re)Adopted the metric system</a:t>
          </a:r>
          <a:endParaRPr lang="en-US" sz="1300" kern="1200" dirty="0"/>
        </a:p>
      </dsp:txBody>
      <dsp:txXfrm>
        <a:off x="0" y="591343"/>
        <a:ext cx="2571749" cy="1543050"/>
      </dsp:txXfrm>
    </dsp:sp>
    <dsp:sp modelId="{2EB4DE2C-ADB2-4398-8153-637850D7CC5D}">
      <dsp:nvSpPr>
        <dsp:cNvPr id="0" name=""/>
        <dsp:cNvSpPr/>
      </dsp:nvSpPr>
      <dsp:spPr>
        <a:xfrm>
          <a:off x="2828925"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Dealt the final blow to feudalism by abolishing </a:t>
          </a:r>
          <a:r>
            <a:rPr lang="en-US" sz="1300" b="0" kern="1200" dirty="0" smtClean="0"/>
            <a:t>primogeniture (the system whereby the oldest son inherited all of his father’s estate)</a:t>
          </a:r>
          <a:endParaRPr lang="en-US" sz="1300" kern="1200" dirty="0"/>
        </a:p>
      </dsp:txBody>
      <dsp:txXfrm>
        <a:off x="2828925" y="591343"/>
        <a:ext cx="2571749" cy="1543050"/>
      </dsp:txXfrm>
    </dsp:sp>
    <dsp:sp modelId="{1B4F71FD-8063-49EE-B011-479310DF17C2}">
      <dsp:nvSpPr>
        <dsp:cNvPr id="0" name=""/>
        <dsp:cNvSpPr/>
      </dsp:nvSpPr>
      <dsp:spPr>
        <a:xfrm>
          <a:off x="5657849"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smtClean="0"/>
            <a:t>Drew</a:t>
          </a:r>
          <a:r>
            <a:rPr lang="en-US" sz="1300" kern="1200" smtClean="0"/>
            <a:t> </a:t>
          </a:r>
          <a:r>
            <a:rPr lang="en-US" sz="1300" kern="1200" dirty="0" smtClean="0"/>
            <a:t>up a comprehensive system of laws</a:t>
          </a:r>
          <a:endParaRPr lang="en-US" sz="1300" kern="1200" dirty="0"/>
        </a:p>
      </dsp:txBody>
      <dsp:txXfrm>
        <a:off x="5657849" y="591343"/>
        <a:ext cx="2571749" cy="1543050"/>
      </dsp:txXfrm>
    </dsp:sp>
    <dsp:sp modelId="{31612E6B-A19E-4F62-BBA8-972D7DAF55E0}">
      <dsp:nvSpPr>
        <dsp:cNvPr id="0" name=""/>
        <dsp:cNvSpPr/>
      </dsp:nvSpPr>
      <dsp:spPr>
        <a:xfrm>
          <a:off x="0"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Ended </a:t>
          </a:r>
          <a:r>
            <a:rPr lang="en-US" sz="1300" kern="1200" dirty="0" smtClean="0"/>
            <a:t>debt imprisonment</a:t>
          </a:r>
          <a:endParaRPr lang="en-US" sz="1300" kern="1200" dirty="0"/>
        </a:p>
      </dsp:txBody>
      <dsp:txXfrm>
        <a:off x="0" y="2391568"/>
        <a:ext cx="2571749" cy="1543050"/>
      </dsp:txXfrm>
    </dsp:sp>
    <dsp:sp modelId="{8500C061-2994-4D87-8109-0BCAC19F8B2F}">
      <dsp:nvSpPr>
        <dsp:cNvPr id="0" name=""/>
        <dsp:cNvSpPr/>
      </dsp:nvSpPr>
      <dsp:spPr>
        <a:xfrm>
          <a:off x="2828925"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Ended slavery in France’s colonies</a:t>
          </a:r>
          <a:endParaRPr lang="en-US" sz="1300" kern="1200" dirty="0"/>
        </a:p>
      </dsp:txBody>
      <dsp:txXfrm>
        <a:off x="2828925" y="2391568"/>
        <a:ext cx="2571749" cy="1543050"/>
      </dsp:txXfrm>
    </dsp:sp>
    <dsp:sp modelId="{A76AA534-DCFD-4CC1-B098-BCCC31C1C6E1}">
      <dsp:nvSpPr>
        <dsp:cNvPr id="0" name=""/>
        <dsp:cNvSpPr/>
      </dsp:nvSpPr>
      <dsp:spPr>
        <a:xfrm>
          <a:off x="5657849"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Established </a:t>
          </a:r>
          <a:r>
            <a:rPr lang="en-US" sz="1300" kern="1200" dirty="0" smtClean="0"/>
            <a:t>a nationwide system of public education</a:t>
          </a:r>
          <a:endParaRPr lang="en-US" sz="1300" kern="1200" dirty="0"/>
        </a:p>
      </dsp:txBody>
      <dsp:txXfrm>
        <a:off x="5657849" y="2391568"/>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75788-4C8E-44BD-84F0-C14C897099C8}">
      <dsp:nvSpPr>
        <dsp:cNvPr id="0" name=""/>
        <dsp:cNvSpPr/>
      </dsp:nvSpPr>
      <dsp:spPr>
        <a:xfrm>
          <a:off x="0" y="344180"/>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51E021-2C37-42CF-8532-274C9EBA5C99}">
      <dsp:nvSpPr>
        <dsp:cNvPr id="0" name=""/>
        <dsp:cNvSpPr/>
      </dsp:nvSpPr>
      <dsp:spPr>
        <a:xfrm>
          <a:off x="304799" y="0"/>
          <a:ext cx="5760720"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Directory suffered from corruption and poor administration.</a:t>
          </a:r>
          <a:endParaRPr lang="en-US" sz="2000" kern="1200" dirty="0">
            <a:solidFill>
              <a:schemeClr val="tx1"/>
            </a:solidFill>
          </a:endParaRPr>
        </a:p>
      </dsp:txBody>
      <dsp:txXfrm>
        <a:off x="333620" y="28821"/>
        <a:ext cx="5703078" cy="532758"/>
      </dsp:txXfrm>
    </dsp:sp>
    <dsp:sp modelId="{F4D5A62C-317B-4764-A1B8-086900DD8D1E}">
      <dsp:nvSpPr>
        <dsp:cNvPr id="0" name=""/>
        <dsp:cNvSpPr/>
      </dsp:nvSpPr>
      <dsp:spPr>
        <a:xfrm>
          <a:off x="0" y="1251380"/>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A17158-4E5E-45A5-A8C6-B99A66E7AEAE}">
      <dsp:nvSpPr>
        <dsp:cNvPr id="0" name=""/>
        <dsp:cNvSpPr/>
      </dsp:nvSpPr>
      <dsp:spPr>
        <a:xfrm>
          <a:off x="304799" y="881064"/>
          <a:ext cx="6201587"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The people of France grew poorer and more frustrated with their government.</a:t>
          </a:r>
          <a:endParaRPr lang="en-US" sz="2000" kern="1200" dirty="0">
            <a:solidFill>
              <a:schemeClr val="tx1"/>
            </a:solidFill>
          </a:endParaRPr>
        </a:p>
      </dsp:txBody>
      <dsp:txXfrm>
        <a:off x="333620" y="909885"/>
        <a:ext cx="6143945" cy="532758"/>
      </dsp:txXfrm>
    </dsp:sp>
    <dsp:sp modelId="{C634ED9F-05FE-461C-870B-1C717DAD2410}">
      <dsp:nvSpPr>
        <dsp:cNvPr id="0" name=""/>
        <dsp:cNvSpPr/>
      </dsp:nvSpPr>
      <dsp:spPr>
        <a:xfrm>
          <a:off x="0" y="21585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FC735D-1F89-4C88-965A-4614C7332C58}">
      <dsp:nvSpPr>
        <dsp:cNvPr id="0" name=""/>
        <dsp:cNvSpPr/>
      </dsp:nvSpPr>
      <dsp:spPr>
        <a:xfrm>
          <a:off x="228601" y="1719264"/>
          <a:ext cx="7671147"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rPr>
            <a:t>Despite, or perhaps because of, these struggles, the French developed a strong feeling of nationalism – they were proud of their country and devoted to it.</a:t>
          </a:r>
          <a:endParaRPr lang="en-US" sz="1400" b="1" kern="1200" dirty="0">
            <a:solidFill>
              <a:schemeClr val="tx1"/>
            </a:solidFill>
          </a:endParaRPr>
        </a:p>
      </dsp:txBody>
      <dsp:txXfrm>
        <a:off x="257422" y="1748085"/>
        <a:ext cx="7613505" cy="532758"/>
      </dsp:txXfrm>
    </dsp:sp>
    <dsp:sp modelId="{99F54BEC-6948-400E-AA24-CB5C53980730}">
      <dsp:nvSpPr>
        <dsp:cNvPr id="0" name=""/>
        <dsp:cNvSpPr/>
      </dsp:nvSpPr>
      <dsp:spPr>
        <a:xfrm>
          <a:off x="0" y="30657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B9A792-4DB7-4E2F-8311-E21E8AB319BC}">
      <dsp:nvSpPr>
        <dsp:cNvPr id="0" name=""/>
        <dsp:cNvSpPr/>
      </dsp:nvSpPr>
      <dsp:spPr>
        <a:xfrm>
          <a:off x="228601" y="2557464"/>
          <a:ext cx="5760720"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National pride was fueled by military successes.</a:t>
          </a:r>
          <a:endParaRPr lang="en-US" sz="2000" kern="1200" dirty="0">
            <a:solidFill>
              <a:schemeClr val="tx1"/>
            </a:solidFill>
          </a:endParaRPr>
        </a:p>
      </dsp:txBody>
      <dsp:txXfrm>
        <a:off x="257422" y="2586285"/>
        <a:ext cx="5703078" cy="532758"/>
      </dsp:txXfrm>
    </dsp:sp>
    <dsp:sp modelId="{152A7AA9-24EF-45DC-A3F3-863E0DA7FA12}">
      <dsp:nvSpPr>
        <dsp:cNvPr id="0" name=""/>
        <dsp:cNvSpPr/>
      </dsp:nvSpPr>
      <dsp:spPr>
        <a:xfrm>
          <a:off x="0" y="3972981"/>
          <a:ext cx="8229600"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F68C47-4B4E-4545-B374-C28B2B444E28}">
      <dsp:nvSpPr>
        <dsp:cNvPr id="0" name=""/>
        <dsp:cNvSpPr/>
      </dsp:nvSpPr>
      <dsp:spPr>
        <a:xfrm>
          <a:off x="228601" y="3395664"/>
          <a:ext cx="7475628" cy="590400"/>
        </a:xfrm>
        <a:prstGeom prst="round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It would be a military leader – </a:t>
          </a:r>
          <a:r>
            <a:rPr lang="en-US" sz="1400" b="1" kern="1200" dirty="0" smtClean="0">
              <a:solidFill>
                <a:schemeClr val="tx1"/>
              </a:solidFill>
            </a:rPr>
            <a:t>Napoleon Bonaparte</a:t>
          </a:r>
          <a:r>
            <a:rPr lang="en-US" sz="1400" kern="1200" dirty="0" smtClean="0">
              <a:solidFill>
                <a:schemeClr val="tx1"/>
              </a:solidFill>
            </a:rPr>
            <a:t>, coming to power through a </a:t>
          </a:r>
          <a:r>
            <a:rPr lang="en-US" sz="1400" b="1" i="1" kern="1200" dirty="0" smtClean="0">
              <a:solidFill>
                <a:schemeClr val="tx1"/>
              </a:solidFill>
            </a:rPr>
            <a:t>coup d’</a:t>
          </a:r>
          <a:r>
            <a:rPr lang="en-US" sz="1400" b="1" i="1" kern="1200" dirty="0" smtClean="0">
              <a:solidFill>
                <a:schemeClr val="tx1"/>
              </a:solidFill>
              <a:latin typeface="Calibri"/>
            </a:rPr>
            <a:t>état </a:t>
          </a:r>
          <a:r>
            <a:rPr lang="en-US" sz="1400" b="0" i="0" kern="1200" dirty="0" smtClean="0">
              <a:solidFill>
                <a:schemeClr val="tx1"/>
              </a:solidFill>
              <a:latin typeface="Calibri"/>
            </a:rPr>
            <a:t>– who would end </a:t>
          </a:r>
          <a:r>
            <a:rPr lang="en-US" sz="1400" kern="1200" dirty="0" smtClean="0">
              <a:solidFill>
                <a:schemeClr val="tx1"/>
              </a:solidFill>
            </a:rPr>
            <a:t>the ten-year period (1789-1799) known as the French Revolution.</a:t>
          </a:r>
          <a:endParaRPr lang="en-US" sz="1400" kern="1200" dirty="0">
            <a:solidFill>
              <a:schemeClr val="tx1"/>
            </a:solidFill>
          </a:endParaRPr>
        </a:p>
      </dsp:txBody>
      <dsp:txXfrm>
        <a:off x="257422" y="3424485"/>
        <a:ext cx="741798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AAEFB-5A4E-4A77-A8A7-5CA62D91D614}"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A06FA-D0FA-44B2-928F-C45C40565C16}" type="slidenum">
              <a:rPr lang="en-US" smtClean="0"/>
              <a:t>‹#›</a:t>
            </a:fld>
            <a:endParaRPr lang="en-US"/>
          </a:p>
        </p:txBody>
      </p:sp>
    </p:spTree>
    <p:extLst>
      <p:ext uri="{BB962C8B-B14F-4D97-AF65-F5344CB8AC3E}">
        <p14:creationId xmlns:p14="http://schemas.microsoft.com/office/powerpoint/2010/main" val="327025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CA4AA6-444B-4F53-A430-11B8A1909668}" type="slidenum">
              <a:rPr lang="en-US" altLang="en-US" smtClean="0">
                <a:latin typeface="Times New Roman" panose="02020603050405020304" pitchFamily="18" charset="0"/>
              </a:rPr>
              <a:pPr>
                <a:spcBef>
                  <a:spcPct val="0"/>
                </a:spcBef>
              </a:pPr>
              <a:t>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2668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B8DB71-8B2A-4020-B00C-821F82174A27}" type="slidenum">
              <a:rPr lang="en-US" altLang="en-US" smtClean="0">
                <a:latin typeface="Times New Roman" panose="02020603050405020304" pitchFamily="18" charset="0"/>
              </a:rPr>
              <a:pPr>
                <a:spcBef>
                  <a:spcPct val="0"/>
                </a:spcBef>
              </a:pPr>
              <a:t>26</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7400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819C2D-A22A-4AAC-AE8C-0D75F8FE1905}" type="slidenum">
              <a:rPr lang="en-US" altLang="en-US" smtClean="0">
                <a:latin typeface="Times New Roman" panose="02020603050405020304" pitchFamily="18" charset="0"/>
              </a:rPr>
              <a:pPr>
                <a:spcBef>
                  <a:spcPct val="0"/>
                </a:spcBef>
              </a:pPr>
              <a:t>27</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9519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1E3E5F-7996-4956-ACD3-E66323D1270E}" type="slidenum">
              <a:rPr lang="en-US" altLang="en-US" smtClean="0">
                <a:latin typeface="Times New Roman" panose="02020603050405020304" pitchFamily="18" charset="0"/>
              </a:rPr>
              <a:pPr>
                <a:spcBef>
                  <a:spcPct val="0"/>
                </a:spcBef>
              </a:pPr>
              <a:t>18</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9328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19B118-77FB-4660-AC1A-70BBA4826205}" type="slidenum">
              <a:rPr lang="en-US" altLang="en-US" smtClean="0">
                <a:latin typeface="Times New Roman" panose="02020603050405020304" pitchFamily="18" charset="0"/>
              </a:rPr>
              <a:pPr>
                <a:spcBef>
                  <a:spcPct val="0"/>
                </a:spcBef>
              </a:pPr>
              <a:t>19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9396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B4A56B-BDCE-45BF-8031-E3F8C52056EC}" type="slidenum">
              <a:rPr lang="en-US" altLang="en-US" smtClean="0">
                <a:latin typeface="Times New Roman" panose="02020603050405020304" pitchFamily="18" charset="0"/>
              </a:rPr>
              <a:pPr>
                <a:spcBef>
                  <a:spcPct val="0"/>
                </a:spcBef>
              </a:pPr>
              <a:t>20</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9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99D784-8775-42F7-BD4E-01DEFFE4735B}" type="slidenum">
              <a:rPr lang="en-US" altLang="en-US" smtClean="0">
                <a:latin typeface="Times New Roman" panose="02020603050405020304" pitchFamily="18" charset="0"/>
              </a:rPr>
              <a:pPr>
                <a:spcBef>
                  <a:spcPct val="0"/>
                </a:spcBef>
              </a:pPr>
              <a:t>21</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104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E581C-F4EC-4A20-812B-4A3D58081119}" type="slidenum">
              <a:rPr lang="en-US" altLang="en-US" smtClean="0">
                <a:latin typeface="Times New Roman" panose="02020603050405020304" pitchFamily="18" charset="0"/>
              </a:rPr>
              <a:pPr>
                <a:spcBef>
                  <a:spcPct val="0"/>
                </a:spcBef>
              </a:pPr>
              <a:t>22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4446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7F112B-2DE5-4AFE-87BB-FA5A05A55686}" type="slidenum">
              <a:rPr lang="en-US" altLang="en-US" smtClean="0">
                <a:latin typeface="Times New Roman" panose="02020603050405020304" pitchFamily="18" charset="0"/>
              </a:rPr>
              <a:pPr>
                <a:spcBef>
                  <a:spcPct val="0"/>
                </a:spcBef>
              </a:pPr>
              <a:t>23</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469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0A5593-072F-4130-A9F1-E947AC91D971}" type="slidenum">
              <a:rPr lang="en-US" altLang="en-US" smtClean="0">
                <a:latin typeface="Times New Roman" panose="02020603050405020304" pitchFamily="18" charset="0"/>
              </a:rPr>
              <a:pPr>
                <a:spcBef>
                  <a:spcPct val="0"/>
                </a:spcBef>
              </a:pPr>
              <a:t>24</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8270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687DE-1962-4C68-A12F-A5B522754180}" type="slidenum">
              <a:rPr lang="en-US" altLang="en-US" smtClean="0">
                <a:latin typeface="Times New Roman" panose="02020603050405020304" pitchFamily="18" charset="0"/>
              </a:rPr>
              <a:pPr>
                <a:spcBef>
                  <a:spcPct val="0"/>
                </a:spcBef>
              </a:pPr>
              <a:t>25</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4600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E2EC0C-E169-4847-92D4-CC43F3D2CEA4}" type="datetimeFigureOut">
              <a:rPr lang="en-US" smtClean="0"/>
              <a:t>3/4/2019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E76805-8D76-4668-9250-D5D6E0CC09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497030-17F3-4AC0-9EF5-5B11A80B1302}" type="slidenum">
              <a:rPr lang="en-US" altLang="en-US"/>
              <a:pPr>
                <a:defRPr/>
              </a:pPr>
              <a:t>‹#›</a:t>
            </a:fld>
            <a:endParaRPr lang="en-US" altLang="en-US"/>
          </a:p>
        </p:txBody>
      </p:sp>
    </p:spTree>
    <p:extLst>
      <p:ext uri="{BB962C8B-B14F-4D97-AF65-F5344CB8AC3E}">
        <p14:creationId xmlns:p14="http://schemas.microsoft.com/office/powerpoint/2010/main" val="283912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8B3FD9-9664-45E3-88C0-8443E9B3E53D}" type="slidenum">
              <a:rPr lang="en-US" altLang="en-US"/>
              <a:pPr>
                <a:defRPr/>
              </a:pPr>
              <a:t>‹#›</a:t>
            </a:fld>
            <a:endParaRPr lang="en-US" altLang="en-US"/>
          </a:p>
        </p:txBody>
      </p:sp>
    </p:spTree>
    <p:extLst>
      <p:ext uri="{BB962C8B-B14F-4D97-AF65-F5344CB8AC3E}">
        <p14:creationId xmlns:p14="http://schemas.microsoft.com/office/powerpoint/2010/main" val="306490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E76805-8D76-4668-9250-D5D6E0CC09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E2EC0C-E169-4847-92D4-CC43F3D2CEA4}" type="datetimeFigureOut">
              <a:rPr lang="en-US" smtClean="0"/>
              <a:t>3/4/2019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E2EC0C-E169-4847-92D4-CC43F3D2CEA4}" type="datetimeFigureOut">
              <a:rPr lang="en-US" smtClean="0"/>
              <a:t>3/4/2019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E76805-8D76-4668-9250-D5D6E0CC09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E2EC0C-E169-4847-92D4-CC43F3D2CEA4}" type="datetimeFigureOut">
              <a:rPr lang="en-US" smtClean="0"/>
              <a:t>3/4/2019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E76805-8D76-4668-9250-D5D6E0CC09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E2EC0C-E169-4847-92D4-CC43F3D2CEA4}" type="datetimeFigureOut">
              <a:rPr lang="en-US" smtClean="0"/>
              <a:t>3/4/2019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E76805-8D76-4668-9250-D5D6E0CC09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e/e7/Code_Civil_1804.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 and Napoleon</a:t>
            </a:r>
            <a:endParaRPr lang="en-US" dirty="0"/>
          </a:p>
        </p:txBody>
      </p:sp>
      <p:sp>
        <p:nvSpPr>
          <p:cNvPr id="3" name="Subtitle 2"/>
          <p:cNvSpPr>
            <a:spLocks noGrp="1"/>
          </p:cNvSpPr>
          <p:nvPr>
            <p:ph type="subTitle" idx="1"/>
          </p:nvPr>
        </p:nvSpPr>
        <p:spPr/>
        <p:txBody>
          <a:bodyPr/>
          <a:lstStyle/>
          <a:p>
            <a:r>
              <a:rPr lang="en-US" dirty="0" smtClean="0"/>
              <a:t>1789-1815</a:t>
            </a:r>
            <a:endParaRPr lang="en-US" dirty="0"/>
          </a:p>
        </p:txBody>
      </p:sp>
    </p:spTree>
    <p:extLst>
      <p:ext uri="{BB962C8B-B14F-4D97-AF65-F5344CB8AC3E}">
        <p14:creationId xmlns:p14="http://schemas.microsoft.com/office/powerpoint/2010/main" val="191303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1.  The government consisted of a two-house legislature and an executive body of five men known as the Directory. (The lower house proposed laws, the upper house voted on laws.)</a:t>
            </a:r>
          </a:p>
          <a:p>
            <a:r>
              <a:rPr lang="en-US" dirty="0" smtClean="0"/>
              <a:t>2.  Dominated by rich bourgeoisie, the Directory proved to be corrupt and unpopular.  </a:t>
            </a:r>
            <a:endParaRPr lang="en-US" dirty="0"/>
          </a:p>
        </p:txBody>
      </p:sp>
      <p:sp>
        <p:nvSpPr>
          <p:cNvPr id="3" name="Title 2"/>
          <p:cNvSpPr>
            <a:spLocks noGrp="1"/>
          </p:cNvSpPr>
          <p:nvPr>
            <p:ph type="title"/>
          </p:nvPr>
        </p:nvSpPr>
        <p:spPr/>
        <p:txBody>
          <a:bodyPr/>
          <a:lstStyle/>
          <a:p>
            <a:r>
              <a:rPr lang="en-US" dirty="0" smtClean="0"/>
              <a:t>A.  Bourgeoisie Misrule</a:t>
            </a:r>
            <a:endParaRPr lang="en-US" dirty="0"/>
          </a:p>
        </p:txBody>
      </p:sp>
    </p:spTree>
    <p:extLst>
      <p:ext uri="{BB962C8B-B14F-4D97-AF65-F5344CB8AC3E}">
        <p14:creationId xmlns:p14="http://schemas.microsoft.com/office/powerpoint/2010/main" val="122836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Directory did…some things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91261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22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30747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405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Public discontent mounted as the Directory failed to deal with inflation, food shortages and corruption.</a:t>
            </a:r>
          </a:p>
          <a:p>
            <a:r>
              <a:rPr lang="en-US" dirty="0" smtClean="0"/>
              <a:t>2.  On November 9, 1799, an ambitious and talented young general named Napoleon Bonaparte overthrew the Directory and seized power.  </a:t>
            </a:r>
            <a:endParaRPr lang="en-US" dirty="0"/>
          </a:p>
        </p:txBody>
      </p:sp>
      <p:sp>
        <p:nvSpPr>
          <p:cNvPr id="3" name="Title 2"/>
          <p:cNvSpPr>
            <a:spLocks noGrp="1"/>
          </p:cNvSpPr>
          <p:nvPr>
            <p:ph type="title"/>
          </p:nvPr>
        </p:nvSpPr>
        <p:spPr/>
        <p:txBody>
          <a:bodyPr/>
          <a:lstStyle/>
          <a:p>
            <a:r>
              <a:rPr lang="en-US" dirty="0" smtClean="0"/>
              <a:t>B.  The Fall of the Directory</a:t>
            </a:r>
            <a:endParaRPr lang="en-US" dirty="0"/>
          </a:p>
        </p:txBody>
      </p:sp>
    </p:spTree>
    <p:extLst>
      <p:ext uri="{BB962C8B-B14F-4D97-AF65-F5344CB8AC3E}">
        <p14:creationId xmlns:p14="http://schemas.microsoft.com/office/powerpoint/2010/main" val="2411789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ttp://faculty.atu.edu/dbarber/intro/NapoleonCrown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510" y="1066800"/>
            <a:ext cx="7444979" cy="496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2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Born in Corsica, not France</a:t>
            </a:r>
          </a:p>
          <a:p>
            <a:r>
              <a:rPr lang="en-CA" dirty="0" smtClean="0"/>
              <a:t>Became second-lieutenant in artillery at age 16.</a:t>
            </a:r>
          </a:p>
          <a:p>
            <a:r>
              <a:rPr lang="en-CA" dirty="0" smtClean="0"/>
              <a:t>Series of military victories – and promotions – would follow for Napoleon. In 1795 he stops a pro-royalist coup.</a:t>
            </a:r>
          </a:p>
          <a:p>
            <a:r>
              <a:rPr lang="en-CA" dirty="0" smtClean="0"/>
              <a:t>Over the next few years more victories come over Italians and Austrians. The French love him!</a:t>
            </a:r>
            <a:endParaRPr lang="en-US" dirty="0"/>
          </a:p>
        </p:txBody>
      </p:sp>
      <p:sp>
        <p:nvSpPr>
          <p:cNvPr id="3" name="Title 2"/>
          <p:cNvSpPr>
            <a:spLocks noGrp="1"/>
          </p:cNvSpPr>
          <p:nvPr>
            <p:ph type="title"/>
          </p:nvPr>
        </p:nvSpPr>
        <p:spPr/>
        <p:txBody>
          <a:bodyPr/>
          <a:lstStyle/>
          <a:p>
            <a:r>
              <a:rPr lang="en-CA" dirty="0" smtClean="0"/>
              <a:t>Napoleon</a:t>
            </a:r>
            <a:endParaRPr lang="en-US" dirty="0"/>
          </a:p>
        </p:txBody>
      </p:sp>
    </p:spTree>
    <p:extLst>
      <p:ext uri="{BB962C8B-B14F-4D97-AF65-F5344CB8AC3E}">
        <p14:creationId xmlns:p14="http://schemas.microsoft.com/office/powerpoint/2010/main" val="160156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Napoleon overstretches between 1797 and 1798. English put him in his place, sinking ships and stopping many of his advances.</a:t>
            </a:r>
          </a:p>
          <a:p>
            <a:r>
              <a:rPr lang="en-CA" dirty="0" smtClean="0"/>
              <a:t>Directory fears him, sending him to Egypt to keep him occupied.</a:t>
            </a:r>
          </a:p>
          <a:p>
            <a:pPr lvl="1"/>
            <a:r>
              <a:rPr lang="en-CA" dirty="0" smtClean="0"/>
              <a:t>They have a right to be afraid. When Napoleon hears about troubles in France in 1799 he comes back…and takes over.</a:t>
            </a:r>
            <a:endParaRPr lang="en-US" dirty="0"/>
          </a:p>
        </p:txBody>
      </p:sp>
      <p:sp>
        <p:nvSpPr>
          <p:cNvPr id="3" name="Title 2"/>
          <p:cNvSpPr>
            <a:spLocks noGrp="1"/>
          </p:cNvSpPr>
          <p:nvPr>
            <p:ph type="title"/>
          </p:nvPr>
        </p:nvSpPr>
        <p:spPr/>
        <p:txBody>
          <a:bodyPr/>
          <a:lstStyle/>
          <a:p>
            <a:r>
              <a:rPr lang="en-CA" dirty="0" smtClean="0"/>
              <a:t>Napoleon</a:t>
            </a:r>
            <a:endParaRPr lang="en-US" dirty="0"/>
          </a:p>
        </p:txBody>
      </p:sp>
    </p:spTree>
    <p:extLst>
      <p:ext uri="{BB962C8B-B14F-4D97-AF65-F5344CB8AC3E}">
        <p14:creationId xmlns:p14="http://schemas.microsoft.com/office/powerpoint/2010/main" val="106103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Napoleon’s Coat of Arms</a:t>
            </a:r>
            <a:endParaRPr lang="en-US" dirty="0"/>
          </a:p>
        </p:txBody>
      </p:sp>
      <p:pic>
        <p:nvPicPr>
          <p:cNvPr id="2050" name="Picture 2" descr="http://www.napoleon.org/en/essential_napoleon/symbols/symboliqu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6115" y="1481138"/>
            <a:ext cx="483177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2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5791200" cy="1143000"/>
          </a:xfrm>
          <a:solidFill>
            <a:srgbClr val="FFFF99">
              <a:alpha val="67058"/>
            </a:srgbClr>
          </a:solidFill>
          <a:ln w="50800">
            <a:solidFill>
              <a:srgbClr val="339966"/>
            </a:solidFill>
            <a:miter lim="800000"/>
            <a:headEnd/>
            <a:tailEnd/>
          </a:ln>
        </p:spPr>
        <p:txBody>
          <a:bodyPr>
            <a:normAutofit fontScale="90000"/>
          </a:bodyPr>
          <a:lstStyle/>
          <a:p>
            <a:pPr eaLnBrk="1" hangingPunct="1"/>
            <a:r>
              <a:rPr lang="en-US" altLang="en-US" sz="4800" b="1" smtClean="0">
                <a:solidFill>
                  <a:srgbClr val="FF0000"/>
                </a:solidFill>
              </a:rPr>
              <a:t>Napoleon Bonaparte</a:t>
            </a:r>
            <a:endParaRPr lang="en-US" altLang="en-US" sz="4800" smtClean="0"/>
          </a:p>
        </p:txBody>
      </p:sp>
      <p:sp>
        <p:nvSpPr>
          <p:cNvPr id="24579" name="Rectangle 3"/>
          <p:cNvSpPr>
            <a:spLocks noGrp="1" noChangeArrowheads="1"/>
          </p:cNvSpPr>
          <p:nvPr>
            <p:ph type="body" idx="1"/>
          </p:nvPr>
        </p:nvSpPr>
        <p:spPr>
          <a:xfrm>
            <a:off x="23813" y="1549400"/>
            <a:ext cx="4395787" cy="4114800"/>
          </a:xfrm>
        </p:spPr>
        <p:txBody>
          <a:bodyPr>
            <a:normAutofit fontScale="92500" lnSpcReduction="20000"/>
          </a:bodyPr>
          <a:lstStyle/>
          <a:p>
            <a:pPr eaLnBrk="1" hangingPunct="1">
              <a:defRPr/>
            </a:pPr>
            <a:r>
              <a:rPr lang="en-US" altLang="en-US" sz="2000" dirty="0" smtClean="0"/>
              <a:t>Was born in 1769 in French controlled island of Corsica to a middle class family, attended military school &amp; joined army at 16</a:t>
            </a:r>
          </a:p>
          <a:p>
            <a:pPr eaLnBrk="1" hangingPunct="1">
              <a:defRPr/>
            </a:pPr>
            <a:endParaRPr lang="en-US" altLang="en-US" sz="2000" dirty="0" smtClean="0"/>
          </a:p>
          <a:p>
            <a:pPr eaLnBrk="1" hangingPunct="1">
              <a:defRPr/>
            </a:pPr>
            <a:r>
              <a:rPr lang="en-US" altLang="en-US" sz="2000" dirty="0" smtClean="0"/>
              <a:t>Became a General at 27 years old and considered military “genius” in war with Prussia &amp; Austria during the Revolution</a:t>
            </a:r>
          </a:p>
          <a:p>
            <a:pPr marL="0" indent="0" eaLnBrk="1" hangingPunct="1">
              <a:buFontTx/>
              <a:buNone/>
              <a:defRPr/>
            </a:pPr>
            <a:endParaRPr lang="en-US" altLang="en-US" sz="1800" dirty="0" smtClean="0"/>
          </a:p>
          <a:p>
            <a:pPr eaLnBrk="1" hangingPunct="1">
              <a:defRPr/>
            </a:pPr>
            <a:r>
              <a:rPr lang="en-US" altLang="en-US" sz="2000" dirty="0" smtClean="0"/>
              <a:t>Quickly became a national hero during the revolution and war with Austria &amp; Prussia because of victories he led and inspiring his men to “save” France</a:t>
            </a:r>
          </a:p>
          <a:p>
            <a:pPr eaLnBrk="1" hangingPunct="1">
              <a:defRPr/>
            </a:pPr>
            <a:endParaRPr lang="en-US" altLang="en-US" sz="2000" dirty="0" smtClean="0"/>
          </a:p>
          <a:p>
            <a:pPr eaLnBrk="1" hangingPunct="1">
              <a:buFontTx/>
              <a:buNone/>
              <a:defRPr/>
            </a:pPr>
            <a:endParaRPr lang="en-US" altLang="en-US" sz="1800" dirty="0" smtClean="0"/>
          </a:p>
        </p:txBody>
      </p:sp>
      <p:pic>
        <p:nvPicPr>
          <p:cNvPr id="9220" name="Picture 5" descr="Napoleon%20Bonapa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35052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34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a:solidFill>
            <a:srgbClr val="CCFFCC">
              <a:alpha val="45097"/>
            </a:srgbClr>
          </a:solidFill>
          <a:ln w="60325">
            <a:solidFill>
              <a:schemeClr val="tx1"/>
            </a:solidFill>
            <a:miter lim="800000"/>
            <a:headEnd/>
            <a:tailEnd/>
          </a:ln>
        </p:spPr>
        <p:txBody>
          <a:bodyPr>
            <a:normAutofit fontScale="90000"/>
          </a:bodyPr>
          <a:lstStyle/>
          <a:p>
            <a:pPr eaLnBrk="1" hangingPunct="1"/>
            <a:r>
              <a:rPr lang="en-US" altLang="en-US" b="1" smtClean="0">
                <a:solidFill>
                  <a:schemeClr val="tx1"/>
                </a:solidFill>
              </a:rPr>
              <a:t>Napoleon Seizes Political Power</a:t>
            </a:r>
          </a:p>
        </p:txBody>
      </p:sp>
      <p:sp>
        <p:nvSpPr>
          <p:cNvPr id="11267" name="Rectangle 3"/>
          <p:cNvSpPr>
            <a:spLocks noGrp="1" noChangeArrowheads="1"/>
          </p:cNvSpPr>
          <p:nvPr>
            <p:ph type="body" idx="1"/>
          </p:nvPr>
        </p:nvSpPr>
        <p:spPr>
          <a:xfrm>
            <a:off x="304800" y="1600200"/>
            <a:ext cx="8686800" cy="4953000"/>
          </a:xfrm>
          <a:noFill/>
          <a:ln>
            <a:solidFill>
              <a:srgbClr val="000000"/>
            </a:solidFill>
            <a:miter lim="800000"/>
            <a:headEnd/>
            <a:tailEnd/>
          </a:ln>
        </p:spPr>
        <p:txBody>
          <a:bodyPr/>
          <a:lstStyle/>
          <a:p>
            <a:pPr eaLnBrk="1" hangingPunct="1"/>
            <a:r>
              <a:rPr lang="en-US" altLang="en-US" sz="2400" smtClean="0"/>
              <a:t>The leaders of the Directory were corrupt and many feared a return to the Reign of Terror by 1799</a:t>
            </a:r>
          </a:p>
          <a:p>
            <a:pPr eaLnBrk="1" hangingPunct="1"/>
            <a:r>
              <a:rPr lang="en-US" altLang="en-US" sz="2400" smtClean="0"/>
              <a:t>Napoleon aggressively assumes power with support of French military </a:t>
            </a:r>
            <a:r>
              <a:rPr lang="en-US" altLang="en-US" sz="1800" smtClean="0"/>
              <a:t>(rules until 1814)</a:t>
            </a:r>
          </a:p>
          <a:p>
            <a:pPr lvl="1" eaLnBrk="1" hangingPunct="1"/>
            <a:r>
              <a:rPr lang="en-US" altLang="en-US" sz="2000" smtClean="0"/>
              <a:t>This quick seizure of power called a “</a:t>
            </a:r>
            <a:r>
              <a:rPr lang="en-US" altLang="en-US" sz="2000" b="1" smtClean="0"/>
              <a:t>coup d’etat”</a:t>
            </a:r>
          </a:p>
          <a:p>
            <a:pPr lvl="2" eaLnBrk="1" hangingPunct="1"/>
            <a:r>
              <a:rPr lang="en-US" altLang="en-US" sz="1400" smtClean="0"/>
              <a:t>Pronounced:  koo dey-</a:t>
            </a:r>
            <a:r>
              <a:rPr lang="en-US" altLang="en-US" sz="1400" b="1" smtClean="0"/>
              <a:t>tah</a:t>
            </a:r>
            <a:r>
              <a:rPr lang="en-US" altLang="en-US" sz="1400" smtClean="0"/>
              <a:t> </a:t>
            </a:r>
          </a:p>
          <a:p>
            <a:pPr lvl="2" eaLnBrk="1" hangingPunct="1"/>
            <a:r>
              <a:rPr lang="en-US" altLang="en-US" sz="1400" smtClean="0"/>
              <a:t>Definition: a sudden and decisive action in politics, especially one resulting in a change of government illegally or by force.</a:t>
            </a:r>
          </a:p>
          <a:p>
            <a:pPr lvl="1" eaLnBrk="1" hangingPunct="1"/>
            <a:r>
              <a:rPr lang="en-US" altLang="en-US" sz="2000" smtClean="0"/>
              <a:t>Directory is dissolved </a:t>
            </a:r>
          </a:p>
          <a:p>
            <a:pPr lvl="1" eaLnBrk="1" hangingPunct="1"/>
            <a:r>
              <a:rPr lang="en-US" altLang="en-US" sz="2000" smtClean="0"/>
              <a:t>Napoleon makes himself “1</a:t>
            </a:r>
            <a:r>
              <a:rPr lang="en-US" altLang="en-US" sz="2000" baseline="30000" smtClean="0"/>
              <a:t>st</a:t>
            </a:r>
            <a:r>
              <a:rPr lang="en-US" altLang="en-US" sz="2000" smtClean="0"/>
              <a:t> Consul” of France = Dictator</a:t>
            </a:r>
            <a:endParaRPr lang="en-US" altLang="en-US" sz="2000" smtClean="0">
              <a:solidFill>
                <a:srgbClr val="FF0000"/>
              </a:solidFill>
            </a:endParaRPr>
          </a:p>
          <a:p>
            <a:pPr eaLnBrk="1" hangingPunct="1"/>
            <a:r>
              <a:rPr lang="en-US" altLang="en-US" sz="2400" smtClean="0"/>
              <a:t>In 1800 France votes for yet another new constitution</a:t>
            </a:r>
            <a:endParaRPr lang="en-US" altLang="en-US" sz="2400" smtClean="0">
              <a:solidFill>
                <a:schemeClr val="accent2"/>
              </a:solidFill>
            </a:endParaRPr>
          </a:p>
          <a:p>
            <a:pPr lvl="1" eaLnBrk="1" hangingPunct="1"/>
            <a:r>
              <a:rPr lang="en-US" altLang="en-US" sz="2000" smtClean="0"/>
              <a:t>The 5</a:t>
            </a:r>
            <a:r>
              <a:rPr lang="en-US" altLang="en-US" sz="2000" baseline="30000" smtClean="0"/>
              <a:t>th</a:t>
            </a:r>
            <a:r>
              <a:rPr lang="en-US" altLang="en-US" sz="2000" smtClean="0"/>
              <a:t> form of government in ten years!</a:t>
            </a:r>
          </a:p>
          <a:p>
            <a:pPr lvl="1" eaLnBrk="1" hangingPunct="1"/>
            <a:r>
              <a:rPr lang="en-US" altLang="en-US" sz="2000" smtClean="0"/>
              <a:t>Napoleon wins “</a:t>
            </a:r>
            <a:r>
              <a:rPr lang="en-US" altLang="en-US" sz="2000" b="1" smtClean="0"/>
              <a:t>Plebiscite”</a:t>
            </a:r>
            <a:r>
              <a:rPr lang="en-US" altLang="en-US" sz="2000" smtClean="0"/>
              <a:t> – a vote by the people to approve of the new constitution and make Napoleons rule “official”</a:t>
            </a:r>
          </a:p>
          <a:p>
            <a:pPr lvl="1" eaLnBrk="1" hangingPunct="1"/>
            <a:endParaRPr lang="en-US" altLang="en-US" sz="2000" smtClean="0"/>
          </a:p>
          <a:p>
            <a:pPr lvl="1" eaLnBrk="1" hangingPunct="1">
              <a:buFontTx/>
              <a:buNone/>
            </a:pPr>
            <a:endParaRPr lang="en-US" altLang="en-US" sz="2000" smtClean="0"/>
          </a:p>
        </p:txBody>
      </p:sp>
    </p:spTree>
    <p:extLst>
      <p:ext uri="{BB962C8B-B14F-4D97-AF65-F5344CB8AC3E}">
        <p14:creationId xmlns:p14="http://schemas.microsoft.com/office/powerpoint/2010/main" val="157967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1.  Faced with foreign invaders and the threat of domestic rebellion, the National Convention established the Committee of Public Safety to defend France and safeguard the Revolution.  </a:t>
            </a:r>
          </a:p>
          <a:p>
            <a:r>
              <a:rPr lang="en-US" dirty="0" smtClean="0"/>
              <a:t>2.  Led by Robespierre, the Committee of Public Safety exercised dictatorial power as it carried out a Reign of Terror.</a:t>
            </a:r>
          </a:p>
          <a:p>
            <a:r>
              <a:rPr lang="en-US" dirty="0" smtClean="0"/>
              <a:t>3.  In the name of creating a Republic of Virtue, Robespierre executed the queen, his chief rivals, and thousands of ‘dangerous’ class enemies.  </a:t>
            </a:r>
            <a:endParaRPr lang="en-US" dirty="0"/>
          </a:p>
        </p:txBody>
      </p:sp>
      <p:sp>
        <p:nvSpPr>
          <p:cNvPr id="3" name="Title 2"/>
          <p:cNvSpPr>
            <a:spLocks noGrp="1"/>
          </p:cNvSpPr>
          <p:nvPr>
            <p:ph type="title"/>
          </p:nvPr>
        </p:nvSpPr>
        <p:spPr/>
        <p:txBody>
          <a:bodyPr/>
          <a:lstStyle/>
          <a:p>
            <a:r>
              <a:rPr lang="en-US" dirty="0" smtClean="0"/>
              <a:t>D.  The Reign of Terror</a:t>
            </a:r>
            <a:endParaRPr lang="en-US" dirty="0"/>
          </a:p>
        </p:txBody>
      </p:sp>
    </p:spTree>
    <p:extLst>
      <p:ext uri="{BB962C8B-B14F-4D97-AF65-F5344CB8AC3E}">
        <p14:creationId xmlns:p14="http://schemas.microsoft.com/office/powerpoint/2010/main" val="1761087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305800" cy="1143000"/>
          </a:xfrm>
          <a:noFill/>
          <a:ln w="41275">
            <a:solidFill>
              <a:srgbClr val="FF0000"/>
            </a:solidFill>
            <a:miter lim="800000"/>
            <a:headEnd/>
            <a:tailEnd/>
          </a:ln>
        </p:spPr>
        <p:txBody>
          <a:bodyPr>
            <a:normAutofit fontScale="90000"/>
          </a:bodyPr>
          <a:lstStyle/>
          <a:p>
            <a:pPr eaLnBrk="1" hangingPunct="1"/>
            <a:r>
              <a:rPr lang="en-US" altLang="en-US" sz="4000" smtClean="0"/>
              <a:t>Napoleon Brings Changes to France</a:t>
            </a:r>
          </a:p>
        </p:txBody>
      </p:sp>
      <p:sp>
        <p:nvSpPr>
          <p:cNvPr id="52227" name="Rectangle 3"/>
          <p:cNvSpPr>
            <a:spLocks noGrp="1" noChangeArrowheads="1"/>
          </p:cNvSpPr>
          <p:nvPr>
            <p:ph type="body" idx="1"/>
          </p:nvPr>
        </p:nvSpPr>
        <p:spPr>
          <a:xfrm>
            <a:off x="228600" y="1447800"/>
            <a:ext cx="8382000" cy="4114800"/>
          </a:xfrm>
        </p:spPr>
        <p:txBody>
          <a:bodyPr>
            <a:normAutofit fontScale="92500" lnSpcReduction="20000"/>
          </a:bodyPr>
          <a:lstStyle/>
          <a:p>
            <a:pPr eaLnBrk="1" hangingPunct="1">
              <a:defRPr/>
            </a:pPr>
            <a:r>
              <a:rPr lang="en-US" altLang="en-US" sz="2800" b="1" dirty="0" smtClean="0"/>
              <a:t>Stabilizes French Economy</a:t>
            </a:r>
          </a:p>
          <a:p>
            <a:pPr lvl="1" eaLnBrk="1" hangingPunct="1">
              <a:defRPr/>
            </a:pPr>
            <a:r>
              <a:rPr lang="en-US" altLang="en-US" sz="2400" dirty="0" smtClean="0"/>
              <a:t>Fairer tax, currency &amp; banking system established</a:t>
            </a:r>
          </a:p>
          <a:p>
            <a:pPr lvl="1" eaLnBrk="1" hangingPunct="1">
              <a:defRPr/>
            </a:pPr>
            <a:endParaRPr lang="en-US" altLang="en-US" sz="1100" dirty="0" smtClean="0"/>
          </a:p>
          <a:p>
            <a:pPr eaLnBrk="1" hangingPunct="1">
              <a:defRPr/>
            </a:pPr>
            <a:r>
              <a:rPr lang="en-US" altLang="en-US" sz="2800" b="1" dirty="0" smtClean="0"/>
              <a:t>Reduced government corruption</a:t>
            </a:r>
          </a:p>
          <a:p>
            <a:pPr lvl="1" eaLnBrk="1" hangingPunct="1">
              <a:defRPr/>
            </a:pPr>
            <a:r>
              <a:rPr lang="en-US" altLang="en-US" sz="2000" dirty="0" smtClean="0"/>
              <a:t>Runs government in a my systematic &amp; “military” manner</a:t>
            </a:r>
          </a:p>
          <a:p>
            <a:pPr lvl="1" eaLnBrk="1" hangingPunct="1">
              <a:defRPr/>
            </a:pPr>
            <a:r>
              <a:rPr lang="en-US" altLang="en-US" sz="2000" dirty="0" smtClean="0"/>
              <a:t>Government jobs &amp; promotions were based on merit (not connections)</a:t>
            </a:r>
          </a:p>
          <a:p>
            <a:pPr eaLnBrk="1" hangingPunct="1">
              <a:buFontTx/>
              <a:buNone/>
              <a:defRPr/>
            </a:pPr>
            <a:endParaRPr lang="en-US" altLang="en-US" sz="1050" dirty="0" smtClean="0"/>
          </a:p>
          <a:p>
            <a:pPr eaLnBrk="1" hangingPunct="1">
              <a:defRPr/>
            </a:pPr>
            <a:r>
              <a:rPr lang="en-US" altLang="en-US" sz="2800" b="1" dirty="0" smtClean="0"/>
              <a:t>Established </a:t>
            </a:r>
            <a:r>
              <a:rPr lang="en-US" altLang="en-US" sz="2800" b="1" dirty="0" err="1" smtClean="0"/>
              <a:t>Lycées</a:t>
            </a:r>
            <a:r>
              <a:rPr lang="en-US" altLang="en-US" sz="2800" b="1" dirty="0" smtClean="0"/>
              <a:t>  (free public schools)</a:t>
            </a:r>
          </a:p>
          <a:p>
            <a:pPr lvl="1" eaLnBrk="1" hangingPunct="1">
              <a:defRPr/>
            </a:pPr>
            <a:r>
              <a:rPr lang="en-US" altLang="en-US" sz="2000" dirty="0" smtClean="0"/>
              <a:t>Majority of citizens could attend school for the first time</a:t>
            </a:r>
          </a:p>
          <a:p>
            <a:pPr eaLnBrk="1" hangingPunct="1">
              <a:defRPr/>
            </a:pPr>
            <a:endParaRPr lang="en-US" altLang="en-US" sz="1100" dirty="0" smtClean="0"/>
          </a:p>
          <a:p>
            <a:pPr eaLnBrk="1" hangingPunct="1">
              <a:defRPr/>
            </a:pPr>
            <a:r>
              <a:rPr lang="en-US" altLang="en-US" sz="2400" b="1" dirty="0" smtClean="0"/>
              <a:t>Made peace with the Catholic Church </a:t>
            </a:r>
            <a:r>
              <a:rPr lang="en-US" altLang="en-US" sz="2400" b="1" i="1" dirty="0" smtClean="0"/>
              <a:t>(Concordat)</a:t>
            </a:r>
          </a:p>
          <a:p>
            <a:pPr lvl="1" eaLnBrk="1" hangingPunct="1">
              <a:defRPr/>
            </a:pPr>
            <a:r>
              <a:rPr lang="en-US" altLang="en-US" sz="2000" dirty="0" smtClean="0"/>
              <a:t>Traditional religion allowed again</a:t>
            </a:r>
          </a:p>
          <a:p>
            <a:pPr lvl="1" eaLnBrk="1" hangingPunct="1">
              <a:defRPr/>
            </a:pPr>
            <a:endParaRPr lang="en-US" altLang="en-US" sz="1100" dirty="0" smtClean="0"/>
          </a:p>
          <a:p>
            <a:pPr eaLnBrk="1" hangingPunct="1">
              <a:defRPr/>
            </a:pPr>
            <a:r>
              <a:rPr lang="en-US" altLang="en-US" sz="2400" b="1" dirty="0" smtClean="0"/>
              <a:t>Re-Writes Laws of France…see next slide</a:t>
            </a:r>
          </a:p>
        </p:txBody>
      </p:sp>
    </p:spTree>
    <p:extLst>
      <p:ext uri="{BB962C8B-B14F-4D97-AF65-F5344CB8AC3E}">
        <p14:creationId xmlns:p14="http://schemas.microsoft.com/office/powerpoint/2010/main" val="41322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8534400" cy="1143000"/>
          </a:xfrm>
          <a:solidFill>
            <a:srgbClr val="FFFF99"/>
          </a:solidFill>
        </p:spPr>
        <p:txBody>
          <a:bodyPr/>
          <a:lstStyle/>
          <a:p>
            <a:pPr eaLnBrk="1" hangingPunct="1">
              <a:defRPr/>
            </a:pPr>
            <a:r>
              <a:rPr lang="en-US" sz="3200" b="1" i="1" dirty="0" smtClean="0">
                <a:solidFill>
                  <a:schemeClr val="tx2">
                    <a:lumMod val="85000"/>
                    <a:lumOff val="15000"/>
                  </a:schemeClr>
                </a:solidFill>
              </a:rPr>
              <a:t>Napoleonic Code </a:t>
            </a:r>
            <a:r>
              <a:rPr lang="en-US" sz="3200" b="1" dirty="0" smtClean="0">
                <a:solidFill>
                  <a:schemeClr val="tx2">
                    <a:lumMod val="85000"/>
                    <a:lumOff val="15000"/>
                  </a:schemeClr>
                </a:solidFill>
              </a:rPr>
              <a:t>of National Laws Established</a:t>
            </a:r>
            <a:endParaRPr lang="en-US" sz="3200" dirty="0" smtClean="0">
              <a:solidFill>
                <a:schemeClr val="tx2">
                  <a:lumMod val="85000"/>
                  <a:lumOff val="15000"/>
                </a:schemeClr>
              </a:solidFill>
            </a:endParaRPr>
          </a:p>
        </p:txBody>
      </p:sp>
      <p:sp>
        <p:nvSpPr>
          <p:cNvPr id="31747" name="Rectangle 3"/>
          <p:cNvSpPr>
            <a:spLocks noGrp="1" noChangeArrowheads="1"/>
          </p:cNvSpPr>
          <p:nvPr>
            <p:ph type="body" idx="1"/>
          </p:nvPr>
        </p:nvSpPr>
        <p:spPr>
          <a:xfrm>
            <a:off x="0" y="1447800"/>
            <a:ext cx="5327650" cy="5029200"/>
          </a:xfrm>
        </p:spPr>
        <p:txBody>
          <a:bodyPr/>
          <a:lstStyle/>
          <a:p>
            <a:pPr eaLnBrk="1" hangingPunct="1">
              <a:lnSpc>
                <a:spcPct val="80000"/>
              </a:lnSpc>
            </a:pPr>
            <a:r>
              <a:rPr lang="en-US" altLang="en-US" sz="2800" smtClean="0"/>
              <a:t>Comprehensive new set of written laws created under leadership of Napoleon</a:t>
            </a:r>
          </a:p>
          <a:p>
            <a:pPr eaLnBrk="1" hangingPunct="1">
              <a:lnSpc>
                <a:spcPct val="80000"/>
              </a:lnSpc>
            </a:pPr>
            <a:endParaRPr lang="en-US" altLang="en-US" sz="2400" smtClean="0"/>
          </a:p>
          <a:p>
            <a:pPr lvl="1" eaLnBrk="1" hangingPunct="1">
              <a:lnSpc>
                <a:spcPct val="80000"/>
              </a:lnSpc>
            </a:pPr>
            <a:r>
              <a:rPr lang="en-US" altLang="en-US" sz="1600" smtClean="0"/>
              <a:t>Establishes stability with consistent national laws</a:t>
            </a:r>
          </a:p>
          <a:p>
            <a:pPr lvl="1" eaLnBrk="1" hangingPunct="1">
              <a:lnSpc>
                <a:spcPct val="80000"/>
              </a:lnSpc>
            </a:pPr>
            <a:r>
              <a:rPr lang="en-US" altLang="en-US" sz="2400" smtClean="0"/>
              <a:t>Ensured rights of peasants</a:t>
            </a:r>
          </a:p>
          <a:p>
            <a:pPr lvl="1" eaLnBrk="1" hangingPunct="1">
              <a:lnSpc>
                <a:spcPct val="80000"/>
              </a:lnSpc>
            </a:pPr>
            <a:r>
              <a:rPr lang="en-US" altLang="en-US" sz="2400" smtClean="0"/>
              <a:t>Eliminated many tax injustices</a:t>
            </a:r>
          </a:p>
          <a:p>
            <a:pPr eaLnBrk="1" hangingPunct="1">
              <a:lnSpc>
                <a:spcPct val="80000"/>
              </a:lnSpc>
              <a:buFontTx/>
              <a:buNone/>
            </a:pPr>
            <a:r>
              <a:rPr lang="en-US" altLang="en-US" sz="2800" smtClean="0"/>
              <a:t>	</a:t>
            </a:r>
          </a:p>
          <a:p>
            <a:pPr eaLnBrk="1" hangingPunct="1">
              <a:lnSpc>
                <a:spcPct val="80000"/>
              </a:lnSpc>
            </a:pPr>
            <a:r>
              <a:rPr lang="en-US" altLang="en-US" sz="2800" smtClean="0"/>
              <a:t>However:</a:t>
            </a:r>
          </a:p>
          <a:p>
            <a:pPr lvl="1" eaLnBrk="1" hangingPunct="1">
              <a:lnSpc>
                <a:spcPct val="80000"/>
              </a:lnSpc>
            </a:pPr>
            <a:r>
              <a:rPr lang="en-US" altLang="en-US" sz="2400" smtClean="0"/>
              <a:t>Reduces women’s rights</a:t>
            </a:r>
          </a:p>
          <a:p>
            <a:pPr lvl="1" eaLnBrk="1" hangingPunct="1">
              <a:lnSpc>
                <a:spcPct val="80000"/>
              </a:lnSpc>
            </a:pPr>
            <a:r>
              <a:rPr lang="en-US" altLang="en-US" sz="2000" smtClean="0"/>
              <a:t>Restricted freedom of speech  &amp; the press</a:t>
            </a:r>
          </a:p>
          <a:p>
            <a:pPr lvl="1" eaLnBrk="1" hangingPunct="1">
              <a:lnSpc>
                <a:spcPct val="80000"/>
              </a:lnSpc>
            </a:pPr>
            <a:r>
              <a:rPr lang="en-US" altLang="en-US" sz="2400" smtClean="0"/>
              <a:t>Restored slavery in French colonies</a:t>
            </a:r>
          </a:p>
        </p:txBody>
      </p:sp>
      <p:pic>
        <p:nvPicPr>
          <p:cNvPr id="15364" name="Picture 6" descr="File:Code Civil 1804.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219200"/>
            <a:ext cx="3816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96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1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174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2938" y="-152400"/>
            <a:ext cx="7772400" cy="1143000"/>
          </a:xfrm>
        </p:spPr>
        <p:txBody>
          <a:bodyPr/>
          <a:lstStyle/>
          <a:p>
            <a:pPr algn="l" eaLnBrk="1" hangingPunct="1"/>
            <a:r>
              <a:rPr lang="en-US" altLang="en-US" b="1" smtClean="0"/>
              <a:t>Napoleon Builds an Empire</a:t>
            </a:r>
            <a:endParaRPr lang="en-US" altLang="en-US" smtClean="0"/>
          </a:p>
        </p:txBody>
      </p:sp>
      <p:sp>
        <p:nvSpPr>
          <p:cNvPr id="32771" name="Rectangle 3"/>
          <p:cNvSpPr>
            <a:spLocks noGrp="1" noChangeArrowheads="1"/>
          </p:cNvSpPr>
          <p:nvPr>
            <p:ph type="body" sz="half" idx="1"/>
          </p:nvPr>
        </p:nvSpPr>
        <p:spPr>
          <a:xfrm>
            <a:off x="-4763" y="762000"/>
            <a:ext cx="9067801" cy="4114800"/>
          </a:xfrm>
        </p:spPr>
        <p:txBody>
          <a:bodyPr/>
          <a:lstStyle/>
          <a:p>
            <a:pPr marL="0" indent="0" algn="ctr" eaLnBrk="1" hangingPunct="1">
              <a:buFontTx/>
              <a:buNone/>
            </a:pPr>
            <a:r>
              <a:rPr lang="en-US" altLang="en-US" sz="2800" smtClean="0"/>
              <a:t>1804 Napoleon declares himself emperor for life (not “1</a:t>
            </a:r>
            <a:r>
              <a:rPr lang="en-US" altLang="en-US" sz="2800" baseline="30000" smtClean="0"/>
              <a:t>st</a:t>
            </a:r>
            <a:r>
              <a:rPr lang="en-US" altLang="en-US" sz="2800" smtClean="0"/>
              <a:t> Consul”) and another “plebiscite” approved this.  </a:t>
            </a:r>
            <a:endParaRPr lang="en-US" altLang="en-US" sz="2400" smtClean="0"/>
          </a:p>
          <a:p>
            <a:pPr marL="0" indent="0" algn="ctr" eaLnBrk="1" hangingPunct="1">
              <a:buFontTx/>
              <a:buNone/>
            </a:pPr>
            <a:r>
              <a:rPr lang="en-US" altLang="en-US" sz="2400" smtClean="0"/>
              <a:t>What is relevance of image below?</a:t>
            </a:r>
          </a:p>
        </p:txBody>
      </p:sp>
      <p:pic>
        <p:nvPicPr>
          <p:cNvPr id="17412" name="Picture 7" descr="http://college.hmco.com/history/west/mosaic/chapter12/images/coronation_napo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67722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0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76200"/>
            <a:ext cx="7848600" cy="1295400"/>
          </a:xfrm>
          <a:noFill/>
          <a:ln>
            <a:solidFill>
              <a:schemeClr val="tx1"/>
            </a:solidFill>
            <a:miter lim="800000"/>
            <a:headEnd/>
            <a:tailEnd/>
          </a:ln>
        </p:spPr>
        <p:txBody>
          <a:bodyPr>
            <a:normAutofit fontScale="90000"/>
          </a:bodyPr>
          <a:lstStyle/>
          <a:p>
            <a:pPr eaLnBrk="1" hangingPunct="1"/>
            <a:r>
              <a:rPr lang="en-US" altLang="en-US" sz="4800" b="1" smtClean="0">
                <a:solidFill>
                  <a:srgbClr val="336600"/>
                </a:solidFill>
              </a:rPr>
              <a:t>Napoleon Attempts to Conquer Europe </a:t>
            </a:r>
          </a:p>
        </p:txBody>
      </p:sp>
      <p:sp>
        <p:nvSpPr>
          <p:cNvPr id="35843" name="Rectangle 3"/>
          <p:cNvSpPr>
            <a:spLocks noGrp="1" noChangeArrowheads="1"/>
          </p:cNvSpPr>
          <p:nvPr>
            <p:ph type="body" idx="1"/>
          </p:nvPr>
        </p:nvSpPr>
        <p:spPr>
          <a:xfrm>
            <a:off x="152400" y="1600200"/>
            <a:ext cx="8686800" cy="2667000"/>
          </a:xfrm>
        </p:spPr>
        <p:txBody>
          <a:bodyPr>
            <a:normAutofit fontScale="77500" lnSpcReduction="20000"/>
          </a:bodyPr>
          <a:lstStyle/>
          <a:p>
            <a:pPr eaLnBrk="1" hangingPunct="1"/>
            <a:r>
              <a:rPr lang="en-US" altLang="en-US" sz="2400" smtClean="0"/>
              <a:t>Napoleon sells Louisiana territory in North America to US to finance military exploits in Europe…aka the “</a:t>
            </a:r>
            <a:r>
              <a:rPr lang="en-US" altLang="en-US" sz="2400" b="1" smtClean="0"/>
              <a:t>Napoleonic Wars”</a:t>
            </a:r>
          </a:p>
          <a:p>
            <a:pPr eaLnBrk="1" hangingPunct="1"/>
            <a:endParaRPr lang="en-US" altLang="en-US" sz="2400" b="1" smtClean="0"/>
          </a:p>
          <a:p>
            <a:pPr eaLnBrk="1" hangingPunct="1"/>
            <a:r>
              <a:rPr lang="en-US" altLang="en-US" sz="2400" smtClean="0"/>
              <a:t>Napoleon won victories against Austria, Prussia, Switzerland &amp; Italy – French armies dominate Europe for about 10 years in the early 1800’s</a:t>
            </a:r>
          </a:p>
          <a:p>
            <a:pPr lvl="1" eaLnBrk="1" hangingPunct="1"/>
            <a:r>
              <a:rPr lang="en-US" altLang="en-US" sz="2000" smtClean="0"/>
              <a:t>Countries forced to sign peace treaties with France granting Napoleon direct or indirect control over most of continental Europe…see map on next slide</a:t>
            </a:r>
          </a:p>
          <a:p>
            <a:pPr eaLnBrk="1" hangingPunct="1">
              <a:buFontTx/>
              <a:buNone/>
            </a:pPr>
            <a:endParaRPr lang="en-US" altLang="en-US" sz="900" i="1" smtClean="0">
              <a:solidFill>
                <a:srgbClr val="FF0000"/>
              </a:solidFill>
            </a:endParaRPr>
          </a:p>
          <a:p>
            <a:pPr eaLnBrk="1" hangingPunct="1"/>
            <a:r>
              <a:rPr lang="en-US" altLang="en-US" sz="2400" smtClean="0"/>
              <a:t>Napoleon turns attention towards England but loses naval </a:t>
            </a:r>
            <a:r>
              <a:rPr lang="en-US" altLang="en-US" sz="2400" b="1" smtClean="0"/>
              <a:t>Battle of Trafalgar</a:t>
            </a:r>
            <a:r>
              <a:rPr lang="en-US" altLang="en-US" sz="2400" smtClean="0"/>
              <a:t> in 1805 and abandons plans to take over England</a:t>
            </a:r>
          </a:p>
        </p:txBody>
      </p:sp>
    </p:spTree>
    <p:extLst>
      <p:ext uri="{BB962C8B-B14F-4D97-AF65-F5344CB8AC3E}">
        <p14:creationId xmlns:p14="http://schemas.microsoft.com/office/powerpoint/2010/main" val="87626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napoleonca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650"/>
            <a:ext cx="85344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09600" y="0"/>
            <a:ext cx="8001000" cy="461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0000"/>
                </a:solidFill>
              </a:rPr>
              <a:t>Napoleon Battles England for world dominance 1803-1815</a:t>
            </a:r>
            <a:endParaRPr lang="en-US" altLang="en-US" sz="2400"/>
          </a:p>
        </p:txBody>
      </p:sp>
    </p:spTree>
    <p:extLst>
      <p:ext uri="{BB962C8B-B14F-4D97-AF65-F5344CB8AC3E}">
        <p14:creationId xmlns:p14="http://schemas.microsoft.com/office/powerpoint/2010/main" val="270031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pol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041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990600" y="0"/>
            <a:ext cx="7170738" cy="461963"/>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Napoleon’s Empire by 1812:</a:t>
            </a:r>
            <a:r>
              <a:rPr lang="en-US" altLang="en-US" sz="2400"/>
              <a:t>  Huge but UNSTABLE</a:t>
            </a:r>
          </a:p>
        </p:txBody>
      </p:sp>
    </p:spTree>
    <p:extLst>
      <p:ext uri="{BB962C8B-B14F-4D97-AF65-F5344CB8AC3E}">
        <p14:creationId xmlns:p14="http://schemas.microsoft.com/office/powerpoint/2010/main" val="390370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pPr eaLnBrk="1" hangingPunct="1"/>
            <a:r>
              <a:rPr lang="en-US" altLang="en-US" sz="5400" b="1" smtClean="0"/>
              <a:t>Napoleon’s Decline</a:t>
            </a:r>
          </a:p>
        </p:txBody>
      </p:sp>
      <p:sp>
        <p:nvSpPr>
          <p:cNvPr id="25603" name="Rectangle 4"/>
          <p:cNvSpPr>
            <a:spLocks noGrp="1" noChangeArrowheads="1"/>
          </p:cNvSpPr>
          <p:nvPr>
            <p:ph type="body" sz="half" idx="2"/>
          </p:nvPr>
        </p:nvSpPr>
        <p:spPr>
          <a:xfrm>
            <a:off x="4419600" y="1066800"/>
            <a:ext cx="4572000" cy="5105400"/>
          </a:xfrm>
        </p:spPr>
        <p:txBody>
          <a:bodyPr>
            <a:normAutofit fontScale="92500" lnSpcReduction="20000"/>
          </a:bodyPr>
          <a:lstStyle/>
          <a:p>
            <a:pPr eaLnBrk="1" hangingPunct="1">
              <a:buFontTx/>
              <a:buNone/>
            </a:pPr>
            <a:r>
              <a:rPr lang="en-US" altLang="en-US" sz="2400" b="1" smtClean="0"/>
              <a:t>	3 main reasons:</a:t>
            </a:r>
          </a:p>
          <a:p>
            <a:pPr eaLnBrk="1" hangingPunct="1">
              <a:buFontTx/>
              <a:buNone/>
            </a:pPr>
            <a:r>
              <a:rPr lang="en-US" altLang="en-US" sz="2000" smtClean="0"/>
              <a:t>1) </a:t>
            </a:r>
            <a:r>
              <a:rPr lang="en-US" altLang="en-US" sz="1800" smtClean="0"/>
              <a:t>His excessive ambition and egotism </a:t>
            </a:r>
            <a:endParaRPr lang="en-US" altLang="en-US" sz="2000" smtClean="0"/>
          </a:p>
          <a:p>
            <a:pPr eaLnBrk="1" hangingPunct="1">
              <a:buFontTx/>
              <a:buNone/>
            </a:pPr>
            <a:r>
              <a:rPr lang="en-US" altLang="en-US" sz="2000" smtClean="0"/>
              <a:t>2) </a:t>
            </a:r>
            <a:r>
              <a:rPr lang="en-US" altLang="en-US" sz="1800" smtClean="0"/>
              <a:t>The “</a:t>
            </a:r>
            <a:r>
              <a:rPr lang="en-US" altLang="en-US" sz="1800" b="1" smtClean="0"/>
              <a:t>Continental System”</a:t>
            </a:r>
            <a:r>
              <a:rPr lang="en-US" altLang="en-US" sz="1800" smtClean="0"/>
              <a:t> of European economic control by France fails…conquered nations do not “buy in” when economic problems hit under Napoleonic rule</a:t>
            </a:r>
            <a:endParaRPr lang="en-US" altLang="en-US" sz="2000" smtClean="0"/>
          </a:p>
          <a:p>
            <a:pPr eaLnBrk="1" hangingPunct="1">
              <a:buFontTx/>
              <a:buNone/>
            </a:pPr>
            <a:r>
              <a:rPr lang="en-US" altLang="en-US" sz="2000" smtClean="0"/>
              <a:t>3) </a:t>
            </a:r>
            <a:r>
              <a:rPr lang="en-US" altLang="en-US" sz="1800" smtClean="0"/>
              <a:t>Overextension of his armies.  Tries to fight in too many places at the same time and spreads French armies too thin.</a:t>
            </a:r>
          </a:p>
          <a:p>
            <a:pPr lvl="1" eaLnBrk="1" hangingPunct="1"/>
            <a:r>
              <a:rPr lang="en-US" altLang="en-US" sz="1600" smtClean="0"/>
              <a:t>Example:  Fighting in Spain/Portugal (</a:t>
            </a:r>
            <a:r>
              <a:rPr lang="en-US" altLang="en-US" sz="1600" b="1" smtClean="0"/>
              <a:t>Peninsular Campaign</a:t>
            </a:r>
            <a:r>
              <a:rPr lang="en-US" altLang="en-US" sz="1600" smtClean="0"/>
              <a:t>) to the west at same time as battling Russia/Germany/Austria to the east (</a:t>
            </a:r>
            <a:r>
              <a:rPr lang="en-US" altLang="en-US" sz="1600" b="1" smtClean="0"/>
              <a:t>Scorched Earth Policy)</a:t>
            </a:r>
          </a:p>
          <a:p>
            <a:pPr lvl="1" eaLnBrk="1" hangingPunct="1"/>
            <a:r>
              <a:rPr lang="en-US" altLang="en-US" sz="1600" smtClean="0"/>
              <a:t>Eventually too many enemies “gang up” on Napoleon for his armies to handle</a:t>
            </a:r>
          </a:p>
          <a:p>
            <a:pPr lvl="2" eaLnBrk="1" hangingPunct="1"/>
            <a:r>
              <a:rPr lang="en-US" altLang="en-US" sz="1600" smtClean="0"/>
              <a:t>British, Russians, Prussians &amp;  Swedish (among others) all join together and defeat Napoleon</a:t>
            </a:r>
          </a:p>
        </p:txBody>
      </p:sp>
      <p:pic>
        <p:nvPicPr>
          <p:cNvPr id="25604" name="Picture 6" descr="http://www.britishbattles.com/waterloo/images/napoleon-addre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191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87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839200" cy="1143000"/>
          </a:xfrm>
        </p:spPr>
        <p:txBody>
          <a:bodyPr/>
          <a:lstStyle/>
          <a:p>
            <a:pPr eaLnBrk="1" hangingPunct="1"/>
            <a:r>
              <a:rPr lang="en-US" altLang="en-US" sz="4000" b="1" u="sng" smtClean="0"/>
              <a:t>End Results of Napoleon’s Rule</a:t>
            </a:r>
          </a:p>
        </p:txBody>
      </p:sp>
      <p:sp>
        <p:nvSpPr>
          <p:cNvPr id="53251" name="Rectangle 3"/>
          <p:cNvSpPr>
            <a:spLocks noGrp="1" noChangeArrowheads="1"/>
          </p:cNvSpPr>
          <p:nvPr>
            <p:ph type="body" idx="1"/>
          </p:nvPr>
        </p:nvSpPr>
        <p:spPr>
          <a:xfrm>
            <a:off x="0" y="914400"/>
            <a:ext cx="9144000" cy="4114800"/>
          </a:xfrm>
          <a:noFill/>
          <a:ln>
            <a:solidFill>
              <a:srgbClr val="000000"/>
            </a:solidFill>
            <a:miter lim="800000"/>
            <a:headEnd/>
            <a:tailEnd/>
          </a:ln>
        </p:spPr>
        <p:txBody>
          <a:bodyPr/>
          <a:lstStyle/>
          <a:p>
            <a:pPr eaLnBrk="1" hangingPunct="1"/>
            <a:r>
              <a:rPr lang="en-US" altLang="en-US" sz="2000" dirty="0" smtClean="0"/>
              <a:t>Napoleon captured and exiled in 1814, escapes in 1815, attempts a “comeback” and loses before he is finally (permanently) exiled until his death of cancer in 1821</a:t>
            </a:r>
          </a:p>
          <a:p>
            <a:pPr eaLnBrk="1" hangingPunct="1"/>
            <a:r>
              <a:rPr lang="en-US" altLang="en-US" sz="2000" dirty="0" smtClean="0"/>
              <a:t>The Napoleonic Wars did </a:t>
            </a:r>
            <a:r>
              <a:rPr lang="en-US" altLang="en-US" sz="2000" u="sng" dirty="0" smtClean="0"/>
              <a:t>not</a:t>
            </a:r>
            <a:r>
              <a:rPr lang="en-US" altLang="en-US" sz="2000" dirty="0" smtClean="0"/>
              <a:t> provide any lasting gains for France</a:t>
            </a:r>
          </a:p>
          <a:p>
            <a:pPr eaLnBrk="1" hangingPunct="1"/>
            <a:r>
              <a:rPr lang="en-US" altLang="en-US" sz="2000" dirty="0" smtClean="0"/>
              <a:t>The Napoleonic Code &amp; some government reforms proved lasting</a:t>
            </a:r>
          </a:p>
          <a:p>
            <a:pPr eaLnBrk="1" hangingPunct="1"/>
            <a:r>
              <a:rPr lang="en-US" altLang="en-US" sz="1600" i="1" dirty="0" smtClean="0"/>
              <a:t>“He was as great as a man can be without virtue” says famous French historian of Napoleon</a:t>
            </a:r>
          </a:p>
          <a:p>
            <a:pPr eaLnBrk="1" hangingPunct="1"/>
            <a:r>
              <a:rPr lang="en-US" altLang="en-US" sz="2000" dirty="0" smtClean="0"/>
              <a:t>Unintentionally increases </a:t>
            </a:r>
            <a:r>
              <a:rPr lang="en-US" altLang="en-US" sz="2000" b="1" dirty="0" smtClean="0"/>
              <a:t>nationalism</a:t>
            </a:r>
            <a:r>
              <a:rPr lang="en-US" altLang="en-US" sz="2000" dirty="0" smtClean="0"/>
              <a:t> across Europe…</a:t>
            </a:r>
          </a:p>
        </p:txBody>
      </p:sp>
      <p:pic>
        <p:nvPicPr>
          <p:cNvPr id="27652" name="Picture 6" descr="http://www.abc.net.au/reslib/200701/r123272_398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5791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018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http://resource2.rockyview.ab.ca/ss201/units/1_nation/images/13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953070" cy="42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6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development of nationalism can take different courses. It may be achieved through revolution or in response to aggression. It may be shaped by a growing sense of who “we” are and the bonds that connect individuals of a nation. For nations such as France, the sense of “we” and the bonds are expressed in its </a:t>
            </a:r>
            <a:r>
              <a:rPr lang="en-CA" b="1" dirty="0"/>
              <a:t>national memory</a:t>
            </a:r>
            <a:r>
              <a:rPr lang="en-CA" dirty="0"/>
              <a:t>.</a:t>
            </a:r>
            <a:endParaRPr lang="en-US" dirty="0"/>
          </a:p>
        </p:txBody>
      </p:sp>
      <p:sp>
        <p:nvSpPr>
          <p:cNvPr id="3" name="Title 2"/>
          <p:cNvSpPr>
            <a:spLocks noGrp="1"/>
          </p:cNvSpPr>
          <p:nvPr>
            <p:ph type="title"/>
          </p:nvPr>
        </p:nvSpPr>
        <p:spPr/>
        <p:txBody>
          <a:bodyPr>
            <a:normAutofit fontScale="90000"/>
          </a:bodyPr>
          <a:lstStyle/>
          <a:p>
            <a:r>
              <a:rPr lang="en-CA" dirty="0" smtClean="0"/>
              <a:t>French Pride &amp; National Memory</a:t>
            </a:r>
            <a:endParaRPr lang="en-US" dirty="0"/>
          </a:p>
        </p:txBody>
      </p:sp>
    </p:spTree>
    <p:extLst>
      <p:ext uri="{BB962C8B-B14F-4D97-AF65-F5344CB8AC3E}">
        <p14:creationId xmlns:p14="http://schemas.microsoft.com/office/powerpoint/2010/main" val="242626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Convention drafted Frenchmen into the army to defeat the foreign Coalition</a:t>
            </a:r>
          </a:p>
          <a:p>
            <a:pPr lvl="1"/>
            <a:r>
              <a:rPr lang="en-US" dirty="0"/>
              <a:t>These troops were led by </a:t>
            </a:r>
            <a:r>
              <a:rPr lang="en-US" b="1" dirty="0"/>
              <a:t>General Carnot</a:t>
            </a:r>
          </a:p>
          <a:p>
            <a:pPr lvl="1"/>
            <a:r>
              <a:rPr lang="en-US" dirty="0"/>
              <a:t>The people supported military operations because they did not want the country back under the Old Regime</a:t>
            </a:r>
          </a:p>
          <a:p>
            <a:r>
              <a:rPr lang="en-US" b="1" dirty="0" err="1"/>
              <a:t>Rouget</a:t>
            </a:r>
            <a:r>
              <a:rPr lang="en-US" b="1" dirty="0"/>
              <a:t> de Lisle</a:t>
            </a:r>
            <a:r>
              <a:rPr lang="en-US" dirty="0"/>
              <a:t> wrote the “</a:t>
            </a:r>
            <a:r>
              <a:rPr lang="en-US" b="1" i="1" dirty="0"/>
              <a:t>Marseillaise</a:t>
            </a:r>
            <a:r>
              <a:rPr lang="en-US" dirty="0"/>
              <a:t>”</a:t>
            </a:r>
          </a:p>
          <a:p>
            <a:pPr lvl="1"/>
            <a:r>
              <a:rPr lang="en-US" dirty="0"/>
              <a:t>Became the French national anthem</a:t>
            </a:r>
          </a:p>
          <a:p>
            <a:pPr lvl="1"/>
            <a:r>
              <a:rPr lang="en-US" dirty="0"/>
              <a:t>Inspired troops as they were led into battle</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19083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Campaign of 1812 </a:t>
            </a:r>
            <a:r>
              <a:rPr lang="en-US" dirty="0"/>
              <a:t>against Russia - 600,000 men in the </a:t>
            </a:r>
            <a:r>
              <a:rPr lang="en-US" dirty="0" smtClean="0"/>
              <a:t> </a:t>
            </a:r>
            <a:r>
              <a:rPr lang="en-US" dirty="0"/>
              <a:t>Grande </a:t>
            </a:r>
            <a:r>
              <a:rPr lang="en-US" dirty="0" err="1"/>
              <a:t>Armee</a:t>
            </a:r>
            <a:r>
              <a:rPr lang="en-US" dirty="0"/>
              <a:t> - 40,000 only returned to France. Russians used a “scorched  earth policy”. During the Winter months the Russians defeated Napoleon.</a:t>
            </a:r>
          </a:p>
          <a:p>
            <a:r>
              <a:rPr lang="en-US" b="1" dirty="0"/>
              <a:t>1813</a:t>
            </a:r>
            <a:r>
              <a:rPr lang="en-US" dirty="0"/>
              <a:t>   Battle of </a:t>
            </a:r>
            <a:r>
              <a:rPr lang="en-US" dirty="0" smtClean="0"/>
              <a:t>Leipzig -- Napoleon </a:t>
            </a:r>
            <a:r>
              <a:rPr lang="en-US" dirty="0"/>
              <a:t>lost</a:t>
            </a:r>
          </a:p>
          <a:p>
            <a:r>
              <a:rPr lang="en-US" b="1" dirty="0"/>
              <a:t>1814</a:t>
            </a:r>
            <a:r>
              <a:rPr lang="en-US" dirty="0"/>
              <a:t>   April 11 - abdicated - exiled to island of Elba</a:t>
            </a:r>
          </a:p>
          <a:p>
            <a:r>
              <a:rPr lang="en-US" b="1" smtClean="0"/>
              <a:t>1815</a:t>
            </a:r>
            <a:r>
              <a:rPr lang="en-US" smtClean="0"/>
              <a:t> </a:t>
            </a:r>
            <a:r>
              <a:rPr lang="en-US" dirty="0"/>
              <a:t>February - escaped from Elba - marched to Paris in the “Hundred Days” -  soldiers rushed to fight under Napoleon</a:t>
            </a:r>
          </a:p>
          <a:p>
            <a:r>
              <a:rPr lang="en-US" dirty="0"/>
              <a:t> Battle of Waterloo - Wellington defeated Napoleon</a:t>
            </a:r>
          </a:p>
          <a:p>
            <a:r>
              <a:rPr lang="en-US" dirty="0"/>
              <a:t>Exiled to St. Helena - very remote location with little chance of escape, died in 1821 supposedly of cancer but now it is believed that his wine was  poisoned with arsenic</a:t>
            </a:r>
          </a:p>
          <a:p>
            <a:endParaRPr lang="en-US" dirty="0"/>
          </a:p>
        </p:txBody>
      </p:sp>
      <p:sp>
        <p:nvSpPr>
          <p:cNvPr id="3" name="Title 2"/>
          <p:cNvSpPr>
            <a:spLocks noGrp="1"/>
          </p:cNvSpPr>
          <p:nvPr>
            <p:ph type="title"/>
          </p:nvPr>
        </p:nvSpPr>
        <p:spPr/>
        <p:txBody>
          <a:bodyPr/>
          <a:lstStyle/>
          <a:p>
            <a:r>
              <a:rPr lang="en-CA" dirty="0" smtClean="0"/>
              <a:t>Napoleon’s Defeat</a:t>
            </a:r>
            <a:endParaRPr lang="en-US" dirty="0"/>
          </a:p>
        </p:txBody>
      </p:sp>
    </p:spTree>
    <p:extLst>
      <p:ext uri="{BB962C8B-B14F-4D97-AF65-F5344CB8AC3E}">
        <p14:creationId xmlns:p14="http://schemas.microsoft.com/office/powerpoint/2010/main" val="463206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CA" dirty="0" smtClean="0"/>
              <a:t>In </a:t>
            </a:r>
            <a:r>
              <a:rPr lang="en-CA" dirty="0"/>
              <a:t>1802, he brought victory to France and peace to Europe</a:t>
            </a:r>
          </a:p>
          <a:p>
            <a:r>
              <a:rPr lang="en-CA" b="1" dirty="0" smtClean="0"/>
              <a:t>Napoleonic </a:t>
            </a:r>
            <a:r>
              <a:rPr lang="en-CA" b="1" dirty="0"/>
              <a:t>Code </a:t>
            </a:r>
            <a:r>
              <a:rPr lang="en-CA" dirty="0"/>
              <a:t>- centralized government, included many democratic principles such as religious freedom, jury trial, outlawing serfdom and fair legal methods.</a:t>
            </a:r>
          </a:p>
          <a:p>
            <a:r>
              <a:rPr lang="en-CA" b="1" dirty="0" smtClean="0"/>
              <a:t>University </a:t>
            </a:r>
            <a:r>
              <a:rPr lang="en-CA" b="1" dirty="0"/>
              <a:t>of France </a:t>
            </a:r>
            <a:r>
              <a:rPr lang="en-CA" dirty="0"/>
              <a:t>- set the pattern for modern dictators by making sure schools taught what he wanted them to!</a:t>
            </a:r>
          </a:p>
          <a:p>
            <a:r>
              <a:rPr lang="en-CA" b="1" dirty="0" smtClean="0"/>
              <a:t>Bank </a:t>
            </a:r>
            <a:r>
              <a:rPr lang="en-CA" b="1" dirty="0"/>
              <a:t>of France </a:t>
            </a:r>
            <a:r>
              <a:rPr lang="en-CA" dirty="0"/>
              <a:t>- Napoleon organized the bank, efficiently collected taxes, and encouraged business</a:t>
            </a:r>
          </a:p>
          <a:p>
            <a:r>
              <a:rPr lang="en-CA" b="1" dirty="0" smtClean="0"/>
              <a:t>Concordat</a:t>
            </a:r>
            <a:r>
              <a:rPr lang="en-CA" dirty="0"/>
              <a:t> - agreement with the pope to once again make the Catholic Church official in France. In exchange, the pope gave up all claims to lands taken from the Church by the National Assembly.</a:t>
            </a:r>
          </a:p>
          <a:p>
            <a:r>
              <a:rPr lang="en-CA" b="1" dirty="0" smtClean="0"/>
              <a:t>Improvements </a:t>
            </a:r>
            <a:r>
              <a:rPr lang="en-CA" b="1" dirty="0"/>
              <a:t>to France</a:t>
            </a:r>
            <a:r>
              <a:rPr lang="en-CA" dirty="0"/>
              <a:t> - public works, improved roads, dug canals, etc.</a:t>
            </a:r>
          </a:p>
          <a:p>
            <a:endParaRPr lang="en-US" dirty="0"/>
          </a:p>
        </p:txBody>
      </p:sp>
      <p:sp>
        <p:nvSpPr>
          <p:cNvPr id="3" name="Title 2"/>
          <p:cNvSpPr>
            <a:spLocks noGrp="1"/>
          </p:cNvSpPr>
          <p:nvPr>
            <p:ph type="title"/>
          </p:nvPr>
        </p:nvSpPr>
        <p:spPr/>
        <p:txBody>
          <a:bodyPr/>
          <a:lstStyle/>
          <a:p>
            <a:r>
              <a:rPr lang="en-CA" dirty="0" smtClean="0"/>
              <a:t>Accomplishments</a:t>
            </a:r>
            <a:endParaRPr lang="en-US" dirty="0"/>
          </a:p>
        </p:txBody>
      </p:sp>
    </p:spTree>
    <p:extLst>
      <p:ext uri="{BB962C8B-B14F-4D97-AF65-F5344CB8AC3E}">
        <p14:creationId xmlns:p14="http://schemas.microsoft.com/office/powerpoint/2010/main" val="346315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  While the Terror crushed domestic dissent, Robespierre turned to the danger posed by the First Coalition.  In 1793, the Committee of Public Safety proclaimed a ‘levee en masse’ decreeing compulsory military service for all men between the ages of 18 and 40.</a:t>
            </a:r>
          </a:p>
          <a:p>
            <a:r>
              <a:rPr lang="en-US" dirty="0" smtClean="0"/>
              <a:t>2.  The levee en masse created a national military based upon mass participation.  This marked the first example of the complete mobilization of a country for war. </a:t>
            </a:r>
          </a:p>
          <a:p>
            <a:pPr marL="109728" indent="0">
              <a:buNone/>
            </a:pPr>
            <a:endParaRPr lang="en-US" dirty="0"/>
          </a:p>
        </p:txBody>
      </p:sp>
      <p:sp>
        <p:nvSpPr>
          <p:cNvPr id="3" name="Title 2"/>
          <p:cNvSpPr>
            <a:spLocks noGrp="1"/>
          </p:cNvSpPr>
          <p:nvPr>
            <p:ph type="title"/>
          </p:nvPr>
        </p:nvSpPr>
        <p:spPr/>
        <p:txBody>
          <a:bodyPr>
            <a:normAutofit/>
          </a:bodyPr>
          <a:lstStyle/>
          <a:p>
            <a:r>
              <a:rPr lang="en-US" dirty="0" smtClean="0"/>
              <a:t>E.  The ‘Nation in Arms’</a:t>
            </a:r>
            <a:endParaRPr lang="en-US" dirty="0"/>
          </a:p>
        </p:txBody>
      </p:sp>
    </p:spTree>
    <p:extLst>
      <p:ext uri="{BB962C8B-B14F-4D97-AF65-F5344CB8AC3E}">
        <p14:creationId xmlns:p14="http://schemas.microsoft.com/office/powerpoint/2010/main" val="274014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Motivated by patriotism and led by corps of talented young officers that included Napoleon Bonaparte, France’s citizen-soldiers defeated the First Coalition’s professional armies.  </a:t>
            </a:r>
          </a:p>
          <a:p>
            <a:r>
              <a:rPr lang="en-CA" dirty="0" smtClean="0"/>
              <a:t>4. </a:t>
            </a:r>
            <a:r>
              <a:rPr lang="en-US" dirty="0"/>
              <a:t>After two years</a:t>
            </a:r>
          </a:p>
          <a:p>
            <a:pPr lvl="1"/>
            <a:r>
              <a:rPr lang="en-US" dirty="0"/>
              <a:t>Coalition was defeated</a:t>
            </a:r>
          </a:p>
          <a:p>
            <a:pPr lvl="1"/>
            <a:r>
              <a:rPr lang="en-US" dirty="0"/>
              <a:t>France had gained, rather than lost, territory</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570420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Members of the </a:t>
            </a:r>
            <a:r>
              <a:rPr lang="en-US" b="1" dirty="0" err="1"/>
              <a:t>Girondist</a:t>
            </a:r>
            <a:r>
              <a:rPr lang="en-US" dirty="0"/>
              <a:t> political party tried to end the </a:t>
            </a:r>
            <a:r>
              <a:rPr lang="en-US" b="1" dirty="0"/>
              <a:t>Reign of Terror</a:t>
            </a:r>
            <a:r>
              <a:rPr lang="en-US" dirty="0"/>
              <a:t> initiated by the </a:t>
            </a:r>
            <a:r>
              <a:rPr lang="en-US" b="1" dirty="0"/>
              <a:t>Jacobin</a:t>
            </a:r>
            <a:r>
              <a:rPr lang="en-US" dirty="0"/>
              <a:t> political party</a:t>
            </a:r>
          </a:p>
          <a:p>
            <a:pPr lvl="1"/>
            <a:r>
              <a:rPr lang="en-US" dirty="0"/>
              <a:t>This opposition to the </a:t>
            </a:r>
            <a:r>
              <a:rPr lang="en-US" b="1" dirty="0"/>
              <a:t>Committee of Public Safety</a:t>
            </a:r>
            <a:r>
              <a:rPr lang="en-US" dirty="0"/>
              <a:t> caused many </a:t>
            </a:r>
            <a:r>
              <a:rPr lang="en-US" dirty="0" err="1"/>
              <a:t>Girondists</a:t>
            </a:r>
            <a:r>
              <a:rPr lang="en-US" dirty="0"/>
              <a:t> to be tried and executed for treason</a:t>
            </a:r>
          </a:p>
          <a:p>
            <a:r>
              <a:rPr lang="en-US" dirty="0"/>
              <a:t>Eventually, even </a:t>
            </a:r>
            <a:r>
              <a:rPr lang="en-US" b="1" dirty="0"/>
              <a:t>Georges Danton</a:t>
            </a:r>
            <a:r>
              <a:rPr lang="en-US" dirty="0"/>
              <a:t> wanted to end the executions</a:t>
            </a:r>
          </a:p>
          <a:p>
            <a:pPr lvl="1"/>
            <a:r>
              <a:rPr lang="en-US" dirty="0"/>
              <a:t>This resulted in Danton being tried and executed for treason</a:t>
            </a:r>
          </a:p>
          <a:p>
            <a:r>
              <a:rPr lang="en-US" b="1" dirty="0" err="1"/>
              <a:t>Maximilien</a:t>
            </a:r>
            <a:r>
              <a:rPr lang="en-US" b="1" dirty="0"/>
              <a:t> Robespierre</a:t>
            </a:r>
            <a:r>
              <a:rPr lang="en-US" dirty="0"/>
              <a:t> became leader of the Committee of Public Safety</a:t>
            </a:r>
          </a:p>
          <a:p>
            <a:pPr lvl="1"/>
            <a:r>
              <a:rPr lang="en-US" dirty="0"/>
              <a:t>He continued the executions</a:t>
            </a:r>
          </a:p>
          <a:p>
            <a:pPr lvl="1"/>
            <a:r>
              <a:rPr lang="en-US" dirty="0"/>
              <a:t>Convention came to blame Robespierre for the Reign of Terror</a:t>
            </a:r>
          </a:p>
          <a:p>
            <a:r>
              <a:rPr lang="en-US" b="1" dirty="0" err="1"/>
              <a:t>Thermidorean</a:t>
            </a:r>
            <a:r>
              <a:rPr lang="en-US" b="1" dirty="0"/>
              <a:t> Reaction</a:t>
            </a:r>
            <a:endParaRPr lang="en-US" dirty="0"/>
          </a:p>
          <a:p>
            <a:pPr lvl="1"/>
            <a:r>
              <a:rPr lang="en-US" dirty="0"/>
              <a:t>July 27, 1794 – ended the Reign of Terror</a:t>
            </a:r>
          </a:p>
          <a:p>
            <a:pPr lvl="1"/>
            <a:r>
              <a:rPr lang="en-US" dirty="0"/>
              <a:t>Convention sent Robespierre and other members of the Committee of Public Safety to the guillotine </a:t>
            </a:r>
          </a:p>
          <a:p>
            <a:pPr lvl="2"/>
            <a:r>
              <a:rPr lang="en-US" dirty="0"/>
              <a:t>Robespierre was guillotined on July 28, 1794</a:t>
            </a:r>
          </a:p>
          <a:p>
            <a:endParaRPr lang="en-US" dirty="0"/>
          </a:p>
        </p:txBody>
      </p:sp>
      <p:sp>
        <p:nvSpPr>
          <p:cNvPr id="3" name="Title 2"/>
          <p:cNvSpPr>
            <a:spLocks noGrp="1"/>
          </p:cNvSpPr>
          <p:nvPr>
            <p:ph type="title"/>
          </p:nvPr>
        </p:nvSpPr>
        <p:spPr/>
        <p:txBody>
          <a:bodyPr/>
          <a:lstStyle/>
          <a:p>
            <a:r>
              <a:rPr lang="en-US" dirty="0"/>
              <a:t>F.  The </a:t>
            </a:r>
            <a:r>
              <a:rPr lang="en-US" dirty="0" err="1"/>
              <a:t>Thermidorian</a:t>
            </a:r>
            <a:r>
              <a:rPr lang="en-US" dirty="0"/>
              <a:t> Reaction</a:t>
            </a:r>
          </a:p>
        </p:txBody>
      </p:sp>
    </p:spTree>
    <p:extLst>
      <p:ext uri="{BB962C8B-B14F-4D97-AF65-F5344CB8AC3E}">
        <p14:creationId xmlns:p14="http://schemas.microsoft.com/office/powerpoint/2010/main" val="185009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Robespierre’s death ended the radical phase of the French Revolution.  On the new revolutionary calendar, July was called </a:t>
            </a:r>
            <a:r>
              <a:rPr lang="en-US" i="1" dirty="0" err="1" smtClean="0"/>
              <a:t>Thermidor</a:t>
            </a:r>
            <a:r>
              <a:rPr lang="en-US" i="1" dirty="0" smtClean="0"/>
              <a:t>  </a:t>
            </a:r>
            <a:r>
              <a:rPr lang="en-US" dirty="0" smtClean="0"/>
              <a:t>from the French word for ‘heat’.  Hence, the revolt against Robespierre is called the </a:t>
            </a:r>
            <a:r>
              <a:rPr lang="en-US" dirty="0" err="1" smtClean="0"/>
              <a:t>Thermidorian</a:t>
            </a:r>
            <a:r>
              <a:rPr lang="en-US" dirty="0" smtClean="0"/>
              <a:t> reaction.  </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45385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  The Directory , 1795-1799</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1271588"/>
            <a:ext cx="46577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0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franceshunter.files.wordpress.com/2010/06/b7e92b81a1c9d779060565cb2ce563b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456113"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p:cNvSpPr txBox="1">
            <a:spLocks noChangeArrowheads="1"/>
          </p:cNvSpPr>
          <p:nvPr/>
        </p:nvSpPr>
        <p:spPr bwMode="auto">
          <a:xfrm>
            <a:off x="9525" y="3175"/>
            <a:ext cx="44100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a:t>Reign of Terror Sets Stage for Napoleon</a:t>
            </a:r>
          </a:p>
          <a:p>
            <a:pPr eaLnBrk="1" hangingPunct="1">
              <a:spcBef>
                <a:spcPct val="0"/>
              </a:spcBef>
              <a:buFontTx/>
              <a:buNone/>
            </a:pPr>
            <a:endParaRPr lang="en-US" altLang="en-US" sz="1800" b="1" u="sng"/>
          </a:p>
          <a:p>
            <a:pPr eaLnBrk="1" hangingPunct="1">
              <a:spcBef>
                <a:spcPct val="0"/>
              </a:spcBef>
              <a:buFontTx/>
              <a:buNone/>
            </a:pPr>
            <a:r>
              <a:rPr lang="en-US" altLang="en-US" sz="1800"/>
              <a:t>Radicals lead by </a:t>
            </a:r>
            <a:r>
              <a:rPr lang="en-US" altLang="en-US" sz="1800" b="1"/>
              <a:t>Maximilien Robespierre </a:t>
            </a:r>
            <a:r>
              <a:rPr lang="en-US" altLang="en-US" sz="1800"/>
              <a:t>attempts to remake France into a </a:t>
            </a:r>
            <a:r>
              <a:rPr lang="en-US" altLang="en-US" sz="1800" b="1"/>
              <a:t>“republic of virtue” </a:t>
            </a:r>
            <a:r>
              <a:rPr lang="en-US" altLang="en-US" sz="1800"/>
              <a:t>with no trace of the Catholic Church or Monarchy.  Anyone who is even suspected of questioning the revolution faces the </a:t>
            </a:r>
            <a:r>
              <a:rPr lang="en-US" altLang="en-US" sz="1800" b="1"/>
              <a:t>guillotine</a:t>
            </a:r>
            <a:r>
              <a:rPr lang="en-US" altLang="en-US" sz="1800"/>
              <a:t> by order of the </a:t>
            </a:r>
            <a:r>
              <a:rPr lang="en-US" altLang="en-US" sz="1800" b="1"/>
              <a:t>“Committee of Public Safety”. </a:t>
            </a:r>
          </a:p>
          <a:p>
            <a:pPr eaLnBrk="1" hangingPunct="1">
              <a:spcBef>
                <a:spcPct val="0"/>
              </a:spcBef>
              <a:buFontTx/>
              <a:buNone/>
            </a:pPr>
            <a:endParaRPr lang="en-US" altLang="en-US" sz="1800" b="1"/>
          </a:p>
          <a:p>
            <a:pPr eaLnBrk="1" hangingPunct="1">
              <a:spcBef>
                <a:spcPct val="0"/>
              </a:spcBef>
              <a:buFontTx/>
              <a:buNone/>
            </a:pPr>
            <a:r>
              <a:rPr lang="en-US" altLang="en-US" sz="1800"/>
              <a:t>Thousands are executed during the </a:t>
            </a:r>
            <a:r>
              <a:rPr lang="en-US" altLang="en-US" sz="1800" b="1"/>
              <a:t>“Reign of Terror” </a:t>
            </a:r>
            <a:r>
              <a:rPr lang="en-US" altLang="en-US" sz="1800"/>
              <a:t>in 1793 &amp; 1794.  The Terror eventually ends when Robespierre himself is executed. </a:t>
            </a:r>
          </a:p>
          <a:p>
            <a:pPr eaLnBrk="1" hangingPunct="1">
              <a:spcBef>
                <a:spcPct val="0"/>
              </a:spcBef>
              <a:buFontTx/>
              <a:buNone/>
            </a:pPr>
            <a:endParaRPr lang="en-US" altLang="en-US" sz="1800"/>
          </a:p>
          <a:p>
            <a:pPr eaLnBrk="1" hangingPunct="1">
              <a:spcBef>
                <a:spcPct val="0"/>
              </a:spcBef>
              <a:buFontTx/>
              <a:buNone/>
            </a:pPr>
            <a:r>
              <a:rPr lang="en-US" altLang="en-US" sz="1800"/>
              <a:t>France comes under control of more moderate &amp; conservative leaders who form yet another government called the </a:t>
            </a:r>
            <a:r>
              <a:rPr lang="en-US" altLang="en-US" sz="1800" b="1"/>
              <a:t>“Directory”. </a:t>
            </a:r>
            <a:r>
              <a:rPr lang="en-US" altLang="en-US" sz="1800"/>
              <a:t>This government promises to “restore order” to France.   The leaders of the Directory turn to the military for help…</a:t>
            </a:r>
          </a:p>
        </p:txBody>
      </p:sp>
      <p:sp>
        <p:nvSpPr>
          <p:cNvPr id="7172" name="TextBox 1"/>
          <p:cNvSpPr txBox="1">
            <a:spLocks noChangeArrowheads="1"/>
          </p:cNvSpPr>
          <p:nvPr/>
        </p:nvSpPr>
        <p:spPr bwMode="auto">
          <a:xfrm>
            <a:off x="4279900" y="6335713"/>
            <a:ext cx="486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t>Is the cartoon supporting or criticizing the radicals?  Explain</a:t>
            </a:r>
          </a:p>
        </p:txBody>
      </p:sp>
    </p:spTree>
    <p:extLst>
      <p:ext uri="{BB962C8B-B14F-4D97-AF65-F5344CB8AC3E}">
        <p14:creationId xmlns:p14="http://schemas.microsoft.com/office/powerpoint/2010/main" val="737542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24540</TotalTime>
  <Words>1635</Words>
  <Application>Microsoft Office PowerPoint</Application>
  <PresentationFormat>On-screen Show (4:3)</PresentationFormat>
  <Paragraphs>165</Paragraphs>
  <Slides>31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Lucida Sans Unicode</vt:lpstr>
      <vt:lpstr>Times New Roman</vt:lpstr>
      <vt:lpstr>Verdana</vt:lpstr>
      <vt:lpstr>Wingdings 2</vt:lpstr>
      <vt:lpstr>Wingdings 3</vt:lpstr>
      <vt:lpstr>Concourse</vt:lpstr>
      <vt:lpstr>The French Revolution and Napoleon</vt:lpstr>
      <vt:lpstr>D.  The Reign of Terror</vt:lpstr>
      <vt:lpstr>PowerPoint Presentation</vt:lpstr>
      <vt:lpstr>E.  The ‘Nation in Arms’</vt:lpstr>
      <vt:lpstr>PowerPoint Presentation</vt:lpstr>
      <vt:lpstr>F.  The Thermidorian Reaction</vt:lpstr>
      <vt:lpstr>PowerPoint Presentation</vt:lpstr>
      <vt:lpstr>VI.  The Directory , 1795-1799</vt:lpstr>
      <vt:lpstr>PowerPoint Presentation</vt:lpstr>
      <vt:lpstr>A.  Bourgeoisie Misrule</vt:lpstr>
      <vt:lpstr>The Directory did…some things</vt:lpstr>
      <vt:lpstr>PowerPoint Presentation</vt:lpstr>
      <vt:lpstr>B.  The Fall of the Directory</vt:lpstr>
      <vt:lpstr>PowerPoint Presentation</vt:lpstr>
      <vt:lpstr>Napoleon</vt:lpstr>
      <vt:lpstr>Napoleon</vt:lpstr>
      <vt:lpstr>Napoleon’s Coat of Arms</vt:lpstr>
      <vt:lpstr>Napoleon Bonaparte</vt:lpstr>
      <vt:lpstr>Napoleon Seizes Political Power</vt:lpstr>
      <vt:lpstr>Napoleon Brings Changes to France</vt:lpstr>
      <vt:lpstr>Napoleonic Code of National Laws Established</vt:lpstr>
      <vt:lpstr>Napoleon Builds an Empire</vt:lpstr>
      <vt:lpstr>Napoleon Attempts to Conquer Europe </vt:lpstr>
      <vt:lpstr>PowerPoint Presentation</vt:lpstr>
      <vt:lpstr>PowerPoint Presentation</vt:lpstr>
      <vt:lpstr>Napoleon’s Decline</vt:lpstr>
      <vt:lpstr>End Results of Napoleon’s Rule</vt:lpstr>
      <vt:lpstr>PowerPoint Presentation</vt:lpstr>
      <vt:lpstr>French Pride &amp; National Memory</vt:lpstr>
      <vt:lpstr>Napoleon’s Defeat</vt:lpstr>
      <vt:lpstr>Accomplishments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and Napoleon</dc:title>
  <dc:creator>Windows User</dc:creator>
  <cp:lastModifiedBy>McIntosh, Kyle</cp:lastModifiedBy>
  <cp:revision>40</cp:revision>
  <dcterms:created xsi:type="dcterms:W3CDTF">2013-08-29T16:13:56Z</dcterms:created>
  <dcterms:modified xsi:type="dcterms:W3CDTF">2019-03-19T16:30:26Z</dcterms:modified>
</cp:coreProperties>
</file>