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6" r:id="rId17"/>
    <p:sldId id="275" r:id="rId18"/>
    <p:sldId id="272" r:id="rId19"/>
    <p:sldId id="279" r:id="rId20"/>
    <p:sldId id="280" r:id="rId21"/>
    <p:sldId id="273" r:id="rId22"/>
    <p:sldId id="274" r:id="rId23"/>
    <p:sldId id="278"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6F8043-BDF6-4041-93CC-ACB5504FFB93}"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CA"/>
        </a:p>
      </dgm:t>
    </dgm:pt>
    <dgm:pt modelId="{CE56EF9D-3275-4416-8188-8E8B04A5C93A}">
      <dgm:prSet phldrT="[Text]"/>
      <dgm:spPr/>
      <dgm:t>
        <a:bodyPr/>
        <a:lstStyle/>
        <a:p>
          <a:r>
            <a:rPr lang="en-CA" dirty="0" smtClean="0"/>
            <a:t>The Nature of Human Beings</a:t>
          </a:r>
          <a:endParaRPr lang="en-CA" dirty="0"/>
        </a:p>
      </dgm:t>
    </dgm:pt>
    <dgm:pt modelId="{AC069473-CA4D-4E15-BA99-305DC623FC42}" type="parTrans" cxnId="{AD6E9E9C-FA7E-4F27-AFAB-9E3E96D86B38}">
      <dgm:prSet/>
      <dgm:spPr/>
      <dgm:t>
        <a:bodyPr/>
        <a:lstStyle/>
        <a:p>
          <a:endParaRPr lang="en-CA"/>
        </a:p>
      </dgm:t>
    </dgm:pt>
    <dgm:pt modelId="{B0C9B14F-B1F7-4825-AB77-D1B0EFF992D7}" type="sibTrans" cxnId="{AD6E9E9C-FA7E-4F27-AFAB-9E3E96D86B38}">
      <dgm:prSet/>
      <dgm:spPr/>
      <dgm:t>
        <a:bodyPr/>
        <a:lstStyle/>
        <a:p>
          <a:endParaRPr lang="en-CA"/>
        </a:p>
      </dgm:t>
    </dgm:pt>
    <dgm:pt modelId="{BE221CDD-3FAF-4EFE-A777-BF2B3F2C433A}">
      <dgm:prSet phldrT="[Text]"/>
      <dgm:spPr/>
      <dgm:t>
        <a:bodyPr/>
        <a:lstStyle/>
        <a:p>
          <a:r>
            <a:rPr lang="en-CA" dirty="0" smtClean="0"/>
            <a:t>The Structure of Society</a:t>
          </a:r>
          <a:endParaRPr lang="en-CA" dirty="0"/>
        </a:p>
      </dgm:t>
    </dgm:pt>
    <dgm:pt modelId="{4FF0FC24-7B9F-4F8E-9BC3-8380CC8617DC}" type="parTrans" cxnId="{FDC558A9-339A-4DE7-87B6-5D9F4709C2B7}">
      <dgm:prSet/>
      <dgm:spPr/>
      <dgm:t>
        <a:bodyPr/>
        <a:lstStyle/>
        <a:p>
          <a:endParaRPr lang="en-CA"/>
        </a:p>
      </dgm:t>
    </dgm:pt>
    <dgm:pt modelId="{406200BE-BCB6-4214-87B8-CCE0F64E04E2}" type="sibTrans" cxnId="{FDC558A9-339A-4DE7-87B6-5D9F4709C2B7}">
      <dgm:prSet/>
      <dgm:spPr/>
      <dgm:t>
        <a:bodyPr/>
        <a:lstStyle/>
        <a:p>
          <a:endParaRPr lang="en-CA"/>
        </a:p>
      </dgm:t>
    </dgm:pt>
    <dgm:pt modelId="{C3C634E2-4B3A-4C5C-B1C3-8E557BCBCB2E}">
      <dgm:prSet phldrT="[Text]"/>
      <dgm:spPr/>
      <dgm:t>
        <a:bodyPr/>
        <a:lstStyle/>
        <a:p>
          <a:r>
            <a:rPr lang="en-CA" dirty="0" smtClean="0"/>
            <a:t>Interpretations of History</a:t>
          </a:r>
          <a:endParaRPr lang="en-CA" dirty="0"/>
        </a:p>
      </dgm:t>
    </dgm:pt>
    <dgm:pt modelId="{8044F56D-3833-4042-B771-8B6D8D4DD995}" type="parTrans" cxnId="{D6E18E18-209A-4F29-B28E-53A65758647A}">
      <dgm:prSet/>
      <dgm:spPr/>
      <dgm:t>
        <a:bodyPr/>
        <a:lstStyle/>
        <a:p>
          <a:endParaRPr lang="en-CA"/>
        </a:p>
      </dgm:t>
    </dgm:pt>
    <dgm:pt modelId="{9659CCA4-69B3-4A0E-8471-3FF84E2D85E7}" type="sibTrans" cxnId="{D6E18E18-209A-4F29-B28E-53A65758647A}">
      <dgm:prSet/>
      <dgm:spPr/>
      <dgm:t>
        <a:bodyPr/>
        <a:lstStyle/>
        <a:p>
          <a:endParaRPr lang="en-CA"/>
        </a:p>
      </dgm:t>
    </dgm:pt>
    <dgm:pt modelId="{1AC24362-DB8C-4CB5-8731-FEF990E56998}">
      <dgm:prSet phldrT="[Text]"/>
      <dgm:spPr/>
      <dgm:t>
        <a:bodyPr/>
        <a:lstStyle/>
        <a:p>
          <a:r>
            <a:rPr lang="en-CA" dirty="0" smtClean="0"/>
            <a:t>Visions of the Future</a:t>
          </a:r>
          <a:endParaRPr lang="en-CA" dirty="0"/>
        </a:p>
      </dgm:t>
    </dgm:pt>
    <dgm:pt modelId="{9B6947C4-6AEC-4D00-9CAE-6FD2C81295C5}" type="parTrans" cxnId="{5BA6BBDF-4BEF-4564-819D-39D6BFB991FC}">
      <dgm:prSet/>
      <dgm:spPr/>
      <dgm:t>
        <a:bodyPr/>
        <a:lstStyle/>
        <a:p>
          <a:endParaRPr lang="en-CA"/>
        </a:p>
      </dgm:t>
    </dgm:pt>
    <dgm:pt modelId="{FF7E9FC1-DEC9-4EAF-8847-A9C0CB2B0355}" type="sibTrans" cxnId="{5BA6BBDF-4BEF-4564-819D-39D6BFB991FC}">
      <dgm:prSet/>
      <dgm:spPr/>
      <dgm:t>
        <a:bodyPr/>
        <a:lstStyle/>
        <a:p>
          <a:endParaRPr lang="en-CA"/>
        </a:p>
      </dgm:t>
    </dgm:pt>
    <dgm:pt modelId="{6A8ECD8E-C489-47C6-8E79-12532A9045F0}" type="pres">
      <dgm:prSet presAssocID="{286F8043-BDF6-4041-93CC-ACB5504FFB93}" presName="diagram" presStyleCnt="0">
        <dgm:presLayoutVars>
          <dgm:dir/>
          <dgm:resizeHandles val="exact"/>
        </dgm:presLayoutVars>
      </dgm:prSet>
      <dgm:spPr/>
      <dgm:t>
        <a:bodyPr/>
        <a:lstStyle/>
        <a:p>
          <a:endParaRPr lang="en-CA"/>
        </a:p>
      </dgm:t>
    </dgm:pt>
    <dgm:pt modelId="{18082ABC-E695-406B-966E-3AA9D0F23259}" type="pres">
      <dgm:prSet presAssocID="{CE56EF9D-3275-4416-8188-8E8B04A5C93A}" presName="node" presStyleLbl="node1" presStyleIdx="0" presStyleCnt="4">
        <dgm:presLayoutVars>
          <dgm:bulletEnabled val="1"/>
        </dgm:presLayoutVars>
      </dgm:prSet>
      <dgm:spPr/>
      <dgm:t>
        <a:bodyPr/>
        <a:lstStyle/>
        <a:p>
          <a:endParaRPr lang="en-CA"/>
        </a:p>
      </dgm:t>
    </dgm:pt>
    <dgm:pt modelId="{F68CACD8-ED79-4BD5-8970-EAC1506519A1}" type="pres">
      <dgm:prSet presAssocID="{B0C9B14F-B1F7-4825-AB77-D1B0EFF992D7}" presName="sibTrans" presStyleCnt="0"/>
      <dgm:spPr/>
    </dgm:pt>
    <dgm:pt modelId="{081DA7C2-1BB4-4834-BA69-94FAFE58437B}" type="pres">
      <dgm:prSet presAssocID="{BE221CDD-3FAF-4EFE-A777-BF2B3F2C433A}" presName="node" presStyleLbl="node1" presStyleIdx="1" presStyleCnt="4">
        <dgm:presLayoutVars>
          <dgm:bulletEnabled val="1"/>
        </dgm:presLayoutVars>
      </dgm:prSet>
      <dgm:spPr/>
      <dgm:t>
        <a:bodyPr/>
        <a:lstStyle/>
        <a:p>
          <a:endParaRPr lang="en-CA"/>
        </a:p>
      </dgm:t>
    </dgm:pt>
    <dgm:pt modelId="{42F875A5-01CC-4F07-98AE-71A04F71C47F}" type="pres">
      <dgm:prSet presAssocID="{406200BE-BCB6-4214-87B8-CCE0F64E04E2}" presName="sibTrans" presStyleCnt="0"/>
      <dgm:spPr/>
    </dgm:pt>
    <dgm:pt modelId="{74C4952E-80C2-423C-9279-1A2E643C229B}" type="pres">
      <dgm:prSet presAssocID="{C3C634E2-4B3A-4C5C-B1C3-8E557BCBCB2E}" presName="node" presStyleLbl="node1" presStyleIdx="2" presStyleCnt="4">
        <dgm:presLayoutVars>
          <dgm:bulletEnabled val="1"/>
        </dgm:presLayoutVars>
      </dgm:prSet>
      <dgm:spPr/>
      <dgm:t>
        <a:bodyPr/>
        <a:lstStyle/>
        <a:p>
          <a:endParaRPr lang="en-CA"/>
        </a:p>
      </dgm:t>
    </dgm:pt>
    <dgm:pt modelId="{4AB8660E-6EBC-4707-ADFC-059C384A7A4F}" type="pres">
      <dgm:prSet presAssocID="{9659CCA4-69B3-4A0E-8471-3FF84E2D85E7}" presName="sibTrans" presStyleCnt="0"/>
      <dgm:spPr/>
    </dgm:pt>
    <dgm:pt modelId="{032050F0-AA52-4F2F-861C-3F74E7CC104D}" type="pres">
      <dgm:prSet presAssocID="{1AC24362-DB8C-4CB5-8731-FEF990E56998}" presName="node" presStyleLbl="node1" presStyleIdx="3" presStyleCnt="4">
        <dgm:presLayoutVars>
          <dgm:bulletEnabled val="1"/>
        </dgm:presLayoutVars>
      </dgm:prSet>
      <dgm:spPr/>
      <dgm:t>
        <a:bodyPr/>
        <a:lstStyle/>
        <a:p>
          <a:endParaRPr lang="en-CA"/>
        </a:p>
      </dgm:t>
    </dgm:pt>
  </dgm:ptLst>
  <dgm:cxnLst>
    <dgm:cxn modelId="{5BA6BBDF-4BEF-4564-819D-39D6BFB991FC}" srcId="{286F8043-BDF6-4041-93CC-ACB5504FFB93}" destId="{1AC24362-DB8C-4CB5-8731-FEF990E56998}" srcOrd="3" destOrd="0" parTransId="{9B6947C4-6AEC-4D00-9CAE-6FD2C81295C5}" sibTransId="{FF7E9FC1-DEC9-4EAF-8847-A9C0CB2B0355}"/>
    <dgm:cxn modelId="{D6E18E18-209A-4F29-B28E-53A65758647A}" srcId="{286F8043-BDF6-4041-93CC-ACB5504FFB93}" destId="{C3C634E2-4B3A-4C5C-B1C3-8E557BCBCB2E}" srcOrd="2" destOrd="0" parTransId="{8044F56D-3833-4042-B771-8B6D8D4DD995}" sibTransId="{9659CCA4-69B3-4A0E-8471-3FF84E2D85E7}"/>
    <dgm:cxn modelId="{FDC558A9-339A-4DE7-87B6-5D9F4709C2B7}" srcId="{286F8043-BDF6-4041-93CC-ACB5504FFB93}" destId="{BE221CDD-3FAF-4EFE-A777-BF2B3F2C433A}" srcOrd="1" destOrd="0" parTransId="{4FF0FC24-7B9F-4F8E-9BC3-8380CC8617DC}" sibTransId="{406200BE-BCB6-4214-87B8-CCE0F64E04E2}"/>
    <dgm:cxn modelId="{AD6E9E9C-FA7E-4F27-AFAB-9E3E96D86B38}" srcId="{286F8043-BDF6-4041-93CC-ACB5504FFB93}" destId="{CE56EF9D-3275-4416-8188-8E8B04A5C93A}" srcOrd="0" destOrd="0" parTransId="{AC069473-CA4D-4E15-BA99-305DC623FC42}" sibTransId="{B0C9B14F-B1F7-4825-AB77-D1B0EFF992D7}"/>
    <dgm:cxn modelId="{75E772D5-3044-47CD-AD67-E6A73096254C}" type="presOf" srcId="{C3C634E2-4B3A-4C5C-B1C3-8E557BCBCB2E}" destId="{74C4952E-80C2-423C-9279-1A2E643C229B}" srcOrd="0" destOrd="0" presId="urn:microsoft.com/office/officeart/2005/8/layout/default#1"/>
    <dgm:cxn modelId="{3DDE190B-FC2A-48C9-A130-FFEAEB9AE9A3}" type="presOf" srcId="{BE221CDD-3FAF-4EFE-A777-BF2B3F2C433A}" destId="{081DA7C2-1BB4-4834-BA69-94FAFE58437B}" srcOrd="0" destOrd="0" presId="urn:microsoft.com/office/officeart/2005/8/layout/default#1"/>
    <dgm:cxn modelId="{316FA336-C494-4585-B848-B65E004E12FF}" type="presOf" srcId="{CE56EF9D-3275-4416-8188-8E8B04A5C93A}" destId="{18082ABC-E695-406B-966E-3AA9D0F23259}" srcOrd="0" destOrd="0" presId="urn:microsoft.com/office/officeart/2005/8/layout/default#1"/>
    <dgm:cxn modelId="{E73E49EC-5E38-4EDD-B816-267DBB5E3670}" type="presOf" srcId="{1AC24362-DB8C-4CB5-8731-FEF990E56998}" destId="{032050F0-AA52-4F2F-861C-3F74E7CC104D}" srcOrd="0" destOrd="0" presId="urn:microsoft.com/office/officeart/2005/8/layout/default#1"/>
    <dgm:cxn modelId="{6C2606A4-1108-4ECF-A207-886DCB6E1EC7}" type="presOf" srcId="{286F8043-BDF6-4041-93CC-ACB5504FFB93}" destId="{6A8ECD8E-C489-47C6-8E79-12532A9045F0}" srcOrd="0" destOrd="0" presId="urn:microsoft.com/office/officeart/2005/8/layout/default#1"/>
    <dgm:cxn modelId="{46AA6030-164A-44CA-B781-937496E56837}" type="presParOf" srcId="{6A8ECD8E-C489-47C6-8E79-12532A9045F0}" destId="{18082ABC-E695-406B-966E-3AA9D0F23259}" srcOrd="0" destOrd="0" presId="urn:microsoft.com/office/officeart/2005/8/layout/default#1"/>
    <dgm:cxn modelId="{369A6DF7-D7D4-4325-A2B8-8011FBCD4F87}" type="presParOf" srcId="{6A8ECD8E-C489-47C6-8E79-12532A9045F0}" destId="{F68CACD8-ED79-4BD5-8970-EAC1506519A1}" srcOrd="1" destOrd="0" presId="urn:microsoft.com/office/officeart/2005/8/layout/default#1"/>
    <dgm:cxn modelId="{2973FE8D-F703-4340-9659-AE792641DA7A}" type="presParOf" srcId="{6A8ECD8E-C489-47C6-8E79-12532A9045F0}" destId="{081DA7C2-1BB4-4834-BA69-94FAFE58437B}" srcOrd="2" destOrd="0" presId="urn:microsoft.com/office/officeart/2005/8/layout/default#1"/>
    <dgm:cxn modelId="{6844E40B-72C6-44B4-90CA-F4A08D4B59C2}" type="presParOf" srcId="{6A8ECD8E-C489-47C6-8E79-12532A9045F0}" destId="{42F875A5-01CC-4F07-98AE-71A04F71C47F}" srcOrd="3" destOrd="0" presId="urn:microsoft.com/office/officeart/2005/8/layout/default#1"/>
    <dgm:cxn modelId="{D864D70C-C742-4544-8C23-CDE407CA72F7}" type="presParOf" srcId="{6A8ECD8E-C489-47C6-8E79-12532A9045F0}" destId="{74C4952E-80C2-423C-9279-1A2E643C229B}" srcOrd="4" destOrd="0" presId="urn:microsoft.com/office/officeart/2005/8/layout/default#1"/>
    <dgm:cxn modelId="{0238D47A-CDDC-4845-948B-5A92E1510F85}" type="presParOf" srcId="{6A8ECD8E-C489-47C6-8E79-12532A9045F0}" destId="{4AB8660E-6EBC-4707-ADFC-059C384A7A4F}" srcOrd="5" destOrd="0" presId="urn:microsoft.com/office/officeart/2005/8/layout/default#1"/>
    <dgm:cxn modelId="{D41476C1-30E9-4633-AACA-A0BD84FA65B9}" type="presParOf" srcId="{6A8ECD8E-C489-47C6-8E79-12532A9045F0}" destId="{032050F0-AA52-4F2F-861C-3F74E7CC104D}"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82ABC-E695-406B-966E-3AA9D0F23259}">
      <dsp:nvSpPr>
        <dsp:cNvPr id="0" name=""/>
        <dsp:cNvSpPr/>
      </dsp:nvSpPr>
      <dsp:spPr>
        <a:xfrm>
          <a:off x="744" y="145603"/>
          <a:ext cx="2902148" cy="17412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CA" sz="3200" kern="1200" dirty="0" smtClean="0"/>
            <a:t>The Nature of Human Beings</a:t>
          </a:r>
          <a:endParaRPr lang="en-CA" sz="3200" kern="1200" dirty="0"/>
        </a:p>
      </dsp:txBody>
      <dsp:txXfrm>
        <a:off x="744" y="145603"/>
        <a:ext cx="2902148" cy="1741289"/>
      </dsp:txXfrm>
    </dsp:sp>
    <dsp:sp modelId="{081DA7C2-1BB4-4834-BA69-94FAFE58437B}">
      <dsp:nvSpPr>
        <dsp:cNvPr id="0" name=""/>
        <dsp:cNvSpPr/>
      </dsp:nvSpPr>
      <dsp:spPr>
        <a:xfrm>
          <a:off x="3193107" y="145603"/>
          <a:ext cx="2902148" cy="17412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CA" sz="3200" kern="1200" dirty="0" smtClean="0"/>
            <a:t>The Structure of Society</a:t>
          </a:r>
          <a:endParaRPr lang="en-CA" sz="3200" kern="1200" dirty="0"/>
        </a:p>
      </dsp:txBody>
      <dsp:txXfrm>
        <a:off x="3193107" y="145603"/>
        <a:ext cx="2902148" cy="1741289"/>
      </dsp:txXfrm>
    </dsp:sp>
    <dsp:sp modelId="{74C4952E-80C2-423C-9279-1A2E643C229B}">
      <dsp:nvSpPr>
        <dsp:cNvPr id="0" name=""/>
        <dsp:cNvSpPr/>
      </dsp:nvSpPr>
      <dsp:spPr>
        <a:xfrm>
          <a:off x="744" y="2177107"/>
          <a:ext cx="2902148" cy="17412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CA" sz="3200" kern="1200" dirty="0" smtClean="0"/>
            <a:t>Interpretations of History</a:t>
          </a:r>
          <a:endParaRPr lang="en-CA" sz="3200" kern="1200" dirty="0"/>
        </a:p>
      </dsp:txBody>
      <dsp:txXfrm>
        <a:off x="744" y="2177107"/>
        <a:ext cx="2902148" cy="1741289"/>
      </dsp:txXfrm>
    </dsp:sp>
    <dsp:sp modelId="{032050F0-AA52-4F2F-861C-3F74E7CC104D}">
      <dsp:nvSpPr>
        <dsp:cNvPr id="0" name=""/>
        <dsp:cNvSpPr/>
      </dsp:nvSpPr>
      <dsp:spPr>
        <a:xfrm>
          <a:off x="3193107" y="2177107"/>
          <a:ext cx="2902148" cy="17412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CA" sz="3200" kern="1200" dirty="0" smtClean="0"/>
            <a:t>Visions of the Future</a:t>
          </a:r>
          <a:endParaRPr lang="en-CA" sz="3200" kern="1200" dirty="0"/>
        </a:p>
      </dsp:txBody>
      <dsp:txXfrm>
        <a:off x="3193107"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F3327B-7B06-41EA-BB4B-85310008E89A}" type="datetimeFigureOut">
              <a:rPr lang="en-US" smtClean="0"/>
              <a:pPr/>
              <a:t>2/3/2017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589CCA-0F34-47FD-9F45-873B0B2F8188}" type="slidenum">
              <a:rPr lang="en-CA" smtClean="0"/>
              <a:pPr/>
              <a:t>‹#›</a:t>
            </a:fld>
            <a:endParaRPr lang="en-CA"/>
          </a:p>
        </p:txBody>
      </p:sp>
    </p:spTree>
    <p:extLst>
      <p:ext uri="{BB962C8B-B14F-4D97-AF65-F5344CB8AC3E}">
        <p14:creationId xmlns:p14="http://schemas.microsoft.com/office/powerpoint/2010/main" val="173964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a:t>
            </a:fld>
            <a:endParaRPr lang="en-CA"/>
          </a:p>
        </p:txBody>
      </p:sp>
    </p:spTree>
    <p:extLst>
      <p:ext uri="{BB962C8B-B14F-4D97-AF65-F5344CB8AC3E}">
        <p14:creationId xmlns:p14="http://schemas.microsoft.com/office/powerpoint/2010/main" val="2927576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10</a:t>
            </a:fld>
            <a:endParaRPr lang="en-CA"/>
          </a:p>
        </p:txBody>
      </p:sp>
    </p:spTree>
    <p:extLst>
      <p:ext uri="{BB962C8B-B14F-4D97-AF65-F5344CB8AC3E}">
        <p14:creationId xmlns:p14="http://schemas.microsoft.com/office/powerpoint/2010/main" val="953035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11</a:t>
            </a:fld>
            <a:endParaRPr lang="en-CA"/>
          </a:p>
        </p:txBody>
      </p:sp>
    </p:spTree>
    <p:extLst>
      <p:ext uri="{BB962C8B-B14F-4D97-AF65-F5344CB8AC3E}">
        <p14:creationId xmlns:p14="http://schemas.microsoft.com/office/powerpoint/2010/main" val="3548948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12</a:t>
            </a:fld>
            <a:endParaRPr lang="en-CA"/>
          </a:p>
        </p:txBody>
      </p:sp>
    </p:spTree>
    <p:extLst>
      <p:ext uri="{BB962C8B-B14F-4D97-AF65-F5344CB8AC3E}">
        <p14:creationId xmlns:p14="http://schemas.microsoft.com/office/powerpoint/2010/main" val="4050902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13</a:t>
            </a:fld>
            <a:endParaRPr lang="en-CA"/>
          </a:p>
        </p:txBody>
      </p:sp>
    </p:spTree>
    <p:extLst>
      <p:ext uri="{BB962C8B-B14F-4D97-AF65-F5344CB8AC3E}">
        <p14:creationId xmlns:p14="http://schemas.microsoft.com/office/powerpoint/2010/main" val="281383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14</a:t>
            </a:fld>
            <a:endParaRPr lang="en-CA"/>
          </a:p>
        </p:txBody>
      </p:sp>
    </p:spTree>
    <p:extLst>
      <p:ext uri="{BB962C8B-B14F-4D97-AF65-F5344CB8AC3E}">
        <p14:creationId xmlns:p14="http://schemas.microsoft.com/office/powerpoint/2010/main" val="2129899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15</a:t>
            </a:fld>
            <a:endParaRPr lang="en-CA"/>
          </a:p>
        </p:txBody>
      </p:sp>
    </p:spTree>
    <p:extLst>
      <p:ext uri="{BB962C8B-B14F-4D97-AF65-F5344CB8AC3E}">
        <p14:creationId xmlns:p14="http://schemas.microsoft.com/office/powerpoint/2010/main" val="2786585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16</a:t>
            </a:fld>
            <a:endParaRPr lang="en-CA"/>
          </a:p>
        </p:txBody>
      </p:sp>
    </p:spTree>
    <p:extLst>
      <p:ext uri="{BB962C8B-B14F-4D97-AF65-F5344CB8AC3E}">
        <p14:creationId xmlns:p14="http://schemas.microsoft.com/office/powerpoint/2010/main" val="2198500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17</a:t>
            </a:fld>
            <a:endParaRPr lang="en-CA"/>
          </a:p>
        </p:txBody>
      </p:sp>
    </p:spTree>
    <p:extLst>
      <p:ext uri="{BB962C8B-B14F-4D97-AF65-F5344CB8AC3E}">
        <p14:creationId xmlns:p14="http://schemas.microsoft.com/office/powerpoint/2010/main" val="113424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18</a:t>
            </a:fld>
            <a:endParaRPr lang="en-CA"/>
          </a:p>
        </p:txBody>
      </p:sp>
    </p:spTree>
    <p:extLst>
      <p:ext uri="{BB962C8B-B14F-4D97-AF65-F5344CB8AC3E}">
        <p14:creationId xmlns:p14="http://schemas.microsoft.com/office/powerpoint/2010/main" val="2580494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21</a:t>
            </a:fld>
            <a:endParaRPr lang="en-CA"/>
          </a:p>
        </p:txBody>
      </p:sp>
    </p:spTree>
    <p:extLst>
      <p:ext uri="{BB962C8B-B14F-4D97-AF65-F5344CB8AC3E}">
        <p14:creationId xmlns:p14="http://schemas.microsoft.com/office/powerpoint/2010/main" val="1095396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2</a:t>
            </a:fld>
            <a:endParaRPr lang="en-CA"/>
          </a:p>
        </p:txBody>
      </p:sp>
    </p:spTree>
    <p:extLst>
      <p:ext uri="{BB962C8B-B14F-4D97-AF65-F5344CB8AC3E}">
        <p14:creationId xmlns:p14="http://schemas.microsoft.com/office/powerpoint/2010/main" val="15319179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22</a:t>
            </a:fld>
            <a:endParaRPr lang="en-CA"/>
          </a:p>
        </p:txBody>
      </p:sp>
    </p:spTree>
    <p:extLst>
      <p:ext uri="{BB962C8B-B14F-4D97-AF65-F5344CB8AC3E}">
        <p14:creationId xmlns:p14="http://schemas.microsoft.com/office/powerpoint/2010/main" val="1045290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23</a:t>
            </a:fld>
            <a:endParaRPr lang="en-CA"/>
          </a:p>
        </p:txBody>
      </p:sp>
    </p:spTree>
    <p:extLst>
      <p:ext uri="{BB962C8B-B14F-4D97-AF65-F5344CB8AC3E}">
        <p14:creationId xmlns:p14="http://schemas.microsoft.com/office/powerpoint/2010/main" val="1958910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3</a:t>
            </a:fld>
            <a:endParaRPr lang="en-CA"/>
          </a:p>
        </p:txBody>
      </p:sp>
    </p:spTree>
    <p:extLst>
      <p:ext uri="{BB962C8B-B14F-4D97-AF65-F5344CB8AC3E}">
        <p14:creationId xmlns:p14="http://schemas.microsoft.com/office/powerpoint/2010/main" val="2539449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4</a:t>
            </a:fld>
            <a:endParaRPr lang="en-CA"/>
          </a:p>
        </p:txBody>
      </p:sp>
    </p:spTree>
    <p:extLst>
      <p:ext uri="{BB962C8B-B14F-4D97-AF65-F5344CB8AC3E}">
        <p14:creationId xmlns:p14="http://schemas.microsoft.com/office/powerpoint/2010/main" val="1536638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5</a:t>
            </a:fld>
            <a:endParaRPr lang="en-CA"/>
          </a:p>
        </p:txBody>
      </p:sp>
    </p:spTree>
    <p:extLst>
      <p:ext uri="{BB962C8B-B14F-4D97-AF65-F5344CB8AC3E}">
        <p14:creationId xmlns:p14="http://schemas.microsoft.com/office/powerpoint/2010/main" val="1077261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6</a:t>
            </a:fld>
            <a:endParaRPr lang="en-CA"/>
          </a:p>
        </p:txBody>
      </p:sp>
    </p:spTree>
    <p:extLst>
      <p:ext uri="{BB962C8B-B14F-4D97-AF65-F5344CB8AC3E}">
        <p14:creationId xmlns:p14="http://schemas.microsoft.com/office/powerpoint/2010/main" val="2907269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7</a:t>
            </a:fld>
            <a:endParaRPr lang="en-CA"/>
          </a:p>
        </p:txBody>
      </p:sp>
    </p:spTree>
    <p:extLst>
      <p:ext uri="{BB962C8B-B14F-4D97-AF65-F5344CB8AC3E}">
        <p14:creationId xmlns:p14="http://schemas.microsoft.com/office/powerpoint/2010/main" val="1130649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8</a:t>
            </a:fld>
            <a:endParaRPr lang="en-CA"/>
          </a:p>
        </p:txBody>
      </p:sp>
    </p:spTree>
    <p:extLst>
      <p:ext uri="{BB962C8B-B14F-4D97-AF65-F5344CB8AC3E}">
        <p14:creationId xmlns:p14="http://schemas.microsoft.com/office/powerpoint/2010/main" val="3599094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6589CCA-0F34-47FD-9F45-873B0B2F8188}" type="slidenum">
              <a:rPr lang="en-CA" smtClean="0"/>
              <a:pPr/>
              <a:t>9</a:t>
            </a:fld>
            <a:endParaRPr lang="en-CA"/>
          </a:p>
        </p:txBody>
      </p:sp>
    </p:spTree>
    <p:extLst>
      <p:ext uri="{BB962C8B-B14F-4D97-AF65-F5344CB8AC3E}">
        <p14:creationId xmlns:p14="http://schemas.microsoft.com/office/powerpoint/2010/main" val="1682874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14641F-DCAC-4F16-BA62-2A6679377A15}" type="datetimeFigureOut">
              <a:rPr lang="en-US" smtClean="0"/>
              <a:pPr/>
              <a:t>2/3/2017</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1F988EBF-4A7B-4B28-A425-73EF8DC6657A}"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14641F-DCAC-4F16-BA62-2A6679377A15}" type="datetimeFigureOut">
              <a:rPr lang="en-US" smtClean="0"/>
              <a:pPr/>
              <a:t>2/3/2017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F988EBF-4A7B-4B28-A425-73EF8DC6657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14641F-DCAC-4F16-BA62-2A6679377A15}" type="datetimeFigureOut">
              <a:rPr lang="en-US" smtClean="0"/>
              <a:pPr/>
              <a:t>2/3/2017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F988EBF-4A7B-4B28-A425-73EF8DC6657A}"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14641F-DCAC-4F16-BA62-2A6679377A15}" type="datetimeFigureOut">
              <a:rPr lang="en-US" smtClean="0"/>
              <a:pPr/>
              <a:t>2/3/2017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F988EBF-4A7B-4B28-A425-73EF8DC6657A}"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14641F-DCAC-4F16-BA62-2A6679377A15}" type="datetimeFigureOut">
              <a:rPr lang="en-US" smtClean="0"/>
              <a:pPr/>
              <a:t>2/3/2017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F988EBF-4A7B-4B28-A425-73EF8DC6657A}"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14641F-DCAC-4F16-BA62-2A6679377A15}" type="datetimeFigureOut">
              <a:rPr lang="en-US" smtClean="0"/>
              <a:pPr/>
              <a:t>2/3/2017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F988EBF-4A7B-4B28-A425-73EF8DC6657A}"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14641F-DCAC-4F16-BA62-2A6679377A15}" type="datetimeFigureOut">
              <a:rPr lang="en-US" smtClean="0"/>
              <a:pPr/>
              <a:t>2/3/2017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F988EBF-4A7B-4B28-A425-73EF8DC6657A}"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14641F-DCAC-4F16-BA62-2A6679377A15}" type="datetimeFigureOut">
              <a:rPr lang="en-US" smtClean="0"/>
              <a:pPr/>
              <a:t>2/3/2017</a:t>
            </a:fld>
            <a:endParaRPr lang="en-CA"/>
          </a:p>
        </p:txBody>
      </p:sp>
      <p:sp>
        <p:nvSpPr>
          <p:cNvPr id="8" name="Slide Number Placeholder 7"/>
          <p:cNvSpPr>
            <a:spLocks noGrp="1"/>
          </p:cNvSpPr>
          <p:nvPr>
            <p:ph type="sldNum" sz="quarter" idx="11"/>
          </p:nvPr>
        </p:nvSpPr>
        <p:spPr/>
        <p:txBody>
          <a:bodyPr/>
          <a:lstStyle/>
          <a:p>
            <a:fld id="{1F988EBF-4A7B-4B28-A425-73EF8DC6657A}" type="slidenum">
              <a:rPr lang="en-CA" smtClean="0"/>
              <a:pPr/>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4641F-DCAC-4F16-BA62-2A6679377A15}" type="datetimeFigureOut">
              <a:rPr lang="en-US" smtClean="0"/>
              <a:pPr/>
              <a:t>2/3/2017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F988EBF-4A7B-4B28-A425-73EF8DC6657A}"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14641F-DCAC-4F16-BA62-2A6679377A15}" type="datetimeFigureOut">
              <a:rPr lang="en-US" smtClean="0"/>
              <a:pPr/>
              <a:t>2/3/2017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156448" y="6422064"/>
            <a:ext cx="762000" cy="365125"/>
          </a:xfrm>
        </p:spPr>
        <p:txBody>
          <a:bodyPr/>
          <a:lstStyle/>
          <a:p>
            <a:fld id="{1F988EBF-4A7B-4B28-A425-73EF8DC6657A}"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614641F-DCAC-4F16-BA62-2A6679377A15}" type="datetimeFigureOut">
              <a:rPr lang="en-US" smtClean="0"/>
              <a:pPr/>
              <a:t>2/3/2017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F988EBF-4A7B-4B28-A425-73EF8DC6657A}"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614641F-DCAC-4F16-BA62-2A6679377A15}" type="datetimeFigureOut">
              <a:rPr lang="en-US" smtClean="0"/>
              <a:pPr/>
              <a:t>2/3/2017</a:t>
            </a:fld>
            <a:endParaRPr lang="en-CA"/>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CA"/>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F988EBF-4A7B-4B28-A425-73EF8DC6657A}" type="slidenum">
              <a:rPr lang="en-CA" smtClean="0"/>
              <a:pPr/>
              <a:t>‹#›</a:t>
            </a:fld>
            <a:endParaRPr lang="en-CA"/>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8.xml"/><Relationship Id="rId5" Type="http://schemas.openxmlformats.org/officeDocument/2006/relationships/image" Target="../media/image13.jpeg"/><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rgbClr val="C00000"/>
                </a:solidFill>
              </a:rPr>
              <a:t>Perspectives on ideology</a:t>
            </a:r>
            <a:endParaRPr lang="en-CA" dirty="0">
              <a:solidFill>
                <a:srgbClr val="C00000"/>
              </a:solidFill>
            </a:endParaRPr>
          </a:p>
        </p:txBody>
      </p:sp>
      <p:sp>
        <p:nvSpPr>
          <p:cNvPr id="3" name="Subtitle 2"/>
          <p:cNvSpPr>
            <a:spLocks noGrp="1"/>
          </p:cNvSpPr>
          <p:nvPr>
            <p:ph type="subTitle" idx="1"/>
          </p:nvPr>
        </p:nvSpPr>
        <p:spPr/>
        <p:txBody>
          <a:bodyPr/>
          <a:lstStyle/>
          <a:p>
            <a:r>
              <a:rPr lang="en-CA" dirty="0" smtClean="0"/>
              <a:t>Social Studies 30-1</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upload.wikimedia.org/wikipedia/commons/f/fa/Locke-John-LOC.jpg"/>
          <p:cNvPicPr>
            <a:picLocks noChangeAspect="1" noChangeArrowheads="1"/>
          </p:cNvPicPr>
          <p:nvPr/>
        </p:nvPicPr>
        <p:blipFill>
          <a:blip r:embed="rId3" cstate="print"/>
          <a:srcRect/>
          <a:stretch>
            <a:fillRect/>
          </a:stretch>
        </p:blipFill>
        <p:spPr bwMode="auto">
          <a:xfrm>
            <a:off x="6786578" y="142852"/>
            <a:ext cx="1936732" cy="2521932"/>
          </a:xfrm>
          <a:prstGeom prst="rect">
            <a:avLst/>
          </a:prstGeom>
          <a:noFill/>
        </p:spPr>
      </p:pic>
      <p:sp>
        <p:nvSpPr>
          <p:cNvPr id="5" name="Title 4"/>
          <p:cNvSpPr>
            <a:spLocks noGrp="1"/>
          </p:cNvSpPr>
          <p:nvPr>
            <p:ph type="title"/>
          </p:nvPr>
        </p:nvSpPr>
        <p:spPr>
          <a:xfrm>
            <a:off x="457200" y="71414"/>
            <a:ext cx="7467600" cy="1143000"/>
          </a:xfrm>
        </p:spPr>
        <p:txBody>
          <a:bodyPr>
            <a:normAutofit/>
          </a:bodyPr>
          <a:lstStyle/>
          <a:p>
            <a:r>
              <a:rPr lang="en-CA" sz="3200" b="1" dirty="0" smtClean="0">
                <a:latin typeface="+mn-lt"/>
              </a:rPr>
              <a:t>John Locke </a:t>
            </a:r>
            <a:r>
              <a:rPr lang="en-CA" sz="3200" dirty="0" smtClean="0">
                <a:latin typeface="+mn-lt"/>
              </a:rPr>
              <a:t>(1632-1704)</a:t>
            </a:r>
            <a:endParaRPr lang="en-CA" sz="3200" b="1" dirty="0">
              <a:latin typeface="+mn-lt"/>
            </a:endParaRPr>
          </a:p>
        </p:txBody>
      </p:sp>
      <p:sp>
        <p:nvSpPr>
          <p:cNvPr id="6" name="Content Placeholder 5"/>
          <p:cNvSpPr>
            <a:spLocks noGrp="1"/>
          </p:cNvSpPr>
          <p:nvPr>
            <p:ph idx="1"/>
          </p:nvPr>
        </p:nvSpPr>
        <p:spPr>
          <a:xfrm>
            <a:off x="0" y="1500174"/>
            <a:ext cx="8929718" cy="5643602"/>
          </a:xfrm>
        </p:spPr>
        <p:txBody>
          <a:bodyPr/>
          <a:lstStyle/>
          <a:p>
            <a:r>
              <a:rPr lang="en-CA" dirty="0" smtClean="0"/>
              <a:t>Also an English philosopher</a:t>
            </a:r>
          </a:p>
          <a:p>
            <a:r>
              <a:rPr lang="en-CA" dirty="0" smtClean="0"/>
              <a:t>Unlike Hobbes, Locke believed </a:t>
            </a:r>
          </a:p>
          <a:p>
            <a:pPr>
              <a:buNone/>
            </a:pPr>
            <a:r>
              <a:rPr lang="en-CA" dirty="0" smtClean="0"/>
              <a:t>	humans are rational, intelligent, and reasonable.</a:t>
            </a:r>
          </a:p>
          <a:p>
            <a:r>
              <a:rPr lang="en-CA" dirty="0" smtClean="0"/>
              <a:t>Most people at this time believed in divine right (leaders were chosen by God and therefore had absolute power). Locke, on the contrary, believed the source of power was the people themselves.</a:t>
            </a:r>
          </a:p>
          <a:p>
            <a:r>
              <a:rPr lang="en-CA" dirty="0" smtClean="0"/>
              <a:t>He believed that any government action had to be justified by popular consent (democracy)</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arts.anu.edu.au/sss/pols3017/Images/Theorists/Rousseau.jpg"/>
          <p:cNvPicPr>
            <a:picLocks noChangeAspect="1" noChangeArrowheads="1"/>
          </p:cNvPicPr>
          <p:nvPr/>
        </p:nvPicPr>
        <p:blipFill>
          <a:blip r:embed="rId3" cstate="print"/>
          <a:srcRect/>
          <a:stretch>
            <a:fillRect/>
          </a:stretch>
        </p:blipFill>
        <p:spPr bwMode="auto">
          <a:xfrm>
            <a:off x="6072198" y="71414"/>
            <a:ext cx="1857388" cy="2293072"/>
          </a:xfrm>
          <a:prstGeom prst="rect">
            <a:avLst/>
          </a:prstGeom>
          <a:noFill/>
        </p:spPr>
      </p:pic>
      <p:sp>
        <p:nvSpPr>
          <p:cNvPr id="2" name="Title 1"/>
          <p:cNvSpPr>
            <a:spLocks noGrp="1"/>
          </p:cNvSpPr>
          <p:nvPr>
            <p:ph type="title"/>
          </p:nvPr>
        </p:nvSpPr>
        <p:spPr>
          <a:xfrm>
            <a:off x="457200" y="357174"/>
            <a:ext cx="7467600" cy="1143000"/>
          </a:xfrm>
        </p:spPr>
        <p:txBody>
          <a:bodyPr>
            <a:normAutofit/>
          </a:bodyPr>
          <a:lstStyle/>
          <a:p>
            <a:r>
              <a:rPr lang="en-CA" sz="3200" b="1" dirty="0" smtClean="0">
                <a:latin typeface="+mn-lt"/>
              </a:rPr>
              <a:t>Jean-Jacques Rousseau </a:t>
            </a:r>
            <a:br>
              <a:rPr lang="en-CA" sz="3200" b="1" dirty="0" smtClean="0">
                <a:latin typeface="+mn-lt"/>
              </a:rPr>
            </a:br>
            <a:r>
              <a:rPr lang="en-CA" sz="3200" dirty="0" smtClean="0">
                <a:latin typeface="+mn-lt"/>
              </a:rPr>
              <a:t>(1712-1778)</a:t>
            </a:r>
            <a:endParaRPr lang="en-CA" sz="3200" b="1" dirty="0">
              <a:latin typeface="+mn-lt"/>
            </a:endParaRPr>
          </a:p>
        </p:txBody>
      </p:sp>
      <p:sp>
        <p:nvSpPr>
          <p:cNvPr id="3" name="Content Placeholder 2"/>
          <p:cNvSpPr>
            <a:spLocks noGrp="1"/>
          </p:cNvSpPr>
          <p:nvPr>
            <p:ph idx="1"/>
          </p:nvPr>
        </p:nvSpPr>
        <p:spPr>
          <a:xfrm>
            <a:off x="142844" y="1785950"/>
            <a:ext cx="8858312" cy="5857892"/>
          </a:xfrm>
        </p:spPr>
        <p:txBody>
          <a:bodyPr>
            <a:normAutofit/>
          </a:bodyPr>
          <a:lstStyle/>
          <a:p>
            <a:r>
              <a:rPr lang="en-CA" sz="2800" dirty="0" smtClean="0"/>
              <a:t>Swiss Philosopher</a:t>
            </a:r>
          </a:p>
          <a:p>
            <a:r>
              <a:rPr lang="en-CA" sz="2800" dirty="0" smtClean="0"/>
              <a:t>Believed people are inherently good but have been corrupted by society and civilization</a:t>
            </a:r>
          </a:p>
          <a:p>
            <a:r>
              <a:rPr lang="en-CA" sz="2800" dirty="0" smtClean="0"/>
              <a:t>Believed men are naturally free and equal</a:t>
            </a:r>
          </a:p>
          <a:p>
            <a:r>
              <a:rPr lang="en-CA" sz="2800" dirty="0" smtClean="0"/>
              <a:t>Wanted humans to go back to these natural, good characteristics</a:t>
            </a:r>
          </a:p>
          <a:p>
            <a:r>
              <a:rPr lang="en-CA" sz="2800" dirty="0" smtClean="0"/>
              <a:t>He believed the will of the people was the absolute authority but, unlike Locke, did not believe in representative democracy</a:t>
            </a:r>
          </a:p>
          <a:p>
            <a:r>
              <a:rPr lang="en-CA" sz="2800" dirty="0" smtClean="0"/>
              <a:t>He believed citizens should make the laws directly</a:t>
            </a:r>
            <a:endParaRPr lang="en-CA"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CA" sz="4900" dirty="0" smtClean="0">
                <a:solidFill>
                  <a:srgbClr val="C00000"/>
                </a:solidFill>
              </a:rPr>
              <a:t>Identity &amp; Ideologies</a:t>
            </a:r>
            <a:r>
              <a:rPr lang="en-CA" dirty="0" smtClean="0">
                <a:solidFill>
                  <a:srgbClr val="C00000"/>
                </a:solidFill>
              </a:rPr>
              <a:t/>
            </a:r>
            <a:br>
              <a:rPr lang="en-CA" dirty="0" smtClean="0">
                <a:solidFill>
                  <a:srgbClr val="C00000"/>
                </a:solidFill>
              </a:rPr>
            </a:br>
            <a:r>
              <a:rPr lang="en-CA" dirty="0" smtClean="0">
                <a:solidFill>
                  <a:srgbClr val="C00000"/>
                </a:solidFill>
              </a:rPr>
              <a:t/>
            </a:r>
            <a:br>
              <a:rPr lang="en-CA" dirty="0" smtClean="0">
                <a:solidFill>
                  <a:srgbClr val="C00000"/>
                </a:solidFill>
              </a:rPr>
            </a:br>
            <a:r>
              <a:rPr lang="en-CA" sz="2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what extent are ideology and identity interrelated?</a:t>
            </a:r>
            <a:r>
              <a:rPr lang="en-CA"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CA"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CA" dirty="0"/>
          </a:p>
        </p:txBody>
      </p:sp>
      <p:sp>
        <p:nvSpPr>
          <p:cNvPr id="5" name="Text Placeholder 4"/>
          <p:cNvSpPr>
            <a:spLocks noGrp="1"/>
          </p:cNvSpPr>
          <p:nvPr>
            <p:ph type="body" idx="1"/>
          </p:nvPr>
        </p:nvSpPr>
        <p:spPr/>
        <p:txBody>
          <a:bodyPr/>
          <a:lstStyle/>
          <a:p>
            <a:r>
              <a:rPr lang="en-CA" dirty="0" smtClean="0"/>
              <a:t>Chapter One</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00496" y="357166"/>
            <a:ext cx="4752980" cy="673525"/>
          </a:xfrm>
        </p:spPr>
        <p:txBody>
          <a:bodyPr>
            <a:normAutofit/>
          </a:bodyPr>
          <a:lstStyle/>
          <a:p>
            <a:pPr algn="r"/>
            <a:r>
              <a:rPr lang="en-CA" sz="2400" dirty="0" smtClean="0">
                <a:solidFill>
                  <a:srgbClr val="FF0000"/>
                </a:solidFill>
              </a:rPr>
              <a:t>Understandings of Identity</a:t>
            </a:r>
            <a:endParaRPr lang="en-CA" sz="2400" dirty="0">
              <a:solidFill>
                <a:srgbClr val="FF0000"/>
              </a:solidFill>
            </a:endParaRPr>
          </a:p>
        </p:txBody>
      </p:sp>
      <p:sp>
        <p:nvSpPr>
          <p:cNvPr id="8" name="Text Placeholder 7"/>
          <p:cNvSpPr>
            <a:spLocks noGrp="1"/>
          </p:cNvSpPr>
          <p:nvPr>
            <p:ph type="body" sz="half" idx="2"/>
          </p:nvPr>
        </p:nvSpPr>
        <p:spPr>
          <a:xfrm>
            <a:off x="5143504" y="1071546"/>
            <a:ext cx="3643338" cy="5572164"/>
          </a:xfrm>
        </p:spPr>
        <p:txBody>
          <a:bodyPr>
            <a:normAutofit lnSpcReduction="10000"/>
          </a:bodyPr>
          <a:lstStyle/>
          <a:p>
            <a:endParaRPr lang="en-CA" sz="2800" dirty="0" smtClean="0"/>
          </a:p>
          <a:p>
            <a:r>
              <a:rPr lang="en-CA" sz="2800" dirty="0" smtClean="0"/>
              <a:t>Understand:</a:t>
            </a:r>
          </a:p>
          <a:p>
            <a:pPr>
              <a:buFont typeface="Arial" pitchFamily="34" charset="0"/>
              <a:buChar char="•"/>
            </a:pPr>
            <a:r>
              <a:rPr lang="en-CA" sz="2800" i="1" dirty="0" smtClean="0"/>
              <a:t>Personal Identity</a:t>
            </a:r>
          </a:p>
          <a:p>
            <a:pPr>
              <a:buFont typeface="Arial" pitchFamily="34" charset="0"/>
              <a:buChar char="•"/>
            </a:pPr>
            <a:r>
              <a:rPr lang="en-CA" sz="2800" i="1" dirty="0" smtClean="0"/>
              <a:t>Collective Identity</a:t>
            </a:r>
          </a:p>
          <a:p>
            <a:pPr>
              <a:buFont typeface="Arial" pitchFamily="34" charset="0"/>
              <a:buChar char="•"/>
            </a:pPr>
            <a:r>
              <a:rPr lang="en-CA" sz="2800" i="1" dirty="0" smtClean="0"/>
              <a:t>Beliefs and Values</a:t>
            </a:r>
          </a:p>
          <a:p>
            <a:pPr>
              <a:buFont typeface="Arial" pitchFamily="34" charset="0"/>
              <a:buChar char="•"/>
            </a:pPr>
            <a:endParaRPr lang="en-CA" sz="2800" i="1" dirty="0" smtClean="0"/>
          </a:p>
          <a:p>
            <a:pPr>
              <a:buFont typeface="Arial" pitchFamily="34" charset="0"/>
              <a:buChar char="•"/>
            </a:pPr>
            <a:endParaRPr lang="en-CA" sz="2800" i="1" dirty="0" smtClean="0"/>
          </a:p>
          <a:p>
            <a:r>
              <a:rPr lang="en-CA" sz="2800" dirty="0" smtClean="0"/>
              <a:t>Ideology can also influence identity, it is a set of principles that explain our world and our place in it.</a:t>
            </a:r>
            <a:endParaRPr lang="en-CA" sz="2800" dirty="0"/>
          </a:p>
        </p:txBody>
      </p:sp>
      <p:pic>
        <p:nvPicPr>
          <p:cNvPr id="2050" name="Picture 2" descr="http://penglish20.files.wordpress.com/2008/10/famous_people1.gif"/>
          <p:cNvPicPr>
            <a:picLocks noGrp="1" noChangeAspect="1" noChangeArrowheads="1"/>
          </p:cNvPicPr>
          <p:nvPr>
            <p:ph type="pic" idx="1"/>
          </p:nvPr>
        </p:nvPicPr>
        <p:blipFill>
          <a:blip r:embed="rId3" cstate="print"/>
          <a:srcRect/>
          <a:stretch>
            <a:fillRect/>
          </a:stretch>
        </p:blipFill>
        <p:spPr bwMode="auto">
          <a:xfrm>
            <a:off x="71406" y="1071546"/>
            <a:ext cx="5052299" cy="50522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CA" dirty="0" smtClean="0"/>
              <a:t>Universal Truths</a:t>
            </a:r>
            <a:endParaRPr lang="en-CA" dirty="0"/>
          </a:p>
        </p:txBody>
      </p:sp>
      <p:sp>
        <p:nvSpPr>
          <p:cNvPr id="6" name="Content Placeholder 5"/>
          <p:cNvSpPr>
            <a:spLocks noGrp="1"/>
          </p:cNvSpPr>
          <p:nvPr>
            <p:ph idx="1"/>
          </p:nvPr>
        </p:nvSpPr>
        <p:spPr>
          <a:xfrm>
            <a:off x="457200" y="1285860"/>
            <a:ext cx="8329642" cy="5429288"/>
          </a:xfrm>
        </p:spPr>
        <p:txBody>
          <a:bodyPr/>
          <a:lstStyle/>
          <a:p>
            <a:r>
              <a:rPr lang="en-CA" dirty="0" smtClean="0"/>
              <a:t>It may be tempting to think that </a:t>
            </a:r>
            <a:r>
              <a:rPr lang="en-CA" i="1" dirty="0" smtClean="0"/>
              <a:t>our </a:t>
            </a:r>
            <a:r>
              <a:rPr lang="en-CA" dirty="0" smtClean="0"/>
              <a:t>belief system should be universal, that what we hold to be true is not just true for ourselves but for everyone</a:t>
            </a:r>
          </a:p>
          <a:p>
            <a:r>
              <a:rPr lang="en-CA" dirty="0" smtClean="0"/>
              <a:t>Some philosophical thinkers throughout history have argued that there are universal truths while others have argued there are not</a:t>
            </a:r>
          </a:p>
          <a:p>
            <a:r>
              <a:rPr lang="en-CA" dirty="0" smtClean="0"/>
              <a:t>The fact that there is this disagreement means that people must negotiate to some extent with the values and beliefs of others</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42844" y="1303341"/>
            <a:ext cx="4714908" cy="5483245"/>
          </a:xfrm>
        </p:spPr>
        <p:txBody>
          <a:bodyPr>
            <a:noAutofit/>
          </a:bodyPr>
          <a:lstStyle/>
          <a:p>
            <a:pPr>
              <a:buNone/>
            </a:pPr>
            <a:r>
              <a:rPr lang="en-CA" sz="3200" b="1" dirty="0" smtClean="0">
                <a:ln w="24500" cmpd="dbl">
                  <a:solidFill>
                    <a:schemeClr val="accent2">
                      <a:shade val="85000"/>
                      <a:satMod val="155000"/>
                    </a:schemeClr>
                  </a:solidFill>
                  <a:prstDash val="solid"/>
                  <a:miter lim="800000"/>
                </a:ln>
                <a:solidFill>
                  <a:schemeClr val="accent3">
                    <a:lumMod val="40000"/>
                    <a:lumOff val="60000"/>
                  </a:schemeClr>
                </a:solidFill>
                <a:effectLst>
                  <a:outerShdw blurRad="38100" dist="38100" dir="7020000" algn="tl">
                    <a:srgbClr val="000000">
                      <a:alpha val="35000"/>
                    </a:srgbClr>
                  </a:outerShdw>
                </a:effectLst>
              </a:rPr>
              <a:t>“No one is born hating another person because of the colour of his skin, or his background, or his religion.  People must learn to hate...”</a:t>
            </a:r>
          </a:p>
          <a:p>
            <a:pPr>
              <a:buNone/>
            </a:pPr>
            <a:r>
              <a:rPr lang="en-CA" sz="3200" b="1" dirty="0" smtClean="0">
                <a:ln w="24500" cmpd="dbl">
                  <a:solidFill>
                    <a:schemeClr val="accent2">
                      <a:shade val="85000"/>
                      <a:satMod val="155000"/>
                    </a:schemeClr>
                  </a:solidFill>
                  <a:prstDash val="solid"/>
                  <a:miter lim="800000"/>
                </a:ln>
                <a:solidFill>
                  <a:schemeClr val="accent3">
                    <a:lumMod val="40000"/>
                    <a:lumOff val="60000"/>
                  </a:schemeClr>
                </a:solidFill>
                <a:effectLst>
                  <a:outerShdw blurRad="38100" dist="38100" dir="7020000" algn="tl">
                    <a:srgbClr val="000000">
                      <a:alpha val="35000"/>
                    </a:srgbClr>
                  </a:outerShdw>
                </a:effectLst>
              </a:rPr>
              <a:t>		-Nelson Mandela</a:t>
            </a:r>
            <a:endParaRPr lang="en-CA" sz="3200" b="1" dirty="0">
              <a:ln w="24500" cmpd="dbl">
                <a:solidFill>
                  <a:schemeClr val="accent2">
                    <a:shade val="85000"/>
                    <a:satMod val="155000"/>
                  </a:schemeClr>
                </a:solidFill>
                <a:prstDash val="solid"/>
                <a:miter lim="800000"/>
              </a:ln>
              <a:solidFill>
                <a:schemeClr val="accent3">
                  <a:lumMod val="40000"/>
                  <a:lumOff val="60000"/>
                </a:schemeClr>
              </a:solidFill>
              <a:effectLst>
                <a:outerShdw blurRad="38100" dist="38100" dir="7020000" algn="tl">
                  <a:srgbClr val="000000">
                    <a:alpha val="35000"/>
                  </a:srgbClr>
                </a:outerShdw>
              </a:effectLst>
            </a:endParaRPr>
          </a:p>
        </p:txBody>
      </p:sp>
      <p:pic>
        <p:nvPicPr>
          <p:cNvPr id="41986" name="Picture 2" descr="http://www.africamasterweb.com/AfricaMbebe/MandelaPassport.jpg"/>
          <p:cNvPicPr>
            <a:picLocks noChangeAspect="1" noChangeArrowheads="1"/>
          </p:cNvPicPr>
          <p:nvPr/>
        </p:nvPicPr>
        <p:blipFill>
          <a:blip r:embed="rId3" cstate="print"/>
          <a:srcRect/>
          <a:stretch>
            <a:fillRect/>
          </a:stretch>
        </p:blipFill>
        <p:spPr bwMode="auto">
          <a:xfrm>
            <a:off x="5000628" y="928670"/>
            <a:ext cx="3895012" cy="540227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4690" y="-71462"/>
            <a:ext cx="7470648" cy="1143000"/>
          </a:xfrm>
        </p:spPr>
        <p:txBody>
          <a:bodyPr/>
          <a:lstStyle/>
          <a:p>
            <a:pPr algn="ctr"/>
            <a:r>
              <a:rPr lang="en-CA" dirty="0" smtClean="0"/>
              <a:t>Fundamentals of Ideology</a:t>
            </a:r>
            <a:endParaRPr lang="en-CA" dirty="0"/>
          </a:p>
        </p:txBody>
      </p:sp>
      <p:graphicFrame>
        <p:nvGraphicFramePr>
          <p:cNvPr id="6" name="Diagram 5"/>
          <p:cNvGraphicFramePr/>
          <p:nvPr/>
        </p:nvGraphicFramePr>
        <p:xfrm>
          <a:off x="1524000" y="78579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42844" y="5072074"/>
            <a:ext cx="8858312" cy="1569660"/>
          </a:xfrm>
          <a:prstGeom prst="rect">
            <a:avLst/>
          </a:prstGeom>
          <a:noFill/>
        </p:spPr>
        <p:txBody>
          <a:bodyPr wrap="square" rtlCol="0">
            <a:spAutoFit/>
          </a:bodyPr>
          <a:lstStyle/>
          <a:p>
            <a:r>
              <a:rPr lang="en-CA"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Progressivism</a:t>
            </a:r>
            <a:r>
              <a:rPr lang="en-CA" sz="2400" dirty="0" smtClean="0"/>
              <a:t>-an umbrella term for various ideologies that advocate moderate political and social reform through government action.  Progressive ideologies generally support social justice and the rights of workers.</a:t>
            </a:r>
            <a:endParaRPr lang="en-CA" sz="2400" dirty="0"/>
          </a:p>
        </p:txBody>
      </p:sp>
      <p:cxnSp>
        <p:nvCxnSpPr>
          <p:cNvPr id="9" name="Straight Connector 8"/>
          <p:cNvCxnSpPr/>
          <p:nvPr/>
        </p:nvCxnSpPr>
        <p:spPr>
          <a:xfrm>
            <a:off x="285720" y="5072074"/>
            <a:ext cx="8286808" cy="0"/>
          </a:xfrm>
          <a:prstGeom prst="line">
            <a:avLst/>
          </a:prstGeom>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Characteristics of Ideology</a:t>
            </a:r>
            <a:endParaRPr lang="en-CA" dirty="0"/>
          </a:p>
        </p:txBody>
      </p:sp>
      <p:sp>
        <p:nvSpPr>
          <p:cNvPr id="3" name="Content Placeholder 2"/>
          <p:cNvSpPr>
            <a:spLocks noGrp="1"/>
          </p:cNvSpPr>
          <p:nvPr>
            <p:ph idx="1"/>
          </p:nvPr>
        </p:nvSpPr>
        <p:spPr>
          <a:xfrm>
            <a:off x="142844" y="1285860"/>
            <a:ext cx="8786874" cy="5429288"/>
          </a:xfrm>
        </p:spPr>
        <p:txBody>
          <a:bodyPr/>
          <a:lstStyle/>
          <a:p>
            <a:pPr>
              <a:buNone/>
            </a:pPr>
            <a:r>
              <a:rPr lang="en-CA" dirty="0" smtClean="0"/>
              <a:t>	Ideologies are all concerned with the essential questions of life, such as:</a:t>
            </a:r>
          </a:p>
          <a:p>
            <a:pPr>
              <a:buNone/>
            </a:pPr>
            <a:endParaRPr lang="en-CA" dirty="0" smtClean="0"/>
          </a:p>
          <a:p>
            <a:r>
              <a:rPr lang="en-CA" dirty="0" smtClean="0"/>
              <a:t>What are humans like, and why do they act the way they do?</a:t>
            </a:r>
          </a:p>
          <a:p>
            <a:r>
              <a:rPr lang="en-CA" dirty="0" smtClean="0"/>
              <a:t>How should society be organized?</a:t>
            </a:r>
          </a:p>
          <a:p>
            <a:r>
              <a:rPr lang="en-CA" dirty="0" smtClean="0"/>
              <a:t>How has the world worked in the past?</a:t>
            </a:r>
          </a:p>
          <a:p>
            <a:r>
              <a:rPr lang="en-CA" dirty="0" smtClean="0"/>
              <a:t>How should it work in the future?</a:t>
            </a:r>
          </a:p>
          <a:p>
            <a:pPr>
              <a:buNone/>
            </a:pP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86800" cy="1143000"/>
          </a:xfrm>
        </p:spPr>
        <p:txBody>
          <a:bodyPr>
            <a:normAutofit fontScale="90000"/>
          </a:bodyPr>
          <a:lstStyle/>
          <a:p>
            <a:r>
              <a:rPr lang="en-CA" dirty="0" smtClean="0"/>
              <a:t>What factors influence individual and collective beliefs and values?</a:t>
            </a:r>
            <a:endParaRPr lang="en-CA" dirty="0"/>
          </a:p>
        </p:txBody>
      </p:sp>
      <p:sp>
        <p:nvSpPr>
          <p:cNvPr id="3" name="Content Placeholder 2"/>
          <p:cNvSpPr>
            <a:spLocks noGrp="1"/>
          </p:cNvSpPr>
          <p:nvPr>
            <p:ph sz="half" idx="1"/>
          </p:nvPr>
        </p:nvSpPr>
        <p:spPr>
          <a:xfrm>
            <a:off x="214282" y="1857364"/>
            <a:ext cx="3900518" cy="5143536"/>
          </a:xfrm>
        </p:spPr>
        <p:txBody>
          <a:bodyPr>
            <a:normAutofit lnSpcReduction="10000"/>
          </a:bodyPr>
          <a:lstStyle/>
          <a:p>
            <a:r>
              <a:rPr lang="en-CA" sz="2800" dirty="0" smtClean="0"/>
              <a:t>Family Influence</a:t>
            </a:r>
          </a:p>
          <a:p>
            <a:endParaRPr lang="en-CA" sz="2800" dirty="0" smtClean="0"/>
          </a:p>
          <a:p>
            <a:r>
              <a:rPr lang="en-CA" sz="2800" dirty="0" smtClean="0"/>
              <a:t>Gender</a:t>
            </a:r>
          </a:p>
          <a:p>
            <a:endParaRPr lang="en-CA" sz="2800" dirty="0" smtClean="0"/>
          </a:p>
          <a:p>
            <a:r>
              <a:rPr lang="en-CA" sz="2800" dirty="0" smtClean="0"/>
              <a:t>Religion and Spirituality</a:t>
            </a:r>
          </a:p>
          <a:p>
            <a:endParaRPr lang="en-CA" sz="2800" dirty="0" smtClean="0"/>
          </a:p>
          <a:p>
            <a:r>
              <a:rPr lang="en-CA" sz="2800" dirty="0" smtClean="0"/>
              <a:t>Environment</a:t>
            </a:r>
            <a:endParaRPr lang="en-CA" sz="2800" dirty="0"/>
          </a:p>
        </p:txBody>
      </p:sp>
      <p:sp>
        <p:nvSpPr>
          <p:cNvPr id="4" name="Content Placeholder 3"/>
          <p:cNvSpPr>
            <a:spLocks noGrp="1"/>
          </p:cNvSpPr>
          <p:nvPr>
            <p:ph sz="half" idx="2"/>
          </p:nvPr>
        </p:nvSpPr>
        <p:spPr>
          <a:xfrm>
            <a:off x="4267200" y="1874845"/>
            <a:ext cx="4376766" cy="4483113"/>
          </a:xfrm>
        </p:spPr>
        <p:txBody>
          <a:bodyPr>
            <a:normAutofit lnSpcReduction="10000"/>
          </a:bodyPr>
          <a:lstStyle/>
          <a:p>
            <a:r>
              <a:rPr lang="en-CA" sz="2800" dirty="0" smtClean="0"/>
              <a:t>Relationships to Land</a:t>
            </a:r>
          </a:p>
          <a:p>
            <a:endParaRPr lang="en-CA" sz="2800" dirty="0" smtClean="0"/>
          </a:p>
          <a:p>
            <a:r>
              <a:rPr lang="en-CA" sz="2800" dirty="0" smtClean="0"/>
              <a:t>Language </a:t>
            </a:r>
          </a:p>
          <a:p>
            <a:endParaRPr lang="en-CA" sz="2800" dirty="0" smtClean="0"/>
          </a:p>
          <a:p>
            <a:r>
              <a:rPr lang="en-CA" sz="2800" dirty="0" smtClean="0"/>
              <a:t>Ideology</a:t>
            </a:r>
          </a:p>
          <a:p>
            <a:endParaRPr lang="en-CA" sz="2800" dirty="0" smtClean="0"/>
          </a:p>
          <a:p>
            <a:r>
              <a:rPr lang="en-CA" sz="2800" dirty="0" smtClean="0"/>
              <a:t>Media</a:t>
            </a:r>
          </a:p>
          <a:p>
            <a:endParaRPr lang="en-CA" sz="2800" dirty="0" smtClean="0"/>
          </a:p>
          <a:p>
            <a:r>
              <a:rPr lang="en-CA" sz="2800" dirty="0" smtClean="0"/>
              <a:t>Government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2261"/>
          <a:ext cx="8229600" cy="6126480"/>
        </p:xfrm>
        <a:graphic>
          <a:graphicData uri="http://schemas.openxmlformats.org/drawingml/2006/table">
            <a:tbl>
              <a:tblPr firstRow="1" bandRow="1">
                <a:tableStyleId>{5C22544A-7EE6-4342-B048-85BDC9FD1C3A}</a:tableStyleId>
              </a:tblPr>
              <a:tblGrid>
                <a:gridCol w="1676400"/>
                <a:gridCol w="3810000"/>
                <a:gridCol w="2743200"/>
              </a:tblGrid>
              <a:tr h="350032">
                <a:tc>
                  <a:txBody>
                    <a:bodyPr/>
                    <a:lstStyle/>
                    <a:p>
                      <a:r>
                        <a:rPr lang="en-US" dirty="0" smtClean="0"/>
                        <a:t>Theme</a:t>
                      </a:r>
                      <a:endParaRPr lang="en-US" dirty="0"/>
                    </a:p>
                  </a:txBody>
                  <a:tcPr/>
                </a:tc>
                <a:tc>
                  <a:txBody>
                    <a:bodyPr/>
                    <a:lstStyle/>
                    <a:p>
                      <a:r>
                        <a:rPr lang="en-US" dirty="0" smtClean="0"/>
                        <a:t>Description</a:t>
                      </a:r>
                      <a:endParaRPr lang="en-US" dirty="0"/>
                    </a:p>
                  </a:txBody>
                  <a:tcPr/>
                </a:tc>
                <a:tc>
                  <a:txBody>
                    <a:bodyPr/>
                    <a:lstStyle/>
                    <a:p>
                      <a:r>
                        <a:rPr lang="en-US" dirty="0" smtClean="0"/>
                        <a:t>Example</a:t>
                      </a:r>
                      <a:endParaRPr lang="en-US" dirty="0"/>
                    </a:p>
                  </a:txBody>
                  <a:tcPr/>
                </a:tc>
              </a:tr>
              <a:tr h="1487638">
                <a:tc>
                  <a:txBody>
                    <a:bodyPr/>
                    <a:lstStyle/>
                    <a:p>
                      <a:r>
                        <a:rPr lang="en-US" sz="2400" dirty="0" smtClean="0"/>
                        <a:t>Nation</a:t>
                      </a:r>
                      <a:endParaRPr lang="en-US" sz="2400" dirty="0"/>
                    </a:p>
                  </a:txBody>
                  <a:tcPr/>
                </a:tc>
                <a:tc>
                  <a:txBody>
                    <a:bodyPr/>
                    <a:lstStyle/>
                    <a:p>
                      <a:r>
                        <a:rPr lang="en-US" sz="2400" dirty="0" smtClean="0"/>
                        <a:t>A community</a:t>
                      </a:r>
                      <a:r>
                        <a:rPr lang="en-US" sz="2400" baseline="0" dirty="0" smtClean="0"/>
                        <a:t> of people usually occupying a defined territory, often politically independent</a:t>
                      </a:r>
                      <a:endParaRPr lang="en-US" sz="2400" dirty="0"/>
                    </a:p>
                  </a:txBody>
                  <a:tcPr/>
                </a:tc>
                <a:tc>
                  <a:txBody>
                    <a:bodyPr/>
                    <a:lstStyle/>
                    <a:p>
                      <a:r>
                        <a:rPr lang="en-US" sz="2400" dirty="0" smtClean="0"/>
                        <a:t>Kurds: one</a:t>
                      </a:r>
                      <a:r>
                        <a:rPr lang="en-US" sz="2400" baseline="0" dirty="0" smtClean="0"/>
                        <a:t> aspect of ideology is to seek self determination</a:t>
                      </a:r>
                      <a:endParaRPr lang="en-US" sz="2400" dirty="0"/>
                    </a:p>
                  </a:txBody>
                  <a:tcPr/>
                </a:tc>
              </a:tr>
              <a:tr h="2537735">
                <a:tc>
                  <a:txBody>
                    <a:bodyPr/>
                    <a:lstStyle/>
                    <a:p>
                      <a:r>
                        <a:rPr lang="en-US" sz="2400" dirty="0" smtClean="0"/>
                        <a:t>Class</a:t>
                      </a:r>
                      <a:endParaRPr lang="en-US" sz="2400" dirty="0"/>
                    </a:p>
                  </a:txBody>
                  <a:tcPr/>
                </a:tc>
                <a:tc>
                  <a:txBody>
                    <a:bodyPr/>
                    <a:lstStyle/>
                    <a:p>
                      <a:r>
                        <a:rPr lang="en-US" sz="2400" dirty="0" smtClean="0"/>
                        <a:t>A division</a:t>
                      </a:r>
                      <a:r>
                        <a:rPr lang="en-US" sz="2400" baseline="0" dirty="0" smtClean="0"/>
                        <a:t> of society, such as middle class, usually defined by income, wealth, privilege, or role in society</a:t>
                      </a:r>
                      <a:endParaRPr lang="en-US" sz="2400" dirty="0"/>
                    </a:p>
                  </a:txBody>
                  <a:tcPr/>
                </a:tc>
                <a:tc>
                  <a:txBody>
                    <a:bodyPr/>
                    <a:lstStyle/>
                    <a:p>
                      <a:r>
                        <a:rPr lang="en-US" sz="2400" dirty="0" smtClean="0"/>
                        <a:t>Collectivist</a:t>
                      </a:r>
                      <a:r>
                        <a:rPr lang="en-US" sz="2400" baseline="0" dirty="0" smtClean="0"/>
                        <a:t> values (eliminate class barriers) vs. individualist values (class reflects talent and initiative)</a:t>
                      </a:r>
                      <a:endParaRPr lang="en-US" sz="2400" dirty="0"/>
                    </a:p>
                  </a:txBody>
                  <a:tcPr/>
                </a:tc>
              </a:tr>
              <a:tr h="1487638">
                <a:tc>
                  <a:txBody>
                    <a:bodyPr/>
                    <a:lstStyle/>
                    <a:p>
                      <a:r>
                        <a:rPr lang="en-US" sz="2400" dirty="0" smtClean="0"/>
                        <a:t>Race</a:t>
                      </a:r>
                      <a:endParaRPr lang="en-US" sz="2400" dirty="0"/>
                    </a:p>
                  </a:txBody>
                  <a:tcPr/>
                </a:tc>
                <a:tc>
                  <a:txBody>
                    <a:bodyPr/>
                    <a:lstStyle/>
                    <a:p>
                      <a:r>
                        <a:rPr lang="en-US" sz="2400" dirty="0" smtClean="0"/>
                        <a:t>A grouping of human beings distinguished according to biological</a:t>
                      </a:r>
                      <a:r>
                        <a:rPr lang="en-US" sz="2400" baseline="0" dirty="0" smtClean="0"/>
                        <a:t> traits such as skink color</a:t>
                      </a:r>
                      <a:endParaRPr lang="en-US" sz="2400" dirty="0"/>
                    </a:p>
                  </a:txBody>
                  <a:tcPr/>
                </a:tc>
                <a:tc>
                  <a:txBody>
                    <a:bodyPr/>
                    <a:lstStyle/>
                    <a:p>
                      <a:r>
                        <a:rPr lang="en-US" sz="2400" dirty="0" smtClean="0"/>
                        <a:t>Eradicate racial discrimination</a:t>
                      </a:r>
                      <a:r>
                        <a:rPr lang="en-US" sz="2400" baseline="0" dirty="0" smtClean="0"/>
                        <a:t> vs. assertion of superiority</a:t>
                      </a:r>
                      <a:endParaRPr lang="en-US" sz="2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C00000"/>
                </a:solidFill>
              </a:rPr>
              <a:t>Identity &amp; Ideology</a:t>
            </a:r>
            <a:endParaRPr lang="en-CA" dirty="0">
              <a:solidFill>
                <a:srgbClr val="C00000"/>
              </a:solidFill>
            </a:endParaRPr>
          </a:p>
        </p:txBody>
      </p:sp>
      <p:sp>
        <p:nvSpPr>
          <p:cNvPr id="3" name="Text Placeholder 2"/>
          <p:cNvSpPr>
            <a:spLocks noGrp="1"/>
          </p:cNvSpPr>
          <p:nvPr>
            <p:ph type="body" idx="1"/>
          </p:nvPr>
        </p:nvSpPr>
        <p:spPr/>
        <p:txBody>
          <a:bodyPr/>
          <a:lstStyle/>
          <a:p>
            <a:r>
              <a:rPr lang="en-CA" dirty="0" smtClean="0"/>
              <a:t>Unit One</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304799"/>
          <a:ext cx="8229600" cy="6511046"/>
        </p:xfrm>
        <a:graphic>
          <a:graphicData uri="http://schemas.openxmlformats.org/drawingml/2006/table">
            <a:tbl>
              <a:tblPr firstRow="1" bandRow="1">
                <a:tableStyleId>{5C22544A-7EE6-4342-B048-85BDC9FD1C3A}</a:tableStyleId>
              </a:tblPr>
              <a:tblGrid>
                <a:gridCol w="1981200"/>
                <a:gridCol w="3505200"/>
                <a:gridCol w="2743200"/>
              </a:tblGrid>
              <a:tr h="553690">
                <a:tc>
                  <a:txBody>
                    <a:bodyPr/>
                    <a:lstStyle/>
                    <a:p>
                      <a:r>
                        <a:rPr lang="en-US" dirty="0" smtClean="0"/>
                        <a:t>Theme</a:t>
                      </a:r>
                      <a:endParaRPr lang="en-US" dirty="0"/>
                    </a:p>
                  </a:txBody>
                  <a:tcPr/>
                </a:tc>
                <a:tc>
                  <a:txBody>
                    <a:bodyPr/>
                    <a:lstStyle/>
                    <a:p>
                      <a:r>
                        <a:rPr lang="en-US" dirty="0" smtClean="0"/>
                        <a:t>Description</a:t>
                      </a:r>
                      <a:endParaRPr lang="en-US" dirty="0"/>
                    </a:p>
                  </a:txBody>
                  <a:tcPr/>
                </a:tc>
                <a:tc>
                  <a:txBody>
                    <a:bodyPr/>
                    <a:lstStyle/>
                    <a:p>
                      <a:r>
                        <a:rPr lang="en-US" dirty="0" smtClean="0"/>
                        <a:t>Example</a:t>
                      </a:r>
                      <a:endParaRPr lang="en-US" dirty="0"/>
                    </a:p>
                  </a:txBody>
                  <a:tcPr/>
                </a:tc>
              </a:tr>
              <a:tr h="18120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Environment</a:t>
                      </a:r>
                      <a:r>
                        <a:rPr lang="en-US" sz="2000" baseline="0" dirty="0" smtClean="0"/>
                        <a:t> and relationship to the land</a:t>
                      </a:r>
                      <a:endParaRPr lang="en-US" sz="2000" dirty="0" smtClean="0"/>
                    </a:p>
                    <a:p>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The natural surroundings in which a person lives, and his or her connection to</a:t>
                      </a:r>
                      <a:r>
                        <a:rPr lang="en-US" sz="2000" baseline="0" dirty="0" smtClean="0"/>
                        <a:t> those surroundings</a:t>
                      </a:r>
                      <a:endParaRPr lang="en-US" sz="2000" dirty="0" smtClean="0"/>
                    </a:p>
                    <a:p>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Green ideology of ecological</a:t>
                      </a:r>
                      <a:r>
                        <a:rPr lang="en-US" sz="2000" baseline="0" dirty="0" smtClean="0"/>
                        <a:t> wisdom</a:t>
                      </a:r>
                      <a:endParaRPr lang="en-US" sz="2000" dirty="0" smtClean="0"/>
                    </a:p>
                    <a:p>
                      <a:endParaRPr lang="en-US" sz="2000" dirty="0"/>
                    </a:p>
                  </a:txBody>
                  <a:tcPr/>
                </a:tc>
              </a:tr>
              <a:tr h="14723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Gender</a:t>
                      </a:r>
                    </a:p>
                    <a:p>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The male or</a:t>
                      </a:r>
                      <a:r>
                        <a:rPr lang="en-US" sz="2000" baseline="0" dirty="0" smtClean="0"/>
                        <a:t> female considered as a sociological category</a:t>
                      </a:r>
                      <a:endParaRPr lang="en-US" sz="2000" dirty="0" smtClean="0"/>
                    </a:p>
                    <a:p>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Feminism concerned</a:t>
                      </a:r>
                      <a:r>
                        <a:rPr lang="en-US" sz="2000" baseline="0" dirty="0" smtClean="0"/>
                        <a:t> with attaining equal legal and political rights for women</a:t>
                      </a:r>
                      <a:endParaRPr lang="en-US" sz="2000" dirty="0" smtClean="0"/>
                    </a:p>
                    <a:p>
                      <a:endParaRPr lang="en-US" sz="2000" dirty="0"/>
                    </a:p>
                  </a:txBody>
                  <a:tcPr/>
                </a:tc>
              </a:tr>
              <a:tr h="24916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Religion</a:t>
                      </a:r>
                    </a:p>
                    <a:p>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The worship of one or more deities and acceptance of a particular</a:t>
                      </a:r>
                      <a:r>
                        <a:rPr lang="en-US" sz="2000" baseline="0" dirty="0" smtClean="0"/>
                        <a:t> set of values associated with that worship</a:t>
                      </a:r>
                      <a:endParaRPr lang="en-US" sz="2000" dirty="0" smtClean="0"/>
                    </a:p>
                    <a:p>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Liberalism</a:t>
                      </a:r>
                      <a:r>
                        <a:rPr lang="en-US" sz="2000" baseline="0" dirty="0" smtClean="0"/>
                        <a:t> promotes freedom of religion whereas other ideologies seek to create a society based on the values of a particular religion.</a:t>
                      </a:r>
                      <a:endParaRPr lang="en-US" sz="2000" dirty="0" smtClean="0"/>
                    </a:p>
                    <a:p>
                      <a:endParaRPr lang="en-US" sz="200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467600" cy="654032"/>
          </a:xfrm>
        </p:spPr>
        <p:txBody>
          <a:bodyPr>
            <a:normAutofit fontScale="90000"/>
          </a:bodyPr>
          <a:lstStyle/>
          <a:p>
            <a:r>
              <a:rPr lang="en-CA" dirty="0" smtClean="0"/>
              <a:t>Some key terms:</a:t>
            </a:r>
            <a:endParaRPr lang="en-CA" dirty="0"/>
          </a:p>
        </p:txBody>
      </p:sp>
      <p:sp>
        <p:nvSpPr>
          <p:cNvPr id="6" name="Content Placeholder 5"/>
          <p:cNvSpPr>
            <a:spLocks noGrp="1"/>
          </p:cNvSpPr>
          <p:nvPr>
            <p:ph idx="1"/>
          </p:nvPr>
        </p:nvSpPr>
        <p:spPr>
          <a:xfrm>
            <a:off x="142876" y="928670"/>
            <a:ext cx="8858280" cy="5857916"/>
          </a:xfrm>
        </p:spPr>
        <p:txBody>
          <a:bodyPr>
            <a:normAutofit fontScale="92500" lnSpcReduction="10000"/>
          </a:bodyPr>
          <a:lstStyle/>
          <a:p>
            <a:r>
              <a:rPr lang="en-CA"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Liberalism</a:t>
            </a:r>
            <a:r>
              <a:rPr lang="en-CA" dirty="0" smtClean="0"/>
              <a:t>- a collection of ideologies all committed to the principle of the dignity and freedom of the individual as the foundation for society.  Liberalism has faith in human progress and tends to favour decentralized power, both in political and economic affairs, and respect for the sovereignty of the reasoning individual. </a:t>
            </a:r>
          </a:p>
          <a:p>
            <a:r>
              <a:rPr lang="en-CA"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Totalitarian</a:t>
            </a:r>
            <a:r>
              <a:rPr lang="en-CA" dirty="0" smtClean="0"/>
              <a:t>- a government system that seeks complete control over the public and private lives of its citizens</a:t>
            </a:r>
          </a:p>
          <a:p>
            <a:r>
              <a:rPr lang="en-CA"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Hegemony</a:t>
            </a:r>
            <a:r>
              <a:rPr lang="en-CA" dirty="0" smtClean="0"/>
              <a:t>- the political control exerted by one group over another</a:t>
            </a:r>
          </a:p>
          <a:p>
            <a:r>
              <a:rPr lang="en-CA"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Pluralism</a:t>
            </a:r>
            <a:r>
              <a:rPr lang="en-CA" dirty="0" smtClean="0"/>
              <a:t>- a policy that actively promotes the acceptance of diversity in a society.</a:t>
            </a:r>
          </a:p>
          <a:p>
            <a:endParaRPr lang="en-CA" dirty="0" smtClean="0"/>
          </a:p>
          <a:p>
            <a:endParaRPr lang="en-CA"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725470"/>
          </a:xfrm>
        </p:spPr>
        <p:txBody>
          <a:bodyPr>
            <a:normAutofit fontScale="90000"/>
          </a:bodyPr>
          <a:lstStyle/>
          <a:p>
            <a:r>
              <a:rPr lang="en-CA" sz="4000" dirty="0" smtClean="0"/>
              <a:t>What themes and characteristics should my ideology include?</a:t>
            </a:r>
            <a:endParaRPr lang="en-CA" sz="4000" dirty="0"/>
          </a:p>
        </p:txBody>
      </p:sp>
      <p:sp>
        <p:nvSpPr>
          <p:cNvPr id="3" name="Content Placeholder 2"/>
          <p:cNvSpPr>
            <a:spLocks noGrp="1"/>
          </p:cNvSpPr>
          <p:nvPr>
            <p:ph idx="1"/>
          </p:nvPr>
        </p:nvSpPr>
        <p:spPr>
          <a:xfrm>
            <a:off x="0" y="1214422"/>
            <a:ext cx="9144000" cy="5429288"/>
          </a:xfrm>
        </p:spPr>
        <p:txBody>
          <a:bodyPr/>
          <a:lstStyle/>
          <a:p>
            <a:pPr>
              <a:buNone/>
            </a:pPr>
            <a:r>
              <a:rPr lang="en-CA" dirty="0" smtClean="0"/>
              <a:t>	</a:t>
            </a:r>
          </a:p>
          <a:p>
            <a:pPr>
              <a:buNone/>
            </a:pPr>
            <a:r>
              <a:rPr lang="en-CA" dirty="0" smtClean="0"/>
              <a:t>	The beliefs and values that help make up an individual’s identity can influence him or her to adopt an ideology that reflects those beliefs and values.</a:t>
            </a:r>
          </a:p>
          <a:p>
            <a:pPr>
              <a:buNone/>
            </a:pPr>
            <a:endParaRPr lang="en-CA" dirty="0" smtClean="0"/>
          </a:p>
          <a:p>
            <a:pPr>
              <a:buNone/>
            </a:pPr>
            <a:r>
              <a:rPr lang="en-CA" dirty="0" smtClean="0"/>
              <a:t>	It may influence your actions and choices, provide you with a particular perspective on the world, and determine how individuals relate to one another.</a:t>
            </a:r>
          </a:p>
          <a:p>
            <a:pPr>
              <a:buNone/>
            </a:pP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14282" y="214290"/>
            <a:ext cx="8643998" cy="6429420"/>
          </a:xfrm>
        </p:spPr>
        <p:txBody>
          <a:bodyPr/>
          <a:lstStyle/>
          <a:p>
            <a:r>
              <a:rPr lang="en-CA" dirty="0" smtClean="0"/>
              <a:t>Read the quotations by the 3 very different thinkers on pages 52-56.  </a:t>
            </a:r>
          </a:p>
          <a:p>
            <a:r>
              <a:rPr lang="en-CA" dirty="0" smtClean="0"/>
              <a:t>What kinds of themes are addressed in the 3 speeches? (Compare to the chart on page 51).</a:t>
            </a:r>
          </a:p>
          <a:p>
            <a:r>
              <a:rPr lang="en-CA" dirty="0" smtClean="0"/>
              <a:t>Which of these themes and characteristics do you find most important?  Why?</a:t>
            </a:r>
          </a:p>
          <a:p>
            <a:r>
              <a:rPr lang="en-CA" dirty="0" smtClean="0"/>
              <a:t>Which thinker’s ideas are closest to your own?</a:t>
            </a:r>
            <a:endParaRPr lang="en-CA" dirty="0"/>
          </a:p>
        </p:txBody>
      </p:sp>
      <p:pic>
        <p:nvPicPr>
          <p:cNvPr id="4098" name="Picture 2" descr="http://www.dcf.ca/images/tcdouglas_portrait.jpg"/>
          <p:cNvPicPr>
            <a:picLocks noChangeAspect="1" noChangeArrowheads="1"/>
          </p:cNvPicPr>
          <p:nvPr/>
        </p:nvPicPr>
        <p:blipFill>
          <a:blip r:embed="rId3" cstate="print"/>
          <a:srcRect/>
          <a:stretch>
            <a:fillRect/>
          </a:stretch>
        </p:blipFill>
        <p:spPr bwMode="auto">
          <a:xfrm>
            <a:off x="471474" y="3357562"/>
            <a:ext cx="2171700" cy="276225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4100" name="Picture 4" descr="http://www.utc.edu/Research/ProbascoChair/pictures_clip/Milton%20Friedman%20Greyscale.jpg"/>
          <p:cNvPicPr>
            <a:picLocks noChangeAspect="1" noChangeArrowheads="1"/>
          </p:cNvPicPr>
          <p:nvPr/>
        </p:nvPicPr>
        <p:blipFill>
          <a:blip r:embed="rId4" cstate="print"/>
          <a:srcRect/>
          <a:stretch>
            <a:fillRect/>
          </a:stretch>
        </p:blipFill>
        <p:spPr bwMode="auto">
          <a:xfrm>
            <a:off x="3482304" y="3357562"/>
            <a:ext cx="1946952" cy="278608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4102" name="Picture 6" descr="http://www.athabascau.ca/convocation/images/HRdocs/Ovide_Mercredi.jpg"/>
          <p:cNvPicPr>
            <a:picLocks noChangeAspect="1" noChangeArrowheads="1"/>
          </p:cNvPicPr>
          <p:nvPr/>
        </p:nvPicPr>
        <p:blipFill>
          <a:blip r:embed="rId5" cstate="print"/>
          <a:srcRect/>
          <a:stretch>
            <a:fillRect/>
          </a:stretch>
        </p:blipFill>
        <p:spPr bwMode="auto">
          <a:xfrm>
            <a:off x="6215074" y="3357562"/>
            <a:ext cx="2214578" cy="278667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8" name="TextBox 7"/>
          <p:cNvSpPr txBox="1"/>
          <p:nvPr/>
        </p:nvSpPr>
        <p:spPr>
          <a:xfrm>
            <a:off x="357158" y="6215082"/>
            <a:ext cx="8286808" cy="369332"/>
          </a:xfrm>
          <a:prstGeom prst="rect">
            <a:avLst/>
          </a:prstGeom>
          <a:noFill/>
        </p:spPr>
        <p:txBody>
          <a:bodyPr wrap="square" rtlCol="0">
            <a:spAutoFit/>
          </a:bodyPr>
          <a:lstStyle/>
          <a:p>
            <a:pPr algn="ctr"/>
            <a:r>
              <a:rPr lang="en-CA" dirty="0" smtClean="0"/>
              <a:t>Tommy Douglas	  	Milton Friedman		</a:t>
            </a:r>
            <a:r>
              <a:rPr lang="en-CA" dirty="0" err="1" smtClean="0"/>
              <a:t>Ovide</a:t>
            </a:r>
            <a:r>
              <a:rPr lang="en-CA" dirty="0" smtClean="0"/>
              <a:t> </a:t>
            </a:r>
            <a:r>
              <a:rPr lang="en-CA" dirty="0" err="1" smtClean="0"/>
              <a:t>Mercredi</a:t>
            </a:r>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Music and ideology</a:t>
            </a:r>
          </a:p>
          <a:p>
            <a:pPr lvl="1"/>
            <a:r>
              <a:rPr lang="en-US" dirty="0" smtClean="0"/>
              <a:t>Music is a powerful outlet for creativity and ideas.</a:t>
            </a:r>
          </a:p>
          <a:p>
            <a:pPr lvl="1"/>
            <a:r>
              <a:rPr lang="en-US" dirty="0" smtClean="0"/>
              <a:t>Your assignment </a:t>
            </a:r>
            <a:r>
              <a:rPr lang="en-US" dirty="0" smtClean="0"/>
              <a:t>is to find a song that is embedded with beliefs and values that are reflective of an ideology</a:t>
            </a:r>
          </a:p>
          <a:p>
            <a:pPr lvl="1"/>
            <a:r>
              <a:rPr lang="en-US" dirty="0" smtClean="0"/>
              <a:t>We will listen to these songs briefly at the start of each class over the next couple weeks</a:t>
            </a:r>
          </a:p>
          <a:p>
            <a:pPr lvl="1"/>
            <a:endParaRPr lang="en-US" dirty="0"/>
          </a:p>
        </p:txBody>
      </p:sp>
    </p:spTree>
    <p:extLst>
      <p:ext uri="{BB962C8B-B14F-4D97-AF65-F5344CB8AC3E}">
        <p14:creationId xmlns:p14="http://schemas.microsoft.com/office/powerpoint/2010/main" val="1848720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 and ideology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Step one: select your piece of music and save on CD or memory key (to bring to class</a:t>
            </a:r>
            <a:r>
              <a:rPr lang="en-US" dirty="0" smtClean="0"/>
              <a:t>). A functional </a:t>
            </a:r>
            <a:r>
              <a:rPr lang="en-US" dirty="0" err="1" smtClean="0"/>
              <a:t>youtube</a:t>
            </a:r>
            <a:r>
              <a:rPr lang="en-US" dirty="0" smtClean="0"/>
              <a:t> link is also OK.</a:t>
            </a:r>
            <a:endParaRPr lang="en-US" dirty="0" smtClean="0"/>
          </a:p>
          <a:p>
            <a:r>
              <a:rPr lang="en-US" dirty="0" smtClean="0"/>
              <a:t>Step two: locate lyrics of your song and put onto PowerPoint presentation</a:t>
            </a:r>
          </a:p>
          <a:p>
            <a:r>
              <a:rPr lang="en-US" dirty="0" smtClean="0"/>
              <a:t>Step three: in your presentation provide some information on your artist (where from? time era? </a:t>
            </a:r>
            <a:r>
              <a:rPr lang="en-US" dirty="0"/>
              <a:t>e</a:t>
            </a:r>
            <a:r>
              <a:rPr lang="en-US" dirty="0" smtClean="0"/>
              <a:t>tc…)</a:t>
            </a:r>
          </a:p>
          <a:p>
            <a:r>
              <a:rPr lang="en-US" dirty="0" smtClean="0"/>
              <a:t>Step four: on the last slide of PowerPoint answer the following questions…</a:t>
            </a:r>
          </a:p>
          <a:p>
            <a:r>
              <a:rPr lang="en-US" dirty="0" smtClean="0"/>
              <a:t>Step five: sign up for a day to present </a:t>
            </a:r>
          </a:p>
        </p:txBody>
      </p:sp>
    </p:spTree>
    <p:extLst>
      <p:ext uri="{BB962C8B-B14F-4D97-AF65-F5344CB8AC3E}">
        <p14:creationId xmlns:p14="http://schemas.microsoft.com/office/powerpoint/2010/main" val="3415948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What beliefs and values about human nature are present in the song?</a:t>
            </a:r>
          </a:p>
          <a:p>
            <a:r>
              <a:rPr lang="en-US" dirty="0" smtClean="0"/>
              <a:t>What beliefs and values about societal structure are present in the song?</a:t>
            </a:r>
          </a:p>
          <a:p>
            <a:r>
              <a:rPr lang="en-US" dirty="0" smtClean="0"/>
              <a:t>What are the key ideological themes focused on? (Explain your reasoning)</a:t>
            </a:r>
          </a:p>
          <a:p>
            <a:r>
              <a:rPr lang="en-US" dirty="0" smtClean="0"/>
              <a:t>Do you think music is powerful tool for spreading an ideology? (Why/why not?/consider a comparison to other types of media)</a:t>
            </a:r>
          </a:p>
        </p:txBody>
      </p:sp>
    </p:spTree>
    <p:extLst>
      <p:ext uri="{BB962C8B-B14F-4D97-AF65-F5344CB8AC3E}">
        <p14:creationId xmlns:p14="http://schemas.microsoft.com/office/powerpoint/2010/main" val="252857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5786" y="-142900"/>
            <a:ext cx="7467600" cy="1143000"/>
          </a:xfrm>
        </p:spPr>
        <p:txBody>
          <a:bodyPr/>
          <a:lstStyle/>
          <a:p>
            <a:pPr algn="ctr"/>
            <a:r>
              <a:rPr lang="en-CA" dirty="0" smtClean="0"/>
              <a:t>Perspectives on Ideology</a:t>
            </a:r>
            <a:endParaRPr lang="en-CA" dirty="0"/>
          </a:p>
        </p:txBody>
      </p:sp>
      <p:sp>
        <p:nvSpPr>
          <p:cNvPr id="5" name="Content Placeholder 4"/>
          <p:cNvSpPr>
            <a:spLocks noGrp="1"/>
          </p:cNvSpPr>
          <p:nvPr>
            <p:ph idx="1"/>
          </p:nvPr>
        </p:nvSpPr>
        <p:spPr>
          <a:xfrm>
            <a:off x="0" y="857232"/>
            <a:ext cx="9144000" cy="6000768"/>
          </a:xfrm>
        </p:spPr>
        <p:txBody>
          <a:bodyPr/>
          <a:lstStyle/>
          <a:p>
            <a:r>
              <a:rPr lang="en-CA" dirty="0" smtClean="0"/>
              <a:t>Any group of people-a society-that has ever had the luxury of being able to think about its existence eventually arrives at a general understanding of how the world is and how the world ought to be.  Such an understanding can be called </a:t>
            </a:r>
            <a:r>
              <a:rPr lang="en-CA" b="1" i="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ideology</a:t>
            </a:r>
            <a:r>
              <a:rPr lang="en-CA" i="1" dirty="0" smtClean="0"/>
              <a:t>. </a:t>
            </a:r>
          </a:p>
          <a:p>
            <a:r>
              <a:rPr lang="en-CA" dirty="0" smtClean="0"/>
              <a:t>Essentially an ideology is a belief or set of thoughts that guides people and/or groups.</a:t>
            </a:r>
          </a:p>
          <a:p>
            <a:pPr>
              <a:buNone/>
            </a:pPr>
            <a:r>
              <a:rPr lang="en-CA" dirty="0" smtClean="0"/>
              <a:t>		</a:t>
            </a:r>
            <a:r>
              <a:rPr lang="en-CA" dirty="0" smtClean="0">
                <a:ln w="10160">
                  <a:solidFill>
                    <a:schemeClr val="accent1"/>
                  </a:solidFill>
                  <a:prstDash val="solid"/>
                </a:ln>
                <a:solidFill>
                  <a:schemeClr val="accent3">
                    <a:lumMod val="20000"/>
                    <a:lumOff val="80000"/>
                  </a:schemeClr>
                </a:solidFill>
                <a:effectLst>
                  <a:outerShdw blurRad="38100" dist="32000" dir="5400000" algn="tl">
                    <a:srgbClr val="000000">
                      <a:alpha val="30000"/>
                    </a:srgbClr>
                  </a:outerShdw>
                </a:effectLst>
              </a:rPr>
              <a:t>-What are humans like and why do they act the 	way they do?</a:t>
            </a:r>
          </a:p>
          <a:p>
            <a:pPr>
              <a:buNone/>
            </a:pPr>
            <a:r>
              <a:rPr lang="en-CA" dirty="0" smtClean="0">
                <a:ln w="10160">
                  <a:solidFill>
                    <a:schemeClr val="accent1"/>
                  </a:solidFill>
                  <a:prstDash val="solid"/>
                </a:ln>
                <a:solidFill>
                  <a:schemeClr val="accent3">
                    <a:lumMod val="20000"/>
                    <a:lumOff val="80000"/>
                  </a:schemeClr>
                </a:solidFill>
                <a:effectLst>
                  <a:outerShdw blurRad="38100" dist="32000" dir="5400000" algn="tl">
                    <a:srgbClr val="000000">
                      <a:alpha val="30000"/>
                    </a:srgbClr>
                  </a:outerShdw>
                </a:effectLst>
              </a:rPr>
              <a:t>		-What is the nature of society?</a:t>
            </a:r>
          </a:p>
          <a:p>
            <a:pPr>
              <a:buNone/>
            </a:pPr>
            <a:r>
              <a:rPr lang="en-CA" dirty="0" smtClean="0">
                <a:ln w="10160">
                  <a:solidFill>
                    <a:schemeClr val="accent1"/>
                  </a:solidFill>
                  <a:prstDash val="solid"/>
                </a:ln>
                <a:solidFill>
                  <a:schemeClr val="accent3">
                    <a:lumMod val="20000"/>
                    <a:lumOff val="80000"/>
                  </a:schemeClr>
                </a:solidFill>
                <a:effectLst>
                  <a:outerShdw blurRad="38100" dist="32000" dir="5400000" algn="tl">
                    <a:srgbClr val="000000">
                      <a:alpha val="30000"/>
                    </a:srgbClr>
                  </a:outerShdw>
                </a:effectLst>
              </a:rPr>
              <a:t>		-What is the role of the individual in society?</a:t>
            </a:r>
          </a:p>
          <a:p>
            <a:pPr>
              <a:buNone/>
            </a:pPr>
            <a:endParaRPr lang="en-CA"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42844" y="214291"/>
            <a:ext cx="4214842" cy="1928826"/>
          </a:xfrm>
        </p:spPr>
        <p:txBody>
          <a:bodyPr>
            <a:normAutofit lnSpcReduction="10000"/>
          </a:bodyPr>
          <a:lstStyle/>
          <a:p>
            <a:r>
              <a:rPr lang="en-CA" i="1" dirty="0" smtClean="0"/>
              <a:t>Point of View-</a:t>
            </a:r>
            <a:r>
              <a:rPr lang="en-CA" dirty="0" smtClean="0"/>
              <a:t> an individual’s opinion, based on that individual’s personal experience and values</a:t>
            </a:r>
            <a:endParaRPr lang="en-CA" i="1" dirty="0"/>
          </a:p>
        </p:txBody>
      </p:sp>
      <p:sp>
        <p:nvSpPr>
          <p:cNvPr id="7" name="Content Placeholder 6"/>
          <p:cNvSpPr>
            <a:spLocks noGrp="1"/>
          </p:cNvSpPr>
          <p:nvPr>
            <p:ph sz="half" idx="2"/>
          </p:nvPr>
        </p:nvSpPr>
        <p:spPr>
          <a:xfrm>
            <a:off x="4267200" y="142853"/>
            <a:ext cx="4733956" cy="2500330"/>
          </a:xfrm>
        </p:spPr>
        <p:txBody>
          <a:bodyPr>
            <a:normAutofit lnSpcReduction="10000"/>
          </a:bodyPr>
          <a:lstStyle/>
          <a:p>
            <a:r>
              <a:rPr lang="en-CA" i="1" dirty="0" smtClean="0"/>
              <a:t>Perspective- </a:t>
            </a:r>
            <a:r>
              <a:rPr lang="en-CA" dirty="0" smtClean="0"/>
              <a:t>the outlook of a particular group of people with the same age, culture, economics, faith, language, or other shared quality.</a:t>
            </a:r>
            <a:endParaRPr lang="en-CA" i="1" dirty="0"/>
          </a:p>
        </p:txBody>
      </p:sp>
      <p:pic>
        <p:nvPicPr>
          <p:cNvPr id="2050" name="Picture 2" descr="http://www.pablo-ruiz-picasso.net/images/works/224.jpg"/>
          <p:cNvPicPr>
            <a:picLocks noChangeAspect="1" noChangeArrowheads="1"/>
          </p:cNvPicPr>
          <p:nvPr/>
        </p:nvPicPr>
        <p:blipFill>
          <a:blip r:embed="rId3" cstate="print"/>
          <a:srcRect/>
          <a:stretch>
            <a:fillRect/>
          </a:stretch>
        </p:blipFill>
        <p:spPr bwMode="auto">
          <a:xfrm>
            <a:off x="63499" y="2857496"/>
            <a:ext cx="2936865" cy="3614504"/>
          </a:xfrm>
          <a:prstGeom prst="rect">
            <a:avLst/>
          </a:prstGeom>
          <a:noFill/>
        </p:spPr>
      </p:pic>
      <p:pic>
        <p:nvPicPr>
          <p:cNvPr id="2052" name="Picture 4" descr="Pablo Picasso. Jacqueline."/>
          <p:cNvPicPr>
            <a:picLocks noChangeAspect="1" noChangeArrowheads="1"/>
          </p:cNvPicPr>
          <p:nvPr/>
        </p:nvPicPr>
        <p:blipFill>
          <a:blip r:embed="rId4" cstate="print"/>
          <a:srcRect/>
          <a:stretch>
            <a:fillRect/>
          </a:stretch>
        </p:blipFill>
        <p:spPr bwMode="auto">
          <a:xfrm>
            <a:off x="3183273" y="2857496"/>
            <a:ext cx="2960363" cy="3643338"/>
          </a:xfrm>
          <a:prstGeom prst="rect">
            <a:avLst/>
          </a:prstGeom>
          <a:noFill/>
        </p:spPr>
      </p:pic>
      <p:pic>
        <p:nvPicPr>
          <p:cNvPr id="2054" name="Picture 6" descr="http://www.sawf.org/newsphotos/2/Pablo_Picasso_Jacqueline_200703011055184211_afp.jpg"/>
          <p:cNvPicPr>
            <a:picLocks noChangeAspect="1" noChangeArrowheads="1"/>
          </p:cNvPicPr>
          <p:nvPr/>
        </p:nvPicPr>
        <p:blipFill>
          <a:blip r:embed="rId5" cstate="print"/>
          <a:srcRect/>
          <a:stretch>
            <a:fillRect/>
          </a:stretch>
        </p:blipFill>
        <p:spPr bwMode="auto">
          <a:xfrm>
            <a:off x="6286544" y="2836634"/>
            <a:ext cx="2786050" cy="3664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http://www.dan-dare.org/FreeFun/Images/TheMatrixWallpaper21280x960.jpg"/>
          <p:cNvPicPr>
            <a:picLocks noChangeAspect="1" noChangeArrowheads="1"/>
          </p:cNvPicPr>
          <p:nvPr/>
        </p:nvPicPr>
        <p:blipFill>
          <a:blip r:embed="rId3" cstate="print"/>
          <a:srcRect/>
          <a:stretch>
            <a:fillRect/>
          </a:stretch>
        </p:blipFill>
        <p:spPr bwMode="auto">
          <a:xfrm>
            <a:off x="4939167" y="3917674"/>
            <a:ext cx="3919113" cy="2940350"/>
          </a:xfrm>
          <a:prstGeom prst="rect">
            <a:avLst/>
          </a:prstGeom>
          <a:noFill/>
        </p:spPr>
      </p:pic>
      <p:pic>
        <p:nvPicPr>
          <p:cNvPr id="25602" name="Picture 2" descr="http://thevoidmovies.files.wordpress.com/2008/07/wall-e.jpg"/>
          <p:cNvPicPr>
            <a:picLocks noChangeAspect="1" noChangeArrowheads="1"/>
          </p:cNvPicPr>
          <p:nvPr/>
        </p:nvPicPr>
        <p:blipFill>
          <a:blip r:embed="rId4" cstate="print"/>
          <a:srcRect/>
          <a:stretch>
            <a:fillRect/>
          </a:stretch>
        </p:blipFill>
        <p:spPr bwMode="auto">
          <a:xfrm>
            <a:off x="426543" y="3924203"/>
            <a:ext cx="4002581" cy="2933821"/>
          </a:xfrm>
          <a:prstGeom prst="rect">
            <a:avLst/>
          </a:prstGeom>
          <a:noFill/>
        </p:spPr>
      </p:pic>
      <p:sp>
        <p:nvSpPr>
          <p:cNvPr id="6" name="Content Placeholder 5"/>
          <p:cNvSpPr>
            <a:spLocks noGrp="1"/>
          </p:cNvSpPr>
          <p:nvPr>
            <p:ph idx="1"/>
          </p:nvPr>
        </p:nvSpPr>
        <p:spPr>
          <a:xfrm>
            <a:off x="142844" y="142852"/>
            <a:ext cx="8786874" cy="6500858"/>
          </a:xfrm>
        </p:spPr>
        <p:txBody>
          <a:bodyPr/>
          <a:lstStyle/>
          <a:p>
            <a:pPr>
              <a:buNone/>
            </a:pPr>
            <a:r>
              <a:rPr lang="en-CA" dirty="0" smtClean="0">
                <a:ln w="10160">
                  <a:solidFill>
                    <a:schemeClr val="accent1"/>
                  </a:solidFill>
                  <a:prstDash val="solid"/>
                </a:ln>
                <a:solidFill>
                  <a:schemeClr val="accent5">
                    <a:lumMod val="20000"/>
                    <a:lumOff val="80000"/>
                  </a:schemeClr>
                </a:solidFill>
                <a:effectLst>
                  <a:outerShdw blurRad="38100" dist="32000" dir="5400000" algn="tl">
                    <a:srgbClr val="000000">
                      <a:alpha val="30000"/>
                    </a:srgbClr>
                  </a:outerShdw>
                </a:effectLst>
              </a:rPr>
              <a:t>	</a:t>
            </a:r>
            <a:r>
              <a:rPr lang="en-CA" sz="2400" dirty="0" smtClean="0">
                <a:ln w="10160">
                  <a:solidFill>
                    <a:schemeClr val="accent1"/>
                  </a:solidFill>
                  <a:prstDash val="solid"/>
                </a:ln>
                <a:solidFill>
                  <a:schemeClr val="accent5">
                    <a:lumMod val="20000"/>
                    <a:lumOff val="80000"/>
                  </a:schemeClr>
                </a:solidFill>
                <a:effectLst>
                  <a:outerShdw blurRad="38100" dist="32000" dir="5400000" algn="tl">
                    <a:srgbClr val="000000">
                      <a:alpha val="30000"/>
                    </a:srgbClr>
                  </a:outerShdw>
                </a:effectLst>
              </a:rPr>
              <a:t>Think about how ideology affects society:  Why do we have the laws we do?  Why are those laws different from some other countries?  Who is right?  Is our society the right one?  </a:t>
            </a:r>
          </a:p>
          <a:p>
            <a:pPr>
              <a:buNone/>
            </a:pPr>
            <a:r>
              <a:rPr lang="en-CA" dirty="0" smtClean="0">
                <a:ln w="10160">
                  <a:solidFill>
                    <a:schemeClr val="accent1"/>
                  </a:solidFill>
                  <a:prstDash val="solid"/>
                </a:ln>
                <a:solidFill>
                  <a:schemeClr val="accent5">
                    <a:lumMod val="20000"/>
                    <a:lumOff val="80000"/>
                  </a:schemeClr>
                </a:solidFill>
                <a:effectLst>
                  <a:outerShdw blurRad="38100" dist="32000" dir="5400000" algn="tl">
                    <a:srgbClr val="000000">
                      <a:alpha val="30000"/>
                    </a:srgbClr>
                  </a:outerShdw>
                </a:effectLst>
              </a:rPr>
              <a:t>	</a:t>
            </a:r>
          </a:p>
          <a:p>
            <a:pPr>
              <a:buNone/>
            </a:pPr>
            <a:r>
              <a:rPr lang="en-CA" i="1" dirty="0" smtClean="0">
                <a:ln w="10160">
                  <a:solidFill>
                    <a:schemeClr val="accent1"/>
                  </a:solidFill>
                  <a:prstDash val="solid"/>
                </a:ln>
                <a:solidFill>
                  <a:schemeClr val="accent5">
                    <a:lumMod val="20000"/>
                    <a:lumOff val="80000"/>
                  </a:schemeClr>
                </a:solidFill>
                <a:effectLst>
                  <a:outerShdw blurRad="38100" dist="32000" dir="5400000" algn="tl">
                    <a:srgbClr val="000000">
                      <a:alpha val="30000"/>
                    </a:srgbClr>
                  </a:outerShdw>
                </a:effectLst>
              </a:rPr>
              <a:t>	Dystopias-fictional societies that are deliberately portrayed as negative-where ideology is used to control an unwitting population</a:t>
            </a:r>
          </a:p>
          <a:p>
            <a:pPr>
              <a:buNone/>
            </a:pPr>
            <a:r>
              <a:rPr lang="en-CA" i="1" dirty="0" smtClean="0">
                <a:ln w="10160">
                  <a:solidFill>
                    <a:schemeClr val="accent1"/>
                  </a:solidFill>
                  <a:prstDash val="solid"/>
                </a:ln>
                <a:solidFill>
                  <a:schemeClr val="accent5">
                    <a:lumMod val="20000"/>
                    <a:lumOff val="80000"/>
                  </a:schemeClr>
                </a:solidFill>
                <a:effectLst>
                  <a:outerShdw blurRad="38100" dist="32000" dir="5400000" algn="tl">
                    <a:srgbClr val="000000">
                      <a:alpha val="30000"/>
                    </a:srgbClr>
                  </a:outerShdw>
                </a:effectLst>
              </a:rPr>
              <a:t>	</a:t>
            </a:r>
            <a:r>
              <a:rPr lang="en-CA" sz="2000" dirty="0" smtClean="0">
                <a:ln w="10160">
                  <a:solidFill>
                    <a:schemeClr val="accent1"/>
                  </a:solidFill>
                  <a:prstDash val="solid"/>
                </a:ln>
                <a:solidFill>
                  <a:schemeClr val="accent5">
                    <a:lumMod val="20000"/>
                    <a:lumOff val="80000"/>
                  </a:schemeClr>
                </a:solidFill>
                <a:effectLst>
                  <a:outerShdw blurRad="38100" dist="32000" dir="5400000" algn="tl">
                    <a:srgbClr val="000000">
                      <a:alpha val="30000"/>
                    </a:srgbClr>
                  </a:outerShdw>
                </a:effectLst>
              </a:rPr>
              <a:t>Review the other examples in your book on pages 7-8</a:t>
            </a:r>
            <a:endParaRPr lang="en-CA" dirty="0" smtClean="0">
              <a:ln w="10160">
                <a:solidFill>
                  <a:schemeClr val="accent1"/>
                </a:solidFill>
                <a:prstDash val="solid"/>
              </a:ln>
              <a:solidFill>
                <a:schemeClr val="accent5">
                  <a:lumMod val="20000"/>
                  <a:lumOff val="80000"/>
                </a:schemeClr>
              </a:solidFill>
              <a:effectLst>
                <a:outerShdw blurRad="38100" dist="32000" dir="5400000" algn="tl">
                  <a:srgbClr val="000000">
                    <a:alpha val="30000"/>
                  </a:srgbClr>
                </a:outerShdw>
              </a:effectLst>
            </a:endParaRPr>
          </a:p>
          <a:p>
            <a:pPr>
              <a:buNone/>
            </a:pPr>
            <a:r>
              <a:rPr lang="en-CA" dirty="0" smtClean="0">
                <a:ln w="10160">
                  <a:solidFill>
                    <a:schemeClr val="accent1"/>
                  </a:solidFill>
                  <a:prstDash val="solid"/>
                </a:ln>
                <a:solidFill>
                  <a:schemeClr val="accent5">
                    <a:lumMod val="20000"/>
                    <a:lumOff val="80000"/>
                  </a:schemeClr>
                </a:solidFill>
                <a:effectLst>
                  <a:outerShdw blurRad="38100" dist="32000" dir="5400000" algn="tl">
                    <a:srgbClr val="000000">
                      <a:alpha val="30000"/>
                    </a:srgbClr>
                  </a:outerShdw>
                </a:effectLst>
              </a:rPr>
              <a:t>	</a:t>
            </a:r>
          </a:p>
          <a:p>
            <a:pPr>
              <a:buNone/>
            </a:pPr>
            <a:endParaRPr lang="en-CA" dirty="0">
              <a:ln w="10160">
                <a:solidFill>
                  <a:schemeClr val="accent1"/>
                </a:solidFill>
                <a:prstDash val="solid"/>
              </a:ln>
              <a:solidFill>
                <a:schemeClr val="accent5">
                  <a:lumMod val="20000"/>
                  <a:lumOff val="80000"/>
                </a:schemeClr>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lgn="ctr"/>
            <a:r>
              <a:rPr lang="en-CA" dirty="0" smtClean="0"/>
              <a:t>Understanding Humans &amp; Societies through Ideologies</a:t>
            </a:r>
            <a:endParaRPr lang="en-CA" dirty="0"/>
          </a:p>
        </p:txBody>
      </p:sp>
      <p:sp>
        <p:nvSpPr>
          <p:cNvPr id="3" name="Content Placeholder 2"/>
          <p:cNvSpPr>
            <a:spLocks noGrp="1"/>
          </p:cNvSpPr>
          <p:nvPr>
            <p:ph idx="1"/>
          </p:nvPr>
        </p:nvSpPr>
        <p:spPr>
          <a:xfrm>
            <a:off x="0" y="1571612"/>
            <a:ext cx="9144000" cy="5286388"/>
          </a:xfrm>
        </p:spPr>
        <p:txBody>
          <a:bodyPr>
            <a:normAutofit lnSpcReduction="10000"/>
          </a:bodyPr>
          <a:lstStyle/>
          <a:p>
            <a:r>
              <a:rPr lang="en-CA" dirty="0" smtClean="0"/>
              <a:t>Ideas are important because they are [part of] the reason why people act in certain ways. </a:t>
            </a:r>
          </a:p>
          <a:p>
            <a:endParaRPr lang="en-CA" dirty="0" smtClean="0"/>
          </a:p>
          <a:p>
            <a:pPr>
              <a:buNone/>
            </a:pPr>
            <a:r>
              <a:rPr lang="en-C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Activity:</a:t>
            </a:r>
          </a:p>
          <a:p>
            <a:pPr>
              <a:buNone/>
            </a:pPr>
            <a:r>
              <a:rPr lang="en-C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Put the quotes on pages 9 &amp; 10 in order based on what you think is the most true to the least true.</a:t>
            </a:r>
          </a:p>
          <a:p>
            <a:pPr>
              <a:buNone/>
            </a:pPr>
            <a:r>
              <a:rPr lang="en-C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Write down a list of all the qualities or characteristics that you think make humans human.  How many are ideological and how many biological?</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2910" y="2285992"/>
            <a:ext cx="6629400" cy="1826363"/>
          </a:xfrm>
        </p:spPr>
        <p:txBody>
          <a:bodyPr/>
          <a:lstStyle/>
          <a:p>
            <a:r>
              <a:rPr lang="en-CA" dirty="0" smtClean="0">
                <a:solidFill>
                  <a:srgbClr val="C00000"/>
                </a:solidFill>
              </a:rPr>
              <a:t>Liberalism</a:t>
            </a:r>
            <a:endParaRPr lang="en-CA" dirty="0">
              <a:solidFill>
                <a:srgbClr val="C00000"/>
              </a:solidFill>
            </a:endParaRPr>
          </a:p>
        </p:txBody>
      </p:sp>
      <p:sp>
        <p:nvSpPr>
          <p:cNvPr id="5" name="Text Placeholder 4"/>
          <p:cNvSpPr>
            <a:spLocks noGrp="1"/>
          </p:cNvSpPr>
          <p:nvPr>
            <p:ph type="body" idx="1"/>
          </p:nvPr>
        </p:nvSpPr>
        <p:spPr>
          <a:xfrm>
            <a:off x="714348" y="2714620"/>
            <a:ext cx="6629400" cy="2643206"/>
          </a:xfrm>
        </p:spPr>
        <p:txBody>
          <a:bodyPr/>
          <a:lstStyle/>
          <a:p>
            <a:r>
              <a:rPr lang="en-CA" dirty="0" smtClean="0"/>
              <a:t>What do you believe in?</a:t>
            </a:r>
          </a:p>
          <a:p>
            <a:r>
              <a:rPr lang="en-CA" dirty="0" smtClean="0"/>
              <a:t>What do you value?  </a:t>
            </a:r>
          </a:p>
          <a:p>
            <a:r>
              <a:rPr lang="en-CA" dirty="0" smtClean="0"/>
              <a:t>Where do your beliefs fit in?</a:t>
            </a:r>
          </a:p>
          <a:p>
            <a:r>
              <a:rPr lang="en-CA" dirty="0" smtClean="0"/>
              <a:t>How is your belief system developed?</a:t>
            </a:r>
          </a:p>
          <a:p>
            <a:endParaRPr lang="en-CA" dirty="0" smtClean="0"/>
          </a:p>
          <a:p>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29642" cy="582594"/>
          </a:xfrm>
        </p:spPr>
        <p:txBody>
          <a:bodyPr>
            <a:normAutofit/>
          </a:bodyPr>
          <a:lstStyle/>
          <a:p>
            <a:r>
              <a:rPr lang="en-CA" sz="3200" dirty="0" smtClean="0"/>
              <a:t>Many beliefs in society boil down to:</a:t>
            </a:r>
            <a:endParaRPr lang="en-CA" sz="3200" dirty="0"/>
          </a:p>
        </p:txBody>
      </p:sp>
      <p:sp>
        <p:nvSpPr>
          <p:cNvPr id="5" name="Content Placeholder 4"/>
          <p:cNvSpPr>
            <a:spLocks noGrp="1"/>
          </p:cNvSpPr>
          <p:nvPr>
            <p:ph sz="half" idx="1"/>
          </p:nvPr>
        </p:nvSpPr>
        <p:spPr>
          <a:xfrm>
            <a:off x="142844" y="857233"/>
            <a:ext cx="4286280" cy="3000396"/>
          </a:xfrm>
        </p:spPr>
        <p:txBody>
          <a:bodyPr/>
          <a:lstStyle/>
          <a:p>
            <a:r>
              <a:rPr lang="en-CA" dirty="0" smtClean="0">
                <a:ln w="10160">
                  <a:solidFill>
                    <a:schemeClr val="accent1"/>
                  </a:solidFill>
                  <a:prstDash val="solid"/>
                </a:ln>
                <a:solidFill>
                  <a:srgbClr val="FFFFFF"/>
                </a:solidFill>
                <a:effectLst>
                  <a:outerShdw blurRad="38100" dist="32000" dir="5400000" algn="tl">
                    <a:srgbClr val="000000">
                      <a:alpha val="30000"/>
                    </a:srgbClr>
                  </a:outerShdw>
                </a:effectLst>
              </a:rPr>
              <a:t>Individualism</a:t>
            </a:r>
            <a:r>
              <a:rPr lang="en-CA" b="1" dirty="0" smtClean="0"/>
              <a:t>- </a:t>
            </a:r>
            <a:r>
              <a:rPr lang="en-CA" dirty="0" smtClean="0"/>
              <a:t>a current of thinking that values the freedom and worth of the individual, sometimes over the security and harmony of the group.</a:t>
            </a:r>
            <a:endParaRPr lang="en-CA" b="1" dirty="0"/>
          </a:p>
        </p:txBody>
      </p:sp>
      <p:sp>
        <p:nvSpPr>
          <p:cNvPr id="6" name="Content Placeholder 5"/>
          <p:cNvSpPr>
            <a:spLocks noGrp="1"/>
          </p:cNvSpPr>
          <p:nvPr>
            <p:ph sz="half" idx="2"/>
          </p:nvPr>
        </p:nvSpPr>
        <p:spPr>
          <a:xfrm>
            <a:off x="4624390" y="874713"/>
            <a:ext cx="4305328" cy="2768601"/>
          </a:xfrm>
        </p:spPr>
        <p:txBody>
          <a:bodyPr/>
          <a:lstStyle/>
          <a:p>
            <a:r>
              <a:rPr lang="en-CA" dirty="0" smtClean="0">
                <a:ln w="10160">
                  <a:solidFill>
                    <a:schemeClr val="accent1"/>
                  </a:solidFill>
                  <a:prstDash val="solid"/>
                </a:ln>
                <a:solidFill>
                  <a:srgbClr val="FFFFFF"/>
                </a:solidFill>
                <a:effectLst>
                  <a:outerShdw blurRad="38100" dist="32000" dir="5400000" algn="tl">
                    <a:srgbClr val="000000">
                      <a:alpha val="30000"/>
                    </a:srgbClr>
                  </a:outerShdw>
                </a:effectLst>
              </a:rPr>
              <a:t>Collectivism</a:t>
            </a:r>
            <a:r>
              <a:rPr lang="en-CA" b="1" dirty="0" smtClean="0"/>
              <a:t>- </a:t>
            </a:r>
            <a:r>
              <a:rPr lang="en-CA" dirty="0" smtClean="0"/>
              <a:t>a current of thinking that values the goals of the group and the common good over the goals of any individual</a:t>
            </a:r>
            <a:endParaRPr lang="en-CA" b="1" dirty="0"/>
          </a:p>
        </p:txBody>
      </p:sp>
      <p:sp>
        <p:nvSpPr>
          <p:cNvPr id="8" name="TextBox 7"/>
          <p:cNvSpPr txBox="1"/>
          <p:nvPr/>
        </p:nvSpPr>
        <p:spPr>
          <a:xfrm>
            <a:off x="214282" y="4000504"/>
            <a:ext cx="8715436" cy="2677656"/>
          </a:xfrm>
          <a:prstGeom prst="rect">
            <a:avLst/>
          </a:prstGeom>
          <a:noFill/>
        </p:spPr>
        <p:txBody>
          <a:bodyPr wrap="square" rtlCol="0">
            <a:spAutoFit/>
          </a:bodyPr>
          <a:lstStyle/>
          <a:p>
            <a:r>
              <a:rPr lang="en-CA" sz="2400" i="1" dirty="0" smtClean="0"/>
              <a:t>When you meet someone for the first time what do you ask them?  Generally you ask their name, where they go to school, what they do for a job, etc.  Is this individualistic or collectivistic?  In a capitalist society such as Canada which line of thinking do we embrace more?  </a:t>
            </a:r>
            <a:r>
              <a:rPr lang="en-CA" sz="2400" i="1" u="sng" dirty="0" smtClean="0"/>
              <a:t>Should societies force people to do a job that they are best suited to do based on their skills or allow them to choose their own future?</a:t>
            </a:r>
            <a:endParaRPr lang="en-CA" i="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14290"/>
            <a:ext cx="3200400" cy="730250"/>
          </a:xfrm>
        </p:spPr>
        <p:txBody>
          <a:bodyPr>
            <a:normAutofit/>
          </a:bodyPr>
          <a:lstStyle/>
          <a:p>
            <a:pPr algn="ctr"/>
            <a:r>
              <a:rPr lang="en-CA" sz="2400" dirty="0" smtClean="0">
                <a:solidFill>
                  <a:srgbClr val="FF0000"/>
                </a:solidFill>
              </a:rPr>
              <a:t>Ideology in History</a:t>
            </a:r>
            <a:endParaRPr lang="en-CA" sz="2400" dirty="0">
              <a:solidFill>
                <a:srgbClr val="FF0000"/>
              </a:solidFill>
            </a:endParaRPr>
          </a:p>
        </p:txBody>
      </p:sp>
      <p:sp>
        <p:nvSpPr>
          <p:cNvPr id="8" name="Text Placeholder 7"/>
          <p:cNvSpPr>
            <a:spLocks noGrp="1"/>
          </p:cNvSpPr>
          <p:nvPr>
            <p:ph type="body" idx="2"/>
          </p:nvPr>
        </p:nvSpPr>
        <p:spPr>
          <a:xfrm>
            <a:off x="457200" y="514336"/>
            <a:ext cx="5900750" cy="914400"/>
          </a:xfrm>
        </p:spPr>
        <p:txBody>
          <a:bodyPr>
            <a:normAutofit/>
          </a:bodyPr>
          <a:lstStyle/>
          <a:p>
            <a:r>
              <a:rPr lang="en-CA" sz="3200" b="1" dirty="0" smtClean="0"/>
              <a:t>Thomas Hobbes</a:t>
            </a:r>
            <a:r>
              <a:rPr lang="en-CA" sz="2800" b="1" dirty="0" smtClean="0"/>
              <a:t> </a:t>
            </a:r>
            <a:r>
              <a:rPr lang="en-CA" sz="3200" dirty="0" smtClean="0"/>
              <a:t>(1588-1679)</a:t>
            </a:r>
            <a:endParaRPr lang="en-CA" sz="3200" dirty="0"/>
          </a:p>
        </p:txBody>
      </p:sp>
      <p:sp>
        <p:nvSpPr>
          <p:cNvPr id="7" name="Content Placeholder 6"/>
          <p:cNvSpPr>
            <a:spLocks noGrp="1"/>
          </p:cNvSpPr>
          <p:nvPr>
            <p:ph sz="half" idx="1"/>
          </p:nvPr>
        </p:nvSpPr>
        <p:spPr>
          <a:xfrm>
            <a:off x="428596" y="1857364"/>
            <a:ext cx="8143932" cy="5357850"/>
          </a:xfrm>
        </p:spPr>
        <p:txBody>
          <a:bodyPr/>
          <a:lstStyle/>
          <a:p>
            <a:r>
              <a:rPr lang="en-CA" dirty="0" smtClean="0"/>
              <a:t>English Philosopher</a:t>
            </a:r>
          </a:p>
          <a:p>
            <a:r>
              <a:rPr lang="en-CA" dirty="0" smtClean="0"/>
              <a:t>He believed human nature is characterized by fear, violence, and dangerous self-interest (extreme individualism)</a:t>
            </a:r>
          </a:p>
          <a:p>
            <a:r>
              <a:rPr lang="en-CA" dirty="0" smtClean="0"/>
              <a:t>He believed that if everyone is free, then everyone is in danger; that security is more important than freedom</a:t>
            </a:r>
          </a:p>
          <a:p>
            <a:r>
              <a:rPr lang="en-CA" dirty="0" smtClean="0"/>
              <a:t>He did not think it was possible to have both security and freedom</a:t>
            </a:r>
            <a:endParaRPr lang="en-CA" dirty="0"/>
          </a:p>
        </p:txBody>
      </p:sp>
      <p:pic>
        <p:nvPicPr>
          <p:cNvPr id="2050" name="Picture 2" descr="http://www.politik-thomas-hobbes.de/images/content/hobbes_anim.gif"/>
          <p:cNvPicPr>
            <a:picLocks noChangeAspect="1" noChangeArrowheads="1" noCrop="1"/>
          </p:cNvPicPr>
          <p:nvPr/>
        </p:nvPicPr>
        <p:blipFill>
          <a:blip r:embed="rId3" cstate="print"/>
          <a:srcRect/>
          <a:stretch>
            <a:fillRect/>
          </a:stretch>
        </p:blipFill>
        <p:spPr bwMode="auto">
          <a:xfrm>
            <a:off x="6715140" y="142852"/>
            <a:ext cx="2075711" cy="220820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340</TotalTime>
  <Words>1304</Words>
  <Application>Microsoft Office PowerPoint</Application>
  <PresentationFormat>On-screen Show (4:3)</PresentationFormat>
  <Paragraphs>174</Paragraphs>
  <Slides>26</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Franklin Gothic Book</vt:lpstr>
      <vt:lpstr>Wingdings 2</vt:lpstr>
      <vt:lpstr>Technic</vt:lpstr>
      <vt:lpstr>Perspectives on ideology</vt:lpstr>
      <vt:lpstr>Identity &amp; Ideology</vt:lpstr>
      <vt:lpstr>Perspectives on Ideology</vt:lpstr>
      <vt:lpstr>PowerPoint Presentation</vt:lpstr>
      <vt:lpstr>PowerPoint Presentation</vt:lpstr>
      <vt:lpstr>Understanding Humans &amp; Societies through Ideologies</vt:lpstr>
      <vt:lpstr>Liberalism</vt:lpstr>
      <vt:lpstr>Many beliefs in society boil down to:</vt:lpstr>
      <vt:lpstr>Ideology in History</vt:lpstr>
      <vt:lpstr>John Locke (1632-1704)</vt:lpstr>
      <vt:lpstr>Jean-Jacques Rousseau  (1712-1778)</vt:lpstr>
      <vt:lpstr>Identity &amp; Ideologies  To what extent are ideology and identity interrelated? </vt:lpstr>
      <vt:lpstr>Understandings of Identity</vt:lpstr>
      <vt:lpstr>Universal Truths</vt:lpstr>
      <vt:lpstr>PowerPoint Presentation</vt:lpstr>
      <vt:lpstr>Fundamentals of Ideology</vt:lpstr>
      <vt:lpstr>Characteristics of Ideology</vt:lpstr>
      <vt:lpstr>What factors influence individual and collective beliefs and values?</vt:lpstr>
      <vt:lpstr>PowerPoint Presentation</vt:lpstr>
      <vt:lpstr>PowerPoint Presentation</vt:lpstr>
      <vt:lpstr>Some key terms:</vt:lpstr>
      <vt:lpstr>What themes and characteristics should my ideology include?</vt:lpstr>
      <vt:lpstr>PowerPoint Presentation</vt:lpstr>
      <vt:lpstr>Assignment</vt:lpstr>
      <vt:lpstr>Music and ideology</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on ideology</dc:title>
  <dc:creator>Brad</dc:creator>
  <cp:lastModifiedBy>McIntosh, Kyle</cp:lastModifiedBy>
  <cp:revision>38</cp:revision>
  <dcterms:created xsi:type="dcterms:W3CDTF">2009-08-14T19:36:00Z</dcterms:created>
  <dcterms:modified xsi:type="dcterms:W3CDTF">2017-02-03T18:22:59Z</dcterms:modified>
</cp:coreProperties>
</file>