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3"/>
  </p:notesMasterIdLst>
  <p:sldIdLst>
    <p:sldId id="256" r:id="rId2"/>
    <p:sldId id="281" r:id="rId3"/>
    <p:sldId id="282" r:id="rId4"/>
    <p:sldId id="283" r:id="rId5"/>
    <p:sldId id="284" r:id="rId6"/>
    <p:sldId id="285" r:id="rId7"/>
    <p:sldId id="257" r:id="rId8"/>
    <p:sldId id="258" r:id="rId9"/>
    <p:sldId id="259" r:id="rId10"/>
    <p:sldId id="260" r:id="rId11"/>
    <p:sldId id="261" r:id="rId12"/>
    <p:sldId id="286" r:id="rId13"/>
    <p:sldId id="287" r:id="rId14"/>
    <p:sldId id="288" r:id="rId15"/>
    <p:sldId id="289" r:id="rId16"/>
    <p:sldId id="265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267" r:id="rId33"/>
    <p:sldId id="268" r:id="rId34"/>
    <p:sldId id="269" r:id="rId35"/>
    <p:sldId id="270" r:id="rId36"/>
    <p:sldId id="271" r:id="rId37"/>
    <p:sldId id="272" r:id="rId38"/>
    <p:sldId id="274" r:id="rId39"/>
    <p:sldId id="276" r:id="rId40"/>
    <p:sldId id="278" r:id="rId41"/>
    <p:sldId id="280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8A7B2-6667-4904-B012-E9FC6F25D067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7CA0E-8166-47FA-A458-F0B423F6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87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work through Pain free ROM through goals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8CE2E-18DF-D04B-9911-11A5758C3A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45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ALL 5 ( don</a:t>
            </a:r>
            <a:r>
              <a:rPr lang="fr-FR" dirty="0" smtClean="0"/>
              <a:t>’</a:t>
            </a:r>
            <a:r>
              <a:rPr lang="en-US" dirty="0" smtClean="0"/>
              <a:t>t forget scapular stability)</a:t>
            </a:r>
          </a:p>
          <a:p>
            <a:r>
              <a:rPr lang="en-US" dirty="0" smtClean="0"/>
              <a:t>POST OB: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glute</a:t>
            </a:r>
            <a:r>
              <a:rPr lang="en-US" baseline="0" dirty="0" smtClean="0"/>
              <a:t> max, contralateral </a:t>
            </a:r>
            <a:r>
              <a:rPr lang="en-US" baseline="0" dirty="0" err="1" smtClean="0"/>
              <a:t>lat</a:t>
            </a:r>
            <a:endParaRPr lang="en-US" baseline="0" dirty="0" smtClean="0"/>
          </a:p>
          <a:p>
            <a:r>
              <a:rPr lang="en-US" baseline="0" dirty="0" smtClean="0"/>
              <a:t>Deep longitudinal- ES, biceps </a:t>
            </a:r>
            <a:r>
              <a:rPr lang="en-US" baseline="0" dirty="0" err="1" smtClean="0"/>
              <a:t>femoris</a:t>
            </a:r>
            <a:r>
              <a:rPr lang="en-US" baseline="0" dirty="0" smtClean="0"/>
              <a:t>, ligaments – </a:t>
            </a:r>
            <a:r>
              <a:rPr lang="en-US" baseline="0" dirty="0" err="1" smtClean="0"/>
              <a:t>Glute</a:t>
            </a:r>
            <a:r>
              <a:rPr lang="en-US" baseline="0" dirty="0" smtClean="0"/>
              <a:t> hamstring ES</a:t>
            </a:r>
          </a:p>
          <a:p>
            <a:r>
              <a:rPr lang="en-US" baseline="0" dirty="0" smtClean="0"/>
              <a:t>Anterior Oblique- internal and external </a:t>
            </a:r>
            <a:r>
              <a:rPr lang="en-US" baseline="0" dirty="0" err="1" smtClean="0"/>
              <a:t>obliques</a:t>
            </a:r>
            <a:r>
              <a:rPr lang="en-US" baseline="0" dirty="0" smtClean="0"/>
              <a:t> and contralateral adductors </a:t>
            </a:r>
          </a:p>
          <a:p>
            <a:r>
              <a:rPr lang="en-US" baseline="0" dirty="0" smtClean="0"/>
              <a:t>Lateral- </a:t>
            </a:r>
            <a:r>
              <a:rPr lang="en-US" baseline="0" dirty="0" err="1" smtClean="0"/>
              <a:t>glute</a:t>
            </a:r>
            <a:r>
              <a:rPr lang="en-US" baseline="0" dirty="0" smtClean="0"/>
              <a:t> med and min and contralateral adductors </a:t>
            </a:r>
          </a:p>
          <a:p>
            <a:r>
              <a:rPr lang="en-US" baseline="0" dirty="0" smtClean="0"/>
              <a:t>Simple exercises first then complex, need proper activation with any activity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8CE2E-18DF-D04B-9911-11A5758C3A2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85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Helmets- guidelines for purchasing and requirements for each</a:t>
            </a:r>
            <a:r>
              <a:rPr lang="en-US" baseline="0" dirty="0" smtClean="0"/>
              <a:t> sport, guidelines for reconditioning and properly fitting </a:t>
            </a:r>
          </a:p>
          <a:p>
            <a:r>
              <a:rPr lang="en-US" baseline="0" dirty="0" smtClean="0"/>
              <a:t>Sports that have helmets: Football, hockey, lacrosse, cycling, baseball, soccer headgear </a:t>
            </a:r>
          </a:p>
          <a:p>
            <a:r>
              <a:rPr lang="en-US" baseline="0" dirty="0" smtClean="0"/>
              <a:t>Cervical collars</a:t>
            </a:r>
          </a:p>
          <a:p>
            <a:r>
              <a:rPr lang="en-US" baseline="0" dirty="0" smtClean="0"/>
              <a:t>Trunk/ thorax- shoulder pads, bras (stretch ligaments, premature sagging)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8CE2E-18DF-D04B-9911-11A5758C3A2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05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Joint above and</a:t>
            </a:r>
            <a:r>
              <a:rPr lang="en-US" baseline="0" dirty="0" smtClean="0"/>
              <a:t> below</a:t>
            </a:r>
          </a:p>
          <a:p>
            <a:r>
              <a:rPr lang="en-US" baseline="0" dirty="0" smtClean="0"/>
              <a:t>If any system with the kinetic chain not working efficiently, other sys forced to adapt and compensate- leads to tissue overload, decreased performance, and predictable patterns of injury </a:t>
            </a:r>
          </a:p>
          <a:p>
            <a:r>
              <a:rPr lang="en-US" baseline="0" dirty="0" smtClean="0"/>
              <a:t>Closed- associated with weight bearing activities and the lower extremity , </a:t>
            </a:r>
            <a:r>
              <a:rPr lang="en-US" baseline="0" dirty="0" err="1" smtClean="0"/>
              <a:t>minisquats</a:t>
            </a:r>
            <a:r>
              <a:rPr lang="en-US" baseline="0" dirty="0" smtClean="0"/>
              <a:t>, push </a:t>
            </a:r>
            <a:r>
              <a:rPr lang="en-US" baseline="0" dirty="0" err="1" smtClean="0"/>
              <a:t>ups,lunges</a:t>
            </a:r>
            <a:r>
              <a:rPr lang="en-US" baseline="0" dirty="0" smtClean="0"/>
              <a:t>, wall slides, leg press, stair climbing/ step ups, stationary bike, trampoline, BAPS board, slide boards, usually multi </a:t>
            </a:r>
            <a:r>
              <a:rPr lang="en-US" baseline="0" dirty="0" err="1" smtClean="0"/>
              <a:t>jt</a:t>
            </a:r>
            <a:endParaRPr lang="en-US" baseline="0" dirty="0" smtClean="0"/>
          </a:p>
          <a:p>
            <a:r>
              <a:rPr lang="en-US" baseline="0" dirty="0" smtClean="0"/>
              <a:t>Open- non-weight bearing, not all upper body exercises are open some closed, bicep curls, triceps extensions, bench press, leg curl/extension- more isolating exercises to target certain muscles, usually one </a:t>
            </a:r>
            <a:r>
              <a:rPr lang="en-US" baseline="0" dirty="0" err="1" smtClean="0"/>
              <a:t>jt</a:t>
            </a:r>
            <a:r>
              <a:rPr lang="en-US" baseline="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8CE2E-18DF-D04B-9911-11A5758C3A2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58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Limitations- pain free</a:t>
            </a:r>
            <a:r>
              <a:rPr lang="en-US" baseline="0" dirty="0" smtClean="0"/>
              <a:t> ROM and strength </a:t>
            </a:r>
          </a:p>
          <a:p>
            <a:r>
              <a:rPr lang="en-US" baseline="0" dirty="0" smtClean="0"/>
              <a:t>Slow to fast, light to heavy, short to long</a:t>
            </a:r>
          </a:p>
          <a:p>
            <a:r>
              <a:rPr lang="en-US" baseline="0" dirty="0" smtClean="0"/>
              <a:t>Stabilization- correct deficits in structural integrity- mm, </a:t>
            </a:r>
            <a:r>
              <a:rPr lang="en-US" baseline="0" dirty="0" err="1" smtClean="0"/>
              <a:t>jt</a:t>
            </a:r>
            <a:r>
              <a:rPr lang="en-US" baseline="0" dirty="0" smtClean="0"/>
              <a:t> dysfunctions, neural deficits, postural control/stability (first phase don</a:t>
            </a:r>
            <a:r>
              <a:rPr lang="fr-FR" baseline="0" dirty="0" smtClean="0"/>
              <a:t>’</a:t>
            </a:r>
            <a:r>
              <a:rPr lang="en-US" baseline="0" dirty="0" smtClean="0"/>
              <a:t>t early)</a:t>
            </a:r>
          </a:p>
          <a:p>
            <a:r>
              <a:rPr lang="en-US" baseline="0" dirty="0" smtClean="0"/>
              <a:t>Strength- enhance stabilization strength and endurance during functional movement patterns by incorporating high volume resistive exercises- force motor unit recruitment after prime movers are fatigue (change neuromuscular sys by increasing cross sectional diameter of mm, </a:t>
            </a:r>
            <a:r>
              <a:rPr lang="en-US" baseline="0" dirty="0" err="1" smtClean="0"/>
              <a:t>resis</a:t>
            </a:r>
            <a:r>
              <a:rPr lang="en-US" baseline="0" dirty="0" smtClean="0"/>
              <a:t>. To fatigue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Power- first use multi planar ISOM,CONC,ECCEN exercises, train at 30-45% of max strength and accelerating through entire ROM , enhancing neuromuscular efficiency and power production by increasing </a:t>
            </a:r>
            <a:r>
              <a:rPr lang="en-US" baseline="0" dirty="0" err="1" smtClean="0"/>
              <a:t>motorneuron</a:t>
            </a:r>
            <a:r>
              <a:rPr lang="en-US" baseline="0" dirty="0" smtClean="0"/>
              <a:t> excitability which increase speed strength through entire ROM</a:t>
            </a:r>
          </a:p>
          <a:p>
            <a:r>
              <a:rPr lang="en-US" baseline="0" dirty="0" smtClean="0"/>
              <a:t>Should not increase pain or swelling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8CE2E-18DF-D04B-9911-11A5758C3A2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96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Functional</a:t>
            </a:r>
            <a:r>
              <a:rPr lang="en-US" baseline="0" dirty="0" smtClean="0"/>
              <a:t> tests- involves a single maximal effort performed to indicate how close the athlete is to a full return</a:t>
            </a:r>
          </a:p>
          <a:p>
            <a:r>
              <a:rPr lang="en-US" baseline="0" dirty="0" smtClean="0"/>
              <a:t>Agility runs (figure 8s, shuttle run, carioca), sidestepping, vertical jumps, Hopping/bounding time or distance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8CE2E-18DF-D04B-9911-11A5758C3A2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66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Inflammatory Phase: Swelling</a:t>
            </a:r>
            <a:r>
              <a:rPr lang="en-US" baseline="0" dirty="0" smtClean="0"/>
              <a:t>, Heat , Redness, Altered Function, Pain, Deformity </a:t>
            </a:r>
          </a:p>
          <a:p>
            <a:r>
              <a:rPr lang="en-US" baseline="0" dirty="0" smtClean="0"/>
              <a:t>**Critical- if this response does not accomplish what it is supposed to, or if it does not subside, normal healing cannot take place</a:t>
            </a:r>
          </a:p>
          <a:p>
            <a:r>
              <a:rPr lang="en-US" baseline="0" dirty="0" smtClean="0"/>
              <a:t>Fibroblastic Repair- period of scar formation </a:t>
            </a:r>
          </a:p>
          <a:p>
            <a:r>
              <a:rPr lang="en-US" baseline="0" dirty="0" smtClean="0"/>
              <a:t>Maturation- Remodeling Phase: realignment or remodeling of the collagen fibers that make up scar tissue according to the tensile forces which the scar is subjected too.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8CE2E-18DF-D04B-9911-11A5758C3A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60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swelling</a:t>
            </a:r>
            <a:r>
              <a:rPr lang="en-US" baseline="0" dirty="0" smtClean="0"/>
              <a:t> is controlled, the time for rehab is reduced </a:t>
            </a:r>
            <a:endParaRPr lang="en-US" dirty="0" smtClean="0"/>
          </a:p>
          <a:p>
            <a:r>
              <a:rPr lang="en-US" dirty="0" smtClean="0"/>
              <a:t>Rest-</a:t>
            </a:r>
            <a:r>
              <a:rPr lang="en-US" baseline="0" dirty="0" smtClean="0"/>
              <a:t> usually 72 hours before rehabilitation program </a:t>
            </a:r>
          </a:p>
          <a:p>
            <a:r>
              <a:rPr lang="en-US" dirty="0" smtClean="0"/>
              <a:t>Ice- slows the</a:t>
            </a:r>
            <a:r>
              <a:rPr lang="en-US" baseline="0" dirty="0" smtClean="0"/>
              <a:t> speed of nerve transmissions </a:t>
            </a:r>
          </a:p>
          <a:p>
            <a:r>
              <a:rPr lang="en-US" dirty="0" smtClean="0"/>
              <a:t>Compression-</a:t>
            </a:r>
            <a:r>
              <a:rPr lang="en-US" baseline="0" dirty="0" smtClean="0"/>
              <a:t> mechanically reduces the space available for swelling to accumulate, tensors, foam pads</a:t>
            </a:r>
          </a:p>
          <a:p>
            <a:r>
              <a:rPr lang="en-US" baseline="0" dirty="0" smtClean="0"/>
              <a:t>Elevation- eliminates the effect of gravity on blood pooling in extremities, and assists with lymphatic sys. Which drains blood and other fluids from the area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8CE2E-18DF-D04B-9911-11A5758C3A2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8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GTO- after stretching for 6 seconds GTOs override muscle spindle to cause</a:t>
            </a:r>
            <a:r>
              <a:rPr lang="en-US" baseline="0" dirty="0" smtClean="0"/>
              <a:t> muscle to relax. </a:t>
            </a:r>
            <a:endParaRPr lang="en-US" dirty="0" smtClean="0"/>
          </a:p>
          <a:p>
            <a:r>
              <a:rPr lang="en-US" dirty="0" smtClean="0"/>
              <a:t>Static/ Passive stretching= 15-60 second</a:t>
            </a:r>
            <a:r>
              <a:rPr lang="en-US" baseline="0" dirty="0" smtClean="0"/>
              <a:t> holds 3- 5 repetitions most effective for increasing flexibility 3-5x/week</a:t>
            </a:r>
          </a:p>
          <a:p>
            <a:r>
              <a:rPr lang="en-US" baseline="0" dirty="0" smtClean="0"/>
              <a:t>Dynamic stretching- no longer than 6 sec holds, do not want to relax the muscle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8CE2E-18DF-D04B-9911-11A5758C3A2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11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ISOMETRIC- mm contracts, no change in mm length (static strength, decrease atrophy) CONCENTRIC- mm contracts, mm shortens to move resistance</a:t>
            </a:r>
            <a:r>
              <a:rPr lang="en-US" baseline="0" dirty="0" smtClean="0"/>
              <a:t> </a:t>
            </a:r>
            <a:r>
              <a:rPr lang="en-US" dirty="0" smtClean="0"/>
              <a:t>ECCENTRIC- mm contracts, mm lengthens to move resistance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Athlete will have increased pain and swelling if there is rehabilitative overload</a:t>
            </a:r>
          </a:p>
          <a:p>
            <a:r>
              <a:rPr lang="en-US" baseline="0" dirty="0" smtClean="0"/>
              <a:t>ISOM (</a:t>
            </a:r>
            <a:r>
              <a:rPr lang="en-US" baseline="0" dirty="0" err="1" smtClean="0"/>
              <a:t>inflam</a:t>
            </a:r>
            <a:r>
              <a:rPr lang="en-US" baseline="0" dirty="0" smtClean="0"/>
              <a:t>/fibro phase)- contract 10 </a:t>
            </a:r>
            <a:r>
              <a:rPr lang="en-US" baseline="0" dirty="0" err="1" smtClean="0"/>
              <a:t>secs</a:t>
            </a:r>
            <a:r>
              <a:rPr lang="en-US" baseline="0" dirty="0" smtClean="0"/>
              <a:t> of 10 or more contractions/</a:t>
            </a:r>
            <a:r>
              <a:rPr lang="en-US" baseline="0" dirty="0" err="1" smtClean="0"/>
              <a:t>hr</a:t>
            </a:r>
            <a:r>
              <a:rPr lang="en-US" baseline="0" dirty="0" smtClean="0"/>
              <a:t>, Concentric- 1-2 seconds of lift, eccentric 2-4 seconds of lift (RATIO SHOULD BE 1:2)	</a:t>
            </a:r>
          </a:p>
          <a:p>
            <a:r>
              <a:rPr lang="en-US" dirty="0" smtClean="0"/>
              <a:t>Type 1 fibers- slow,</a:t>
            </a:r>
            <a:r>
              <a:rPr lang="en-US" baseline="0" dirty="0" smtClean="0"/>
              <a:t> resistant to fatigue- endurance </a:t>
            </a:r>
          </a:p>
          <a:p>
            <a:r>
              <a:rPr lang="en-US" baseline="0" dirty="0" smtClean="0"/>
              <a:t>Type 2- fast, for powerful force</a:t>
            </a:r>
          </a:p>
          <a:p>
            <a:r>
              <a:rPr lang="en-US" baseline="0" dirty="0" smtClean="0"/>
              <a:t>	a- fast, moderate resistance to fatigue </a:t>
            </a:r>
          </a:p>
          <a:p>
            <a:r>
              <a:rPr lang="en-US" baseline="0" dirty="0" smtClean="0"/>
              <a:t>	b- fast, fatigue rapidly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8CE2E-18DF-D04B-9911-11A5758C3A2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38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Dependent on sport</a:t>
            </a:r>
          </a:p>
          <a:p>
            <a:r>
              <a:rPr lang="en-US" dirty="0" smtClean="0"/>
              <a:t>Decrease</a:t>
            </a:r>
            <a:r>
              <a:rPr lang="en-US" baseline="0" dirty="0" smtClean="0"/>
              <a:t> in oxygen can affect how fast you recover with an injury</a:t>
            </a:r>
          </a:p>
          <a:p>
            <a:r>
              <a:rPr lang="en-US" baseline="0" dirty="0" smtClean="0"/>
              <a:t>Upper body- bike, treadmill, pool, elliptical</a:t>
            </a:r>
          </a:p>
          <a:p>
            <a:r>
              <a:rPr lang="en-US" baseline="0" dirty="0" smtClean="0"/>
              <a:t>Lower body- pool, arm ergometer, bike</a:t>
            </a:r>
          </a:p>
          <a:p>
            <a:r>
              <a:rPr lang="en-US" baseline="0" dirty="0" smtClean="0"/>
              <a:t>Aerobic/ anaerobic 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8CE2E-18DF-D04B-9911-11A5758C3A2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72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 components: 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Proprioception (position of </a:t>
            </a:r>
            <a:r>
              <a:rPr lang="en-US" dirty="0" err="1" smtClean="0"/>
              <a:t>jt</a:t>
            </a:r>
            <a:r>
              <a:rPr lang="en-US" dirty="0" smtClean="0"/>
              <a:t> in space) &amp; Kinesthesia (ability to detect movement)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Dynamic Stability</a:t>
            </a:r>
            <a:r>
              <a:rPr lang="en-US" baseline="0" dirty="0" smtClean="0"/>
              <a:t> 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Preparatory and reactive mm characteristics 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Conscious and unconscious functional motor patterns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An unstable platform promotes reactive muscle activity- attempting to balance on a platform- manually perturb 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8CE2E-18DF-D04B-9911-11A5758C3A2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98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Re-establishing</a:t>
            </a:r>
            <a:r>
              <a:rPr lang="en-US" baseline="0" dirty="0" smtClean="0"/>
              <a:t> neuromuscular control is one part of balance</a:t>
            </a:r>
          </a:p>
          <a:p>
            <a:r>
              <a:rPr lang="en-US" baseline="0" dirty="0" smtClean="0"/>
              <a:t>Maintaining COG within the base of support</a:t>
            </a:r>
          </a:p>
          <a:p>
            <a:r>
              <a:rPr lang="en-US" baseline="0" dirty="0" smtClean="0"/>
              <a:t>Static: COG is maintained over a fixed base of support- on a stable surface- double, single leg, or tandem stance</a:t>
            </a:r>
          </a:p>
          <a:p>
            <a:r>
              <a:rPr lang="en-US" baseline="0" dirty="0" err="1" smtClean="0"/>
              <a:t>Semidynamic</a:t>
            </a:r>
            <a:r>
              <a:rPr lang="en-US" baseline="0" dirty="0" smtClean="0"/>
              <a:t>- maintain COG on a moving surface, or unstable surface- foam, trampoline, mini squats</a:t>
            </a:r>
          </a:p>
          <a:p>
            <a:r>
              <a:rPr lang="en-US" baseline="0" dirty="0" smtClean="0"/>
              <a:t>Dynamic- base of support is changing, forcing COG to adjust- balance beam, bounding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8CE2E-18DF-D04B-9911-11A5758C3A2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14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8CE2E-18DF-D04B-9911-11A5758C3A2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03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0700" b="1" dirty="0"/>
              <a:t>REC 3045</a:t>
            </a:r>
            <a:br>
              <a:rPr lang="en-US" sz="10700" b="1" dirty="0"/>
            </a:br>
            <a:r>
              <a:rPr lang="en-US" dirty="0" smtClean="0"/>
              <a:t>Periodization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5943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/>
              <a:t>Exhaustion Phase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6000" b="1" i="1" dirty="0"/>
              <a:t>(Decompensation)</a:t>
            </a:r>
            <a:br>
              <a:rPr lang="en-US" sz="6000" b="1" i="1" dirty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749567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If </a:t>
            </a:r>
            <a:r>
              <a:rPr lang="en-US" sz="3600" b="1" dirty="0"/>
              <a:t>we continually not allow enough time for the body to compensate (enough recovery time) it will decompensate or get </a:t>
            </a:r>
            <a:r>
              <a:rPr lang="en-US" sz="3600" b="1" dirty="0" smtClean="0"/>
              <a:t>weaker</a:t>
            </a:r>
          </a:p>
          <a:p>
            <a:r>
              <a:rPr lang="en-US" sz="3600" b="1" dirty="0"/>
              <a:t>When our body gets to the </a:t>
            </a:r>
            <a:r>
              <a:rPr lang="en-US" sz="3600" b="1" dirty="0" smtClean="0"/>
              <a:t>Exhaustion </a:t>
            </a:r>
            <a:r>
              <a:rPr lang="en-US" sz="3600" b="1" dirty="0"/>
              <a:t>Phase it takes a great length of time before we get to </a:t>
            </a:r>
            <a:r>
              <a:rPr lang="en-US" sz="3600" b="1" dirty="0" err="1"/>
              <a:t>supercompensation</a:t>
            </a:r>
            <a:r>
              <a:rPr lang="en-US" sz="3600" b="1" dirty="0"/>
              <a:t> again (It is like having mono/body is rundown)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6586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>
                <a:latin typeface="Tw Cen MT" pitchFamily="34" charset="0"/>
              </a:rPr>
              <a:t>The Stress Rest Principle (Resistance/Exhaustion)</a:t>
            </a:r>
            <a:br>
              <a:rPr lang="en-US" sz="5400" b="1" dirty="0">
                <a:latin typeface="Tw Cen MT" pitchFamily="34" charset="0"/>
              </a:rPr>
            </a:br>
            <a:endParaRPr lang="en-US" sz="5400" dirty="0"/>
          </a:p>
        </p:txBody>
      </p:sp>
      <p:sp>
        <p:nvSpPr>
          <p:cNvPr id="34" name="TextBox 64"/>
          <p:cNvSpPr txBox="1">
            <a:spLocks noChangeArrowheads="1"/>
          </p:cNvSpPr>
          <p:nvPr/>
        </p:nvSpPr>
        <p:spPr bwMode="auto">
          <a:xfrm>
            <a:off x="3718032" y="4734330"/>
            <a:ext cx="472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Tw Cen MT" pitchFamily="34" charset="0"/>
              </a:rPr>
              <a:t>RECOVERY TIME IN DAYS</a:t>
            </a:r>
          </a:p>
        </p:txBody>
      </p:sp>
      <p:sp>
        <p:nvSpPr>
          <p:cNvPr id="35" name="TextBox 65"/>
          <p:cNvSpPr txBox="1">
            <a:spLocks noChangeArrowheads="1"/>
          </p:cNvSpPr>
          <p:nvPr/>
        </p:nvSpPr>
        <p:spPr bwMode="auto">
          <a:xfrm>
            <a:off x="2288616" y="5220136"/>
            <a:ext cx="8001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Tw Cen MT" pitchFamily="34" charset="0"/>
              </a:rPr>
              <a:t>The body needs at least 2 days (48 hours) to recover.  The greater the intensity the more recovery time required.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1510861" y="1889529"/>
            <a:ext cx="0" cy="262903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10861" y="3171793"/>
            <a:ext cx="7353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10861" y="2562193"/>
            <a:ext cx="2535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510861" y="2028793"/>
            <a:ext cx="2535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510861" y="3705193"/>
            <a:ext cx="2535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510861" y="4314793"/>
            <a:ext cx="2535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196661" y="3095593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196661" y="3095593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20"/>
          <p:cNvSpPr txBox="1">
            <a:spLocks noChangeArrowheads="1"/>
          </p:cNvSpPr>
          <p:nvPr/>
        </p:nvSpPr>
        <p:spPr bwMode="auto">
          <a:xfrm>
            <a:off x="2044260" y="2485993"/>
            <a:ext cx="42260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>
                <a:latin typeface="Tw Cen MT" pitchFamily="34" charset="0"/>
              </a:rPr>
              <a:t>A</a:t>
            </a:r>
          </a:p>
        </p:txBody>
      </p:sp>
      <p:sp>
        <p:nvSpPr>
          <p:cNvPr id="51" name="TextBox 21"/>
          <p:cNvSpPr txBox="1">
            <a:spLocks noChangeArrowheads="1"/>
          </p:cNvSpPr>
          <p:nvPr/>
        </p:nvSpPr>
        <p:spPr bwMode="auto">
          <a:xfrm>
            <a:off x="2044260" y="3857593"/>
            <a:ext cx="42260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>
                <a:latin typeface="Tw Cen MT" pitchFamily="34" charset="0"/>
              </a:rPr>
              <a:t>B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2272861" y="3247993"/>
            <a:ext cx="0" cy="80010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2349061" y="2943193"/>
            <a:ext cx="23622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32"/>
          <p:cNvSpPr txBox="1">
            <a:spLocks noChangeArrowheads="1"/>
          </p:cNvSpPr>
          <p:nvPr/>
        </p:nvSpPr>
        <p:spPr bwMode="auto">
          <a:xfrm>
            <a:off x="4482660" y="2257393"/>
            <a:ext cx="42260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>
                <a:latin typeface="Tw Cen MT" pitchFamily="34" charset="0"/>
              </a:rPr>
              <a:t>A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4711261" y="2943193"/>
            <a:ext cx="0" cy="80010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-Point Star 55"/>
          <p:cNvSpPr/>
          <p:nvPr/>
        </p:nvSpPr>
        <p:spPr>
          <a:xfrm>
            <a:off x="7073460" y="2409793"/>
            <a:ext cx="169041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7" name="5-Point Star 56"/>
          <p:cNvSpPr/>
          <p:nvPr/>
        </p:nvSpPr>
        <p:spPr>
          <a:xfrm>
            <a:off x="4635060" y="2866993"/>
            <a:ext cx="169041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5-Point Star 57"/>
          <p:cNvSpPr/>
          <p:nvPr/>
        </p:nvSpPr>
        <p:spPr>
          <a:xfrm>
            <a:off x="2196660" y="3095593"/>
            <a:ext cx="169041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4711261" y="2485993"/>
            <a:ext cx="2362200" cy="979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40"/>
          <p:cNvSpPr txBox="1">
            <a:spLocks noChangeArrowheads="1"/>
          </p:cNvSpPr>
          <p:nvPr/>
        </p:nvSpPr>
        <p:spPr bwMode="auto">
          <a:xfrm>
            <a:off x="2196660" y="1952593"/>
            <a:ext cx="2535621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w Cen MT" pitchFamily="34" charset="0"/>
              </a:rPr>
              <a:t>RECOVERY</a:t>
            </a:r>
          </a:p>
        </p:txBody>
      </p:sp>
      <p:cxnSp>
        <p:nvCxnSpPr>
          <p:cNvPr id="61" name="Straight Connector 60"/>
          <p:cNvCxnSpPr>
            <a:stCxn id="57" idx="4"/>
          </p:cNvCxnSpPr>
          <p:nvPr/>
        </p:nvCxnSpPr>
        <p:spPr>
          <a:xfrm>
            <a:off x="4804101" y="2925204"/>
            <a:ext cx="1812160" cy="246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47"/>
          <p:cNvSpPr txBox="1">
            <a:spLocks noChangeArrowheads="1"/>
          </p:cNvSpPr>
          <p:nvPr/>
        </p:nvSpPr>
        <p:spPr bwMode="auto">
          <a:xfrm>
            <a:off x="4254060" y="3933793"/>
            <a:ext cx="57474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w Cen MT" pitchFamily="34" charset="0"/>
              </a:rPr>
              <a:t>GROWTH </a:t>
            </a:r>
            <a:r>
              <a:rPr lang="en-US" sz="2400" dirty="0" smtClean="0">
                <a:solidFill>
                  <a:srgbClr val="0070C0"/>
                </a:solidFill>
                <a:latin typeface="Tw Cen MT" pitchFamily="34" charset="0"/>
              </a:rPr>
              <a:t>(SUPERCOMPENSATION)</a:t>
            </a:r>
            <a:endParaRPr lang="en-US" sz="2400" dirty="0">
              <a:solidFill>
                <a:srgbClr val="0070C0"/>
              </a:solidFill>
              <a:latin typeface="Tw Cen MT" pitchFamily="34" charset="0"/>
            </a:endParaRPr>
          </a:p>
        </p:txBody>
      </p:sp>
      <p:sp>
        <p:nvSpPr>
          <p:cNvPr id="63" name="Left Brace 62"/>
          <p:cNvSpPr/>
          <p:nvPr/>
        </p:nvSpPr>
        <p:spPr>
          <a:xfrm rot="5400000">
            <a:off x="3079968" y="2059886"/>
            <a:ext cx="381000" cy="169041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Right Brace 63"/>
          <p:cNvSpPr/>
          <p:nvPr/>
        </p:nvSpPr>
        <p:spPr>
          <a:xfrm rot="5400000">
            <a:off x="5064671" y="2361182"/>
            <a:ext cx="609600" cy="2535621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TextBox 51"/>
          <p:cNvSpPr txBox="1">
            <a:spLocks noChangeArrowheads="1"/>
          </p:cNvSpPr>
          <p:nvPr/>
        </p:nvSpPr>
        <p:spPr bwMode="auto">
          <a:xfrm>
            <a:off x="7073460" y="1952593"/>
            <a:ext cx="42260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>
                <a:latin typeface="Tw Cen MT" pitchFamily="34" charset="0"/>
              </a:rPr>
              <a:t>A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1510861" y="4543393"/>
            <a:ext cx="718425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272861" y="4480329"/>
            <a:ext cx="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415861" y="4543393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711261" y="4480329"/>
            <a:ext cx="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854261" y="4543393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997261" y="4480329"/>
            <a:ext cx="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15861" y="3324193"/>
            <a:ext cx="0" cy="6096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3415861" y="3552793"/>
            <a:ext cx="1295400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711261" y="3552793"/>
            <a:ext cx="0" cy="5334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711261" y="3705193"/>
            <a:ext cx="1143000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58" idx="0"/>
          </p:cNvCxnSpPr>
          <p:nvPr/>
        </p:nvCxnSpPr>
        <p:spPr>
          <a:xfrm>
            <a:off x="2281181" y="3095593"/>
            <a:ext cx="4716080" cy="838200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921060" y="3628993"/>
            <a:ext cx="3042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DECOMPENSATION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632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First Transition Period of an ATP Periodization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434256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It is a period between the Preparatory Period and the competitive Period</a:t>
            </a:r>
          </a:p>
          <a:p>
            <a:pPr lvl="1"/>
            <a:r>
              <a:rPr lang="en-US" sz="2800" dirty="0" smtClean="0"/>
              <a:t>Athletes typically Taper or Ramp their work</a:t>
            </a:r>
          </a:p>
          <a:p>
            <a:pPr lvl="2"/>
            <a:r>
              <a:rPr lang="en-US" sz="2600" dirty="0" smtClean="0"/>
              <a:t>Tapering:  Reducing workload to allow the body to fully recover so it is at its strongest for the competitive period</a:t>
            </a:r>
          </a:p>
          <a:p>
            <a:pPr lvl="2"/>
            <a:r>
              <a:rPr lang="en-US" sz="2600" dirty="0" smtClean="0"/>
              <a:t>Ramping:  Elevating the Intensity of the workload to simulate the intensity of the competitive period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98320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What is the Competitive Period?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This is the time when games and competitions count</a:t>
            </a:r>
          </a:p>
          <a:p>
            <a:r>
              <a:rPr lang="en-US" sz="3600" dirty="0" smtClean="0"/>
              <a:t>It is the highest level that the athlete will work at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2902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28600"/>
            <a:ext cx="10018713" cy="1752599"/>
          </a:xfrm>
        </p:spPr>
        <p:txBody>
          <a:bodyPr/>
          <a:lstStyle/>
          <a:p>
            <a:r>
              <a:rPr lang="en-US" dirty="0" smtClean="0"/>
              <a:t>What is the 2</a:t>
            </a:r>
            <a:r>
              <a:rPr lang="en-US" baseline="30000" dirty="0" smtClean="0"/>
              <a:t>nd</a:t>
            </a:r>
            <a:r>
              <a:rPr lang="en-US" dirty="0" smtClean="0"/>
              <a:t> Transition Period?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62503"/>
            <a:ext cx="10018713" cy="3591911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This is the time after the competitive period when the athlete needs to take a break from high competition to mentally and physically recuperate </a:t>
            </a:r>
          </a:p>
          <a:p>
            <a:r>
              <a:rPr lang="en-US" sz="3200" dirty="0" smtClean="0"/>
              <a:t>Athletes will typically use Active Rest where they get involved in other activities that they enjoy while remaining active physically</a:t>
            </a:r>
          </a:p>
          <a:p>
            <a:pPr lvl="1"/>
            <a:r>
              <a:rPr lang="en-US" sz="2800" dirty="0" smtClean="0"/>
              <a:t>They will not get involved in their sport</a:t>
            </a:r>
          </a:p>
        </p:txBody>
      </p:sp>
    </p:spTree>
    <p:extLst>
      <p:ext uri="{BB962C8B-B14F-4D97-AF65-F5344CB8AC3E}">
        <p14:creationId xmlns:p14="http://schemas.microsoft.com/office/powerpoint/2010/main" val="3569504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Specific Time Periods (Cycles)</a:t>
            </a:r>
            <a:br>
              <a:rPr lang="en-US" sz="6000" b="1" dirty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34207"/>
            <a:ext cx="10018713" cy="4903076"/>
          </a:xfrm>
        </p:spPr>
        <p:txBody>
          <a:bodyPr>
            <a:normAutofit fontScale="62500" lnSpcReduction="20000"/>
          </a:bodyPr>
          <a:lstStyle/>
          <a:p>
            <a:r>
              <a:rPr lang="en-US" sz="5800" b="1" i="1" dirty="0"/>
              <a:t>*</a:t>
            </a:r>
            <a:r>
              <a:rPr lang="en-US" sz="5800" b="1" i="1" dirty="0" err="1"/>
              <a:t>Macrocycles</a:t>
            </a:r>
            <a:endParaRPr lang="en-US" sz="5800" b="1" i="1" dirty="0"/>
          </a:p>
          <a:p>
            <a:pPr marL="0" indent="0">
              <a:buNone/>
            </a:pPr>
            <a:r>
              <a:rPr lang="en-US" sz="5800" b="1" i="1" dirty="0" smtClean="0"/>
              <a:t>	</a:t>
            </a:r>
            <a:r>
              <a:rPr lang="en-US" sz="5800" b="1" i="1" dirty="0"/>
              <a:t>	- 3 or more weeks of </a:t>
            </a:r>
            <a:r>
              <a:rPr lang="en-US" sz="5800" b="1" i="1" dirty="0" smtClean="0"/>
              <a:t>workouts</a:t>
            </a:r>
            <a:endParaRPr lang="en-US" sz="5800" b="1" i="1" dirty="0"/>
          </a:p>
          <a:p>
            <a:r>
              <a:rPr lang="en-US" sz="5800" b="1" i="1" dirty="0"/>
              <a:t>	*</a:t>
            </a:r>
            <a:r>
              <a:rPr lang="en-US" sz="5800" b="1" i="1" dirty="0" err="1"/>
              <a:t>Mesocycles</a:t>
            </a:r>
            <a:endParaRPr lang="en-US" sz="5800" b="1" i="1" dirty="0"/>
          </a:p>
          <a:p>
            <a:pPr marL="0" indent="0">
              <a:buNone/>
            </a:pPr>
            <a:r>
              <a:rPr lang="en-US" sz="5800" b="1" i="1" dirty="0" smtClean="0"/>
              <a:t>	</a:t>
            </a:r>
            <a:r>
              <a:rPr lang="en-US" sz="5800" b="1" i="1" dirty="0"/>
              <a:t>	- single workout or </a:t>
            </a:r>
            <a:r>
              <a:rPr lang="en-US" sz="5800" b="1" i="1" dirty="0" smtClean="0"/>
              <a:t>less</a:t>
            </a:r>
            <a:endParaRPr lang="en-US" sz="5800" b="1" i="1" dirty="0"/>
          </a:p>
          <a:p>
            <a:r>
              <a:rPr lang="en-US" sz="5800" b="1" i="1" dirty="0"/>
              <a:t>	*</a:t>
            </a:r>
            <a:r>
              <a:rPr lang="en-US" sz="5800" b="1" i="1" dirty="0" err="1"/>
              <a:t>Microcycles</a:t>
            </a:r>
            <a:endParaRPr lang="en-US" sz="5800" b="1" i="1" dirty="0"/>
          </a:p>
          <a:p>
            <a:pPr marL="0" indent="0">
              <a:buNone/>
            </a:pPr>
            <a:r>
              <a:rPr lang="en-US" sz="5800" b="1" i="1" dirty="0" smtClean="0"/>
              <a:t>		-</a:t>
            </a:r>
            <a:r>
              <a:rPr lang="en-US" sz="5800" b="1" i="1" dirty="0"/>
              <a:t>1-3 weeks of </a:t>
            </a:r>
            <a:r>
              <a:rPr lang="en-US" sz="5800" b="1" i="1" dirty="0" smtClean="0"/>
              <a:t>workouts</a:t>
            </a:r>
          </a:p>
          <a:p>
            <a:r>
              <a:rPr lang="en-US" sz="5800" i="1" dirty="0" smtClean="0"/>
              <a:t>How </a:t>
            </a:r>
            <a:r>
              <a:rPr lang="en-US" sz="5800" i="1" dirty="0"/>
              <a:t>will you use these 3 cycles in your 2 month </a:t>
            </a:r>
            <a:r>
              <a:rPr lang="en-US" sz="5800" i="1" dirty="0" err="1"/>
              <a:t>periodized</a:t>
            </a:r>
            <a:r>
              <a:rPr lang="en-US" sz="5800" i="1" dirty="0"/>
              <a:t> plan?  Explain</a:t>
            </a:r>
            <a:endParaRPr lang="en-US" sz="5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63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4 Sport Seasons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57551"/>
            <a:ext cx="10018713" cy="3124201"/>
          </a:xfrm>
        </p:spPr>
        <p:txBody>
          <a:bodyPr/>
          <a:lstStyle/>
          <a:p>
            <a:r>
              <a:rPr lang="en-US" sz="3600" b="1" dirty="0"/>
              <a:t>*Off Season Period</a:t>
            </a:r>
          </a:p>
          <a:p>
            <a:r>
              <a:rPr lang="en-US" sz="3600" b="1" dirty="0"/>
              <a:t>	*Pre Season Period</a:t>
            </a:r>
          </a:p>
          <a:p>
            <a:r>
              <a:rPr lang="en-US" sz="3600" b="1" dirty="0"/>
              <a:t>	*In Season Period</a:t>
            </a:r>
          </a:p>
          <a:p>
            <a:r>
              <a:rPr lang="en-US" sz="3600" b="1" dirty="0"/>
              <a:t>	*Post Season Period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13793" y="4829503"/>
            <a:ext cx="98324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/>
              <a:t>How do the 4 periods of the traditional periodization model fit into the 4 Sport Seasons?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87163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8083" y="423285"/>
            <a:ext cx="9743089" cy="586083"/>
          </a:xfrm>
        </p:spPr>
        <p:txBody>
          <a:bodyPr>
            <a:noAutofit/>
          </a:bodyPr>
          <a:lstStyle/>
          <a:p>
            <a:r>
              <a:rPr lang="en-US" sz="4400" dirty="0" smtClean="0"/>
              <a:t>Periods of Injury Rehabilitation Periodization Plan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646321" y="1693469"/>
            <a:ext cx="6777317" cy="4627901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2578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/>
              <a:t>↓ swelling, pain, inflammation</a:t>
            </a:r>
          </a:p>
          <a:p>
            <a:pPr marL="52578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/>
              <a:t>↑ ROM</a:t>
            </a:r>
          </a:p>
          <a:p>
            <a:pPr marL="52578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/>
              <a:t>↑ muscular strength, endurance, power</a:t>
            </a:r>
          </a:p>
          <a:p>
            <a:pPr marL="52578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/>
              <a:t>Maintain cardiovascular fitness</a:t>
            </a:r>
          </a:p>
          <a:p>
            <a:pPr marL="52578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/>
              <a:t>Re-establish neuromuscular control</a:t>
            </a:r>
          </a:p>
          <a:p>
            <a:pPr marL="52578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/>
              <a:t>Improve stability and balance</a:t>
            </a:r>
          </a:p>
          <a:p>
            <a:pPr marL="525780" indent="-457200">
              <a:lnSpc>
                <a:spcPct val="80000"/>
              </a:lnSpc>
              <a:buFont typeface="+mj-lt"/>
              <a:buAutoNum type="arabicPeriod"/>
            </a:pPr>
            <a:r>
              <a:rPr lang="en-CA" dirty="0"/>
              <a:t>Address psychological reaction to injury/pain</a:t>
            </a:r>
          </a:p>
          <a:p>
            <a:pPr marL="525780" indent="-457200">
              <a:lnSpc>
                <a:spcPct val="80000"/>
              </a:lnSpc>
              <a:buFont typeface="+mj-lt"/>
              <a:buAutoNum type="arabicPeriod"/>
            </a:pPr>
            <a:r>
              <a:rPr lang="en-CA" dirty="0"/>
              <a:t>Posture &amp; core stability</a:t>
            </a:r>
          </a:p>
          <a:p>
            <a:pPr marL="525780" indent="-457200">
              <a:lnSpc>
                <a:spcPct val="80000"/>
              </a:lnSpc>
              <a:buFont typeface="+mj-lt"/>
              <a:buAutoNum type="arabicPeriod"/>
            </a:pPr>
            <a:r>
              <a:rPr lang="en-CA" dirty="0"/>
              <a:t>Protect/prevent further </a:t>
            </a:r>
            <a:r>
              <a:rPr lang="en-CA" dirty="0" smtClean="0"/>
              <a:t>injury</a:t>
            </a:r>
          </a:p>
          <a:p>
            <a:pPr marL="525780" indent="-457200">
              <a:lnSpc>
                <a:spcPct val="80000"/>
              </a:lnSpc>
              <a:buFont typeface="+mj-lt"/>
              <a:buAutoNum type="arabicPeriod"/>
            </a:pPr>
            <a:r>
              <a:rPr lang="en-CA" dirty="0" smtClean="0"/>
              <a:t>Kinetic Chain/ </a:t>
            </a:r>
            <a:r>
              <a:rPr lang="en-CA" dirty="0" err="1" smtClean="0"/>
              <a:t>Jt</a:t>
            </a:r>
            <a:r>
              <a:rPr lang="en-CA" dirty="0" smtClean="0"/>
              <a:t> above/below</a:t>
            </a:r>
          </a:p>
          <a:p>
            <a:pPr marL="525780" indent="-457200">
              <a:lnSpc>
                <a:spcPct val="80000"/>
              </a:lnSpc>
              <a:buFont typeface="+mj-lt"/>
              <a:buAutoNum type="arabicPeriod"/>
            </a:pPr>
            <a:r>
              <a:rPr lang="en-CA" dirty="0" smtClean="0"/>
              <a:t>Functional Progressions- sport specific</a:t>
            </a:r>
          </a:p>
          <a:p>
            <a:pPr marL="525780" indent="-457200">
              <a:lnSpc>
                <a:spcPct val="80000"/>
              </a:lnSpc>
              <a:buFont typeface="+mj-lt"/>
              <a:buAutoNum type="arabicPeriod"/>
            </a:pPr>
            <a:r>
              <a:rPr lang="en-CA" dirty="0" smtClean="0"/>
              <a:t>Return to Activity Criteria</a:t>
            </a:r>
            <a:endParaRPr lang="en-US" dirty="0"/>
          </a:p>
          <a:p>
            <a:pPr marL="525780" indent="-457200">
              <a:lnSpc>
                <a:spcPct val="80000"/>
              </a:lnSpc>
              <a:buFont typeface="+mj-lt"/>
              <a:buAutoNum type="arabicPeriod"/>
            </a:pPr>
            <a:r>
              <a:rPr lang="en-CA" dirty="0" smtClean="0"/>
              <a:t>Home </a:t>
            </a:r>
            <a:r>
              <a:rPr lang="en-CA" dirty="0"/>
              <a:t>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545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490" y="553525"/>
            <a:ext cx="7024744" cy="976807"/>
          </a:xfrm>
        </p:spPr>
        <p:txBody>
          <a:bodyPr>
            <a:normAutofit/>
          </a:bodyPr>
          <a:lstStyle/>
          <a:p>
            <a:r>
              <a:rPr lang="en-US" dirty="0" smtClean="0"/>
              <a:t>Phases of Healing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567493" y="1530332"/>
            <a:ext cx="6777317" cy="430229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Overlap with each other</a:t>
            </a:r>
          </a:p>
          <a:p>
            <a:r>
              <a:rPr lang="en-US" dirty="0" smtClean="0"/>
              <a:t>Inflammatory Phase: 2-4 days, SHARP/D, Goals; 1-3,9</a:t>
            </a:r>
          </a:p>
          <a:p>
            <a:r>
              <a:rPr lang="en-US" dirty="0" smtClean="0"/>
              <a:t>Fibroblastic-Repair Phase: first few hours post injury to 4-6 weeks, Goals; (1-3), 4-9, (10-11)</a:t>
            </a:r>
          </a:p>
          <a:p>
            <a:r>
              <a:rPr lang="en-US" dirty="0" smtClean="0"/>
              <a:t>Maturation- Remodeling Phase: 3 weeks to several years, Goals; (1-9), 10-13</a:t>
            </a:r>
          </a:p>
        </p:txBody>
      </p:sp>
    </p:spTree>
    <p:extLst>
      <p:ext uri="{BB962C8B-B14F-4D97-AF65-F5344CB8AC3E}">
        <p14:creationId xmlns:p14="http://schemas.microsoft.com/office/powerpoint/2010/main" val="336552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7290" y="4770784"/>
            <a:ext cx="6512511" cy="1115469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>  Swelling, Pain and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667000" y="731520"/>
            <a:ext cx="6400800" cy="364064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PRICE –Protect, Rest, Ice, Compression, Elevation for the first 72 hours</a:t>
            </a:r>
          </a:p>
          <a:p>
            <a:r>
              <a:rPr lang="en-US" dirty="0" smtClean="0"/>
              <a:t>Rest- Active Rest or AAROM (active-assisted ROM)</a:t>
            </a:r>
          </a:p>
          <a:p>
            <a:r>
              <a:rPr lang="en-US" dirty="0" smtClean="0"/>
              <a:t>Ice- Decreases pain, vasoconstriction of vessels to control hemorrhage(bleeding) and edema (swelling) </a:t>
            </a:r>
          </a:p>
          <a:p>
            <a:r>
              <a:rPr lang="en-US" dirty="0" smtClean="0"/>
              <a:t>Compression-decreases hemorrhage and hematoma formation</a:t>
            </a:r>
          </a:p>
          <a:p>
            <a:r>
              <a:rPr lang="en-US" dirty="0" smtClean="0"/>
              <a:t>Elevation- reduces internal bleeding 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216689" y="4372168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323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Autofit/>
          </a:bodyPr>
          <a:lstStyle/>
          <a:p>
            <a:r>
              <a:rPr lang="en-US" sz="5400" dirty="0" smtClean="0"/>
              <a:t>Why is Periodization Important?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10703"/>
            <a:ext cx="10018713" cy="486891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 Peak Performance?</a:t>
            </a:r>
          </a:p>
          <a:p>
            <a:pPr lvl="1"/>
            <a:r>
              <a:rPr lang="en-US" sz="3200" dirty="0" smtClean="0"/>
              <a:t>Systematic and Scientifically proven method</a:t>
            </a:r>
          </a:p>
          <a:p>
            <a:pPr lvl="1"/>
            <a:r>
              <a:rPr lang="en-US" sz="3200" dirty="0" smtClean="0"/>
              <a:t>Allows training at the optimum level</a:t>
            </a:r>
          </a:p>
          <a:p>
            <a:r>
              <a:rPr lang="en-US" sz="3600" dirty="0" smtClean="0"/>
              <a:t>For Injury Reduction?</a:t>
            </a:r>
          </a:p>
          <a:p>
            <a:pPr lvl="1"/>
            <a:r>
              <a:rPr lang="en-US" sz="3200" dirty="0" smtClean="0"/>
              <a:t>Prevents overtraining without undertraining</a:t>
            </a:r>
          </a:p>
          <a:p>
            <a:r>
              <a:rPr lang="en-US" sz="3600" dirty="0" smtClean="0"/>
              <a:t>For Non Athletic Populations?</a:t>
            </a:r>
          </a:p>
          <a:p>
            <a:pPr lvl="1"/>
            <a:r>
              <a:rPr lang="en-US" sz="3200" dirty="0" smtClean="0"/>
              <a:t>Injury prevention with unknown levels of fitness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1608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rseshoe.gif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59" b="13859"/>
          <a:stretch>
            <a:fillRect/>
          </a:stretch>
        </p:blipFill>
        <p:spPr>
          <a:xfrm>
            <a:off x="1971140" y="520318"/>
            <a:ext cx="3356233" cy="2037736"/>
          </a:xfrm>
          <a:prstGeom prst="rect">
            <a:avLst/>
          </a:prstGeom>
        </p:spPr>
      </p:pic>
      <p:pic>
        <p:nvPicPr>
          <p:cNvPr id="7" name="Picture 6" descr="swollen-ankl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779" y="368301"/>
            <a:ext cx="4032021" cy="3296589"/>
          </a:xfrm>
          <a:prstGeom prst="rect">
            <a:avLst/>
          </a:prstGeom>
        </p:spPr>
      </p:pic>
      <p:pic>
        <p:nvPicPr>
          <p:cNvPr id="8" name="Picture 7" descr="tenso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912" y="3792360"/>
            <a:ext cx="4802877" cy="292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336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98704"/>
            <a:ext cx="10018713" cy="1752599"/>
          </a:xfrm>
        </p:spPr>
        <p:txBody>
          <a:bodyPr/>
          <a:lstStyle/>
          <a:p>
            <a:pPr algn="l"/>
            <a:r>
              <a:rPr lang="en-US" dirty="0" smtClean="0"/>
              <a:t>   ROM (Range of Motion)/Flexibility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698531" y="1992762"/>
            <a:ext cx="6400800" cy="347472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 smtClean="0"/>
              <a:t>Several factors can limit flexibility and ROM: shape of </a:t>
            </a:r>
            <a:r>
              <a:rPr lang="en-US" dirty="0" err="1" smtClean="0"/>
              <a:t>jt</a:t>
            </a:r>
            <a:r>
              <a:rPr lang="en-US" dirty="0" smtClean="0"/>
              <a:t>, capsule, ligaments, mm, scars, neural tissue </a:t>
            </a:r>
          </a:p>
          <a:p>
            <a:r>
              <a:rPr lang="en-US" dirty="0" smtClean="0"/>
              <a:t>Reflex Autogenic Inhibition: Golgi Tendon Organs = relaxation in antagonist mm </a:t>
            </a:r>
          </a:p>
          <a:p>
            <a:r>
              <a:rPr lang="en-US" dirty="0" smtClean="0"/>
              <a:t>Flexibility can be lost quickly </a:t>
            </a:r>
          </a:p>
          <a:p>
            <a:r>
              <a:rPr lang="en-US" dirty="0" smtClean="0"/>
              <a:t>Can be maintained with 1 session/week</a:t>
            </a:r>
          </a:p>
          <a:p>
            <a:r>
              <a:rPr lang="en-US" dirty="0" smtClean="0"/>
              <a:t>Need 3-5 sessions a week to improve!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9111891" y="480848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61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7290" y="4513366"/>
            <a:ext cx="6512511" cy="1527337"/>
          </a:xfrm>
        </p:spPr>
        <p:txBody>
          <a:bodyPr/>
          <a:lstStyle/>
          <a:p>
            <a:r>
              <a:rPr lang="en-US" dirty="0" smtClean="0"/>
              <a:t>   Muscular Strength, Endurance and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667000" y="514834"/>
            <a:ext cx="6597862" cy="384408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MUST use ALL 3 (ISOM,CONC,ECCEN) for program, watch out for Rehabilitative Overload  </a:t>
            </a:r>
          </a:p>
          <a:p>
            <a:r>
              <a:rPr lang="en-US" dirty="0" smtClean="0"/>
              <a:t>First weeks of program is focused on training to be efficient ex. Technique, target fiber and contraction</a:t>
            </a:r>
          </a:p>
          <a:p>
            <a:r>
              <a:rPr lang="en-US" dirty="0" smtClean="0"/>
              <a:t>Strength directly related to efficiency of neuromuscular sys; increase motor unit recruitment, firing rate, enhancing synchronization of motor unit firing</a:t>
            </a:r>
          </a:p>
          <a:p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4081402" y="4206240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64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7290" y="4372168"/>
            <a:ext cx="6512511" cy="2200529"/>
          </a:xfrm>
        </p:spPr>
        <p:txBody>
          <a:bodyPr/>
          <a:lstStyle/>
          <a:p>
            <a:r>
              <a:rPr lang="en-US" dirty="0" smtClean="0"/>
              <a:t>Maintain Cardiorespiratory Fitness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667000" y="731520"/>
            <a:ext cx="6400800" cy="34747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Critical and often most neglected, improvements may be lost in as little as 12 days</a:t>
            </a:r>
          </a:p>
          <a:p>
            <a:r>
              <a:rPr lang="en-US" dirty="0" smtClean="0"/>
              <a:t>Regardless of training schedule/techniques; Main goal is to increase ability of </a:t>
            </a:r>
            <a:r>
              <a:rPr lang="en-US" dirty="0" err="1" smtClean="0"/>
              <a:t>Cardioresp</a:t>
            </a:r>
            <a:r>
              <a:rPr lang="en-US" dirty="0" smtClean="0"/>
              <a:t> sys. to supply a sufficient </a:t>
            </a:r>
            <a:r>
              <a:rPr lang="en-US" dirty="0" err="1" smtClean="0"/>
              <a:t>amt</a:t>
            </a:r>
            <a:r>
              <a:rPr lang="en-US" dirty="0" smtClean="0"/>
              <a:t> of oxygen to the mm.</a:t>
            </a:r>
          </a:p>
          <a:p>
            <a:r>
              <a:rPr lang="en-US" dirty="0" smtClean="0"/>
              <a:t>Upper </a:t>
            </a:r>
            <a:r>
              <a:rPr lang="en-US" dirty="0" err="1" smtClean="0"/>
              <a:t>vs</a:t>
            </a:r>
            <a:r>
              <a:rPr lang="en-US" dirty="0" smtClean="0"/>
              <a:t> Lower body injury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351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7290" y="4372167"/>
            <a:ext cx="6512511" cy="2131886"/>
          </a:xfrm>
        </p:spPr>
        <p:txBody>
          <a:bodyPr/>
          <a:lstStyle/>
          <a:p>
            <a:r>
              <a:rPr lang="en-US" dirty="0" smtClean="0"/>
              <a:t>Re-establish Neuromuscular Control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667000" y="377545"/>
            <a:ext cx="6400800" cy="399462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After injury, the CNS “forgets” how to put together information from mm and </a:t>
            </a:r>
            <a:r>
              <a:rPr lang="en-US" dirty="0" err="1" smtClean="0"/>
              <a:t>jt</a:t>
            </a:r>
            <a:r>
              <a:rPr lang="en-US" dirty="0" smtClean="0"/>
              <a:t> receptors</a:t>
            </a:r>
          </a:p>
          <a:p>
            <a:r>
              <a:rPr lang="en-US" dirty="0" smtClean="0"/>
              <a:t>Attempt to teach the body conscious control of a specific movement </a:t>
            </a:r>
          </a:p>
          <a:p>
            <a:r>
              <a:rPr lang="en-US" dirty="0" smtClean="0"/>
              <a:t>Requires many repetitions, from simple to complex movements</a:t>
            </a:r>
          </a:p>
          <a:p>
            <a:r>
              <a:rPr lang="en-US" dirty="0" smtClean="0"/>
              <a:t>CNS will compare the specific movement with stored information and adjust until any discrepancy in movement is corrected.</a:t>
            </a:r>
          </a:p>
          <a:p>
            <a:r>
              <a:rPr lang="en-US" dirty="0" smtClean="0"/>
              <a:t>MOST critical during the early stages of rehab to avoid </a:t>
            </a:r>
            <a:r>
              <a:rPr lang="en-US" dirty="0" err="1" smtClean="0"/>
              <a:t>reinjury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8376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7290" y="4372168"/>
            <a:ext cx="6512511" cy="1428280"/>
          </a:xfrm>
        </p:spPr>
        <p:txBody>
          <a:bodyPr/>
          <a:lstStyle/>
          <a:p>
            <a:r>
              <a:rPr lang="en-US" dirty="0" smtClean="0"/>
              <a:t>Improve stability and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667000" y="731520"/>
            <a:ext cx="6400800" cy="347472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Involves integration of muscular forces, neurological sensory information, and biomechanical information</a:t>
            </a:r>
          </a:p>
          <a:p>
            <a:r>
              <a:rPr lang="en-US" dirty="0" smtClean="0"/>
              <a:t>Alignment of joint segments in an effort to maintain COG within an optimal range of the max limits of stability</a:t>
            </a:r>
          </a:p>
          <a:p>
            <a:r>
              <a:rPr lang="en-US" dirty="0" smtClean="0"/>
              <a:t>Static and Dynamic stability </a:t>
            </a:r>
          </a:p>
          <a:p>
            <a:r>
              <a:rPr lang="en-US" dirty="0" smtClean="0"/>
              <a:t>Associated with Closed Kinetic Chain (fixed base of support)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4430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7290" y="4372168"/>
            <a:ext cx="6512511" cy="2303495"/>
          </a:xfrm>
        </p:spPr>
        <p:txBody>
          <a:bodyPr/>
          <a:lstStyle/>
          <a:p>
            <a:r>
              <a:rPr lang="en-US" dirty="0" smtClean="0"/>
              <a:t>Psychological Reaction to Pain/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667000" y="463350"/>
            <a:ext cx="6400800" cy="3908817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en-US" dirty="0" smtClean="0"/>
              <a:t>Psychological and sociological consequences of injury are just as debilitating as the injury itself</a:t>
            </a:r>
          </a:p>
          <a:p>
            <a:r>
              <a:rPr lang="en-US" dirty="0" smtClean="0"/>
              <a:t>Can have an adverse impact on RTP</a:t>
            </a:r>
          </a:p>
          <a:p>
            <a:r>
              <a:rPr lang="en-US" dirty="0" smtClean="0"/>
              <a:t>Barriers to rehabilitation </a:t>
            </a:r>
          </a:p>
          <a:p>
            <a:r>
              <a:rPr lang="en-US" dirty="0" smtClean="0"/>
              <a:t>Focus on prevention: Listen, Educate on injury and rehab, Goal setting, Meditation/Progressive Relaxation, Imagery, REFERRAL</a:t>
            </a:r>
          </a:p>
          <a:p>
            <a:r>
              <a:rPr lang="en-US" dirty="0" smtClean="0"/>
              <a:t>Maintain confidentiality!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76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827" y="338959"/>
            <a:ext cx="10018713" cy="1752599"/>
          </a:xfrm>
        </p:spPr>
        <p:txBody>
          <a:bodyPr/>
          <a:lstStyle/>
          <a:p>
            <a:r>
              <a:rPr lang="en-US" dirty="0" smtClean="0"/>
              <a:t>Posture and Core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30062" y="2263824"/>
            <a:ext cx="6400800" cy="389734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Core= </a:t>
            </a:r>
            <a:r>
              <a:rPr lang="en-US" dirty="0" err="1"/>
              <a:t>L</a:t>
            </a:r>
            <a:r>
              <a:rPr lang="en-US" dirty="0" err="1" smtClean="0"/>
              <a:t>umbo</a:t>
            </a:r>
            <a:r>
              <a:rPr lang="en-US" dirty="0" smtClean="0"/>
              <a:t>-pelvic-hip complex, location of COG and where all movements begin</a:t>
            </a:r>
          </a:p>
          <a:p>
            <a:r>
              <a:rPr lang="en-US" dirty="0" smtClean="0"/>
              <a:t>Weak core= fundamental problem of many inefficient movements that lead to injury </a:t>
            </a:r>
          </a:p>
          <a:p>
            <a:r>
              <a:rPr lang="en-US" dirty="0" smtClean="0"/>
              <a:t>Inner (pelvic floor mm, TA, </a:t>
            </a:r>
            <a:r>
              <a:rPr lang="en-US" dirty="0" err="1" smtClean="0"/>
              <a:t>multifidus</a:t>
            </a:r>
            <a:r>
              <a:rPr lang="en-US" dirty="0" smtClean="0"/>
              <a:t>, diaphragm) and Outer unit (posterior oblique, deep longitudinal, anterior oblique, lateral)</a:t>
            </a:r>
          </a:p>
          <a:p>
            <a:r>
              <a:rPr lang="en-US" dirty="0" smtClean="0"/>
              <a:t>If one sys is out of alignment= patterns of dysfunction= Mechanical imbalance= bad posture (kyphosis, </a:t>
            </a:r>
            <a:r>
              <a:rPr lang="en-US" dirty="0" err="1" smtClean="0"/>
              <a:t>lordosis</a:t>
            </a:r>
            <a:r>
              <a:rPr lang="en-US" dirty="0" smtClean="0"/>
              <a:t>, sway back)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6100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 and Prevent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76903" y="2438399"/>
            <a:ext cx="6400800" cy="34747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Equipment= Helmets!, facial protection (face, throat, mouth, ears, and eyes), neck protecting, trunk and thorax, hips/ buttock, groin/ </a:t>
            </a:r>
            <a:r>
              <a:rPr lang="en-US" dirty="0" err="1" smtClean="0"/>
              <a:t>genetalia</a:t>
            </a:r>
            <a:r>
              <a:rPr lang="en-US" dirty="0" smtClean="0"/>
              <a:t>, upper leg, lower leg, footwear</a:t>
            </a:r>
          </a:p>
          <a:p>
            <a:r>
              <a:rPr lang="en-US" dirty="0" smtClean="0"/>
              <a:t>Protect with injury= crutches, splints, tensors, tape, slings, foam padding</a:t>
            </a:r>
          </a:p>
          <a:p>
            <a:r>
              <a:rPr lang="en-US" dirty="0" smtClean="0"/>
              <a:t>Rehab program must allow for Rest!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590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5373" y="2150417"/>
            <a:ext cx="6400800" cy="347472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 smtClean="0"/>
              <a:t>Kinetic Chain- integrated functional unit, includes mm, fascia, ligaments, tendons, articular sys, and neural sys</a:t>
            </a:r>
          </a:p>
          <a:p>
            <a:r>
              <a:rPr lang="en-US" dirty="0" smtClean="0"/>
              <a:t>Open- Kinetic Chain Exercise- distal segment is mobile and not fixed (foot or hand not in contact with ground or surface)</a:t>
            </a:r>
          </a:p>
          <a:p>
            <a:r>
              <a:rPr lang="en-US" dirty="0" smtClean="0"/>
              <a:t>Closed-Kinetic Chain Exercise- when the distal segment of the lower extremity is stabilized or fixed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39263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Why are Need Assessments Important?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238710"/>
            <a:ext cx="10324062" cy="3563007"/>
          </a:xfrm>
        </p:spPr>
        <p:txBody>
          <a:bodyPr>
            <a:noAutofit/>
          </a:bodyPr>
          <a:lstStyle/>
          <a:p>
            <a:r>
              <a:rPr lang="en-US" sz="3600" dirty="0" smtClean="0"/>
              <a:t>Importance of Initial Consultation &amp; Health Status</a:t>
            </a:r>
          </a:p>
          <a:p>
            <a:pPr lvl="1"/>
            <a:r>
              <a:rPr lang="en-US" sz="2800" dirty="0" smtClean="0"/>
              <a:t>Reveals ability and level of work that the person can perform at</a:t>
            </a:r>
          </a:p>
          <a:p>
            <a:pPr lvl="1"/>
            <a:r>
              <a:rPr lang="en-US" sz="2800" dirty="0" smtClean="0"/>
              <a:t>Reveals potential injury which could limit the person or harm them </a:t>
            </a:r>
          </a:p>
          <a:p>
            <a:pPr lvl="1"/>
            <a:r>
              <a:rPr lang="en-US" sz="2800" dirty="0" smtClean="0"/>
              <a:t>Results in an appropriate program design for the person</a:t>
            </a:r>
          </a:p>
          <a:p>
            <a:r>
              <a:rPr lang="en-US" sz="3600" dirty="0" smtClean="0"/>
              <a:t>Fitness Testing (Including Baseline Testing and Post-Training Testing)</a:t>
            </a:r>
          </a:p>
          <a:p>
            <a:pPr lvl="1"/>
            <a:r>
              <a:rPr lang="en-US" sz="2800" dirty="0" smtClean="0"/>
              <a:t>Results become measurable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79586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7290" y="4372168"/>
            <a:ext cx="6512511" cy="1737180"/>
          </a:xfrm>
        </p:spPr>
        <p:txBody>
          <a:bodyPr/>
          <a:lstStyle/>
          <a:p>
            <a:r>
              <a:rPr lang="en-US" dirty="0" smtClean="0"/>
              <a:t>Functional Progressions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667000" y="549156"/>
            <a:ext cx="6400800" cy="365708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 smtClean="0"/>
              <a:t>A series of gradually progressive activities designed to prepare the individual for RTP</a:t>
            </a:r>
          </a:p>
          <a:p>
            <a:r>
              <a:rPr lang="en-US" dirty="0" smtClean="0"/>
              <a:t>Progress from simple to complex sport specific skills </a:t>
            </a:r>
          </a:p>
          <a:p>
            <a:r>
              <a:rPr lang="en-US" dirty="0" smtClean="0"/>
              <a:t>Skills are broken down into component parts and the athlete gradually reacquires those skills within the limitations of progress</a:t>
            </a:r>
          </a:p>
          <a:p>
            <a:r>
              <a:rPr lang="en-US" dirty="0" smtClean="0"/>
              <a:t>May be broken down into 3 phases: stabilization, strengthening,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4501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RTP Criteria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502572" y="2438399"/>
            <a:ext cx="6400800" cy="347472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 smtClean="0"/>
              <a:t>Physicians Release</a:t>
            </a:r>
          </a:p>
          <a:p>
            <a:r>
              <a:rPr lang="en-US" dirty="0" smtClean="0"/>
              <a:t>Pain Free</a:t>
            </a:r>
          </a:p>
          <a:p>
            <a:r>
              <a:rPr lang="en-US" dirty="0" smtClean="0"/>
              <a:t>No swelling </a:t>
            </a:r>
          </a:p>
          <a:p>
            <a:r>
              <a:rPr lang="en-US" dirty="0" smtClean="0"/>
              <a:t>Normal ROM</a:t>
            </a:r>
          </a:p>
          <a:p>
            <a:r>
              <a:rPr lang="en-US" dirty="0" smtClean="0"/>
              <a:t>Normal Strength </a:t>
            </a:r>
          </a:p>
          <a:p>
            <a:r>
              <a:rPr lang="en-US" dirty="0" smtClean="0"/>
              <a:t>Mentally Prepared </a:t>
            </a:r>
          </a:p>
          <a:p>
            <a:r>
              <a:rPr lang="en-US" dirty="0" smtClean="0"/>
              <a:t>Pass Functional Tests!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987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244365"/>
            <a:ext cx="10018713" cy="1752599"/>
          </a:xfrm>
        </p:spPr>
        <p:txBody>
          <a:bodyPr>
            <a:noAutofit/>
          </a:bodyPr>
          <a:lstStyle/>
          <a:p>
            <a:r>
              <a:rPr lang="en-US" sz="6000" b="1"/>
              <a:t>Program </a:t>
            </a:r>
            <a:r>
              <a:rPr lang="en-US" sz="6000" b="1" smtClean="0"/>
              <a:t>Design [PF 30]</a:t>
            </a:r>
            <a:r>
              <a:rPr lang="en-US" sz="6000" b="1" dirty="0"/>
              <a:t/>
            </a:r>
            <a:br>
              <a:rPr lang="en-US" sz="6000" b="1" dirty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13491"/>
            <a:ext cx="10018713" cy="5108026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i="1" dirty="0"/>
              <a:t>*Needs Analysis</a:t>
            </a:r>
          </a:p>
          <a:p>
            <a:pPr marL="0" indent="0">
              <a:buNone/>
            </a:pPr>
            <a:r>
              <a:rPr lang="en-US" b="1" i="1" dirty="0" smtClean="0"/>
              <a:t>		evaluation </a:t>
            </a:r>
            <a:r>
              <a:rPr lang="en-US" b="1" i="1" dirty="0"/>
              <a:t>of sport/assessment of athlete</a:t>
            </a:r>
          </a:p>
          <a:p>
            <a:r>
              <a:rPr lang="en-US" sz="4000" b="1" i="1" dirty="0"/>
              <a:t>	*Exercise Selection</a:t>
            </a:r>
          </a:p>
          <a:p>
            <a:pPr marL="0" indent="0">
              <a:buNone/>
            </a:pPr>
            <a:r>
              <a:rPr lang="en-US" b="1" i="1" dirty="0" smtClean="0"/>
              <a:t>		exercise </a:t>
            </a:r>
            <a:r>
              <a:rPr lang="en-US" b="1" i="1" dirty="0"/>
              <a:t>type/movement analysis of sport</a:t>
            </a:r>
          </a:p>
          <a:p>
            <a:r>
              <a:rPr lang="en-US" sz="4000" b="1" i="1" dirty="0"/>
              <a:t>	*Training Frequency</a:t>
            </a:r>
          </a:p>
          <a:p>
            <a:pPr marL="0" indent="0">
              <a:buNone/>
            </a:pPr>
            <a:r>
              <a:rPr lang="en-US" b="1" i="1" dirty="0"/>
              <a:t>		training status/sport season/training load</a:t>
            </a:r>
          </a:p>
          <a:p>
            <a:r>
              <a:rPr lang="en-US" sz="4000" b="1" i="1" dirty="0"/>
              <a:t>	*Methods of Exercise Order</a:t>
            </a:r>
          </a:p>
          <a:p>
            <a:pPr marL="0" indent="0">
              <a:buNone/>
            </a:pPr>
            <a:r>
              <a:rPr lang="en-US" b="1" i="1" dirty="0" smtClean="0"/>
              <a:t>		power</a:t>
            </a:r>
            <a:r>
              <a:rPr lang="en-US" b="1" i="1" dirty="0"/>
              <a:t>, core, assisted/upper &amp; lower body</a:t>
            </a:r>
          </a:p>
          <a:p>
            <a:pPr marL="0" indent="0">
              <a:buNone/>
            </a:pPr>
            <a:r>
              <a:rPr lang="en-US" b="1" i="1" dirty="0" smtClean="0"/>
              <a:t>		push </a:t>
            </a:r>
            <a:r>
              <a:rPr lang="en-US" b="1" i="1" dirty="0"/>
              <a:t>&amp; pull/supersets &amp; compound set</a:t>
            </a: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452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6000" b="1" dirty="0"/>
              <a:t>Program </a:t>
            </a:r>
            <a:r>
              <a:rPr lang="en-US" sz="6000" b="1" dirty="0" smtClean="0"/>
              <a:t>Design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50428"/>
            <a:ext cx="10018713" cy="5565227"/>
          </a:xfrm>
        </p:spPr>
        <p:txBody>
          <a:bodyPr>
            <a:normAutofit fontScale="85000" lnSpcReduction="20000"/>
          </a:bodyPr>
          <a:lstStyle/>
          <a:p>
            <a:r>
              <a:rPr lang="en-US" sz="3600" b="1" i="1" dirty="0"/>
              <a:t>*Various Training Loads </a:t>
            </a:r>
          </a:p>
          <a:p>
            <a:pPr marL="0" indent="0">
              <a:buNone/>
            </a:pPr>
            <a:r>
              <a:rPr lang="en-US" sz="3200" b="1" i="1" dirty="0" smtClean="0"/>
              <a:t>		</a:t>
            </a:r>
            <a:r>
              <a:rPr lang="en-US" b="1" i="1" dirty="0" smtClean="0"/>
              <a:t>one </a:t>
            </a:r>
            <a:r>
              <a:rPr lang="en-US" b="1" i="1" dirty="0"/>
              <a:t>rep max/predicted one rep max</a:t>
            </a:r>
          </a:p>
          <a:p>
            <a:pPr marL="0" indent="0">
              <a:buNone/>
            </a:pPr>
            <a:r>
              <a:rPr lang="en-US" b="1" i="1" dirty="0" smtClean="0"/>
              <a:t>		loads </a:t>
            </a:r>
            <a:r>
              <a:rPr lang="en-US" b="1" i="1" dirty="0"/>
              <a:t>based on training goals</a:t>
            </a:r>
          </a:p>
          <a:p>
            <a:r>
              <a:rPr lang="en-US" sz="3200" b="1" i="1" dirty="0"/>
              <a:t>	(hypertrophy/power/endurance/strength</a:t>
            </a:r>
            <a:r>
              <a:rPr lang="en-US" sz="3200" b="1" i="1" dirty="0" smtClean="0"/>
              <a:t>)</a:t>
            </a:r>
            <a:endParaRPr lang="en-US" sz="3200" b="1" i="1" dirty="0"/>
          </a:p>
          <a:p>
            <a:r>
              <a:rPr lang="en-US" sz="3200" b="1" i="1" dirty="0"/>
              <a:t>	</a:t>
            </a:r>
            <a:r>
              <a:rPr lang="en-US" sz="3600" b="1" i="1" dirty="0"/>
              <a:t>*Various Rest Periods   </a:t>
            </a:r>
            <a:r>
              <a:rPr lang="en-US" sz="3200" b="1" i="1" dirty="0"/>
              <a:t>				</a:t>
            </a:r>
            <a:endParaRPr lang="en-US" sz="3200" b="1" i="1" dirty="0" smtClean="0"/>
          </a:p>
          <a:p>
            <a:pPr marL="0" indent="0">
              <a:buNone/>
            </a:pPr>
            <a:r>
              <a:rPr lang="en-US" sz="3200" b="1" i="1" dirty="0"/>
              <a:t>	</a:t>
            </a:r>
            <a:r>
              <a:rPr lang="en-US" sz="3200" b="1" i="1" dirty="0" smtClean="0"/>
              <a:t>	</a:t>
            </a:r>
            <a:r>
              <a:rPr lang="en-US" b="1" i="1" dirty="0" smtClean="0"/>
              <a:t>strength </a:t>
            </a:r>
            <a:r>
              <a:rPr lang="en-US" b="1" i="1" dirty="0"/>
              <a:t>&amp; power (2-5 minutes)</a:t>
            </a:r>
          </a:p>
          <a:p>
            <a:pPr marL="0" indent="0">
              <a:buNone/>
            </a:pPr>
            <a:r>
              <a:rPr lang="en-US" b="1" i="1" dirty="0" smtClean="0"/>
              <a:t>	</a:t>
            </a:r>
            <a:r>
              <a:rPr lang="en-US" b="1" i="1" dirty="0"/>
              <a:t>	hypertrophy (30 seconds – 1.5 minutes)</a:t>
            </a:r>
          </a:p>
          <a:p>
            <a:pPr marL="0" indent="0">
              <a:buNone/>
            </a:pPr>
            <a:r>
              <a:rPr lang="en-US" b="1" i="1" dirty="0" smtClean="0"/>
              <a:t>		muscular </a:t>
            </a:r>
            <a:r>
              <a:rPr lang="en-US" b="1" i="1" dirty="0"/>
              <a:t>endurance (0-30 seconds)</a:t>
            </a:r>
            <a:endParaRPr lang="en-US" sz="1200" b="1" i="1" dirty="0"/>
          </a:p>
          <a:p>
            <a:endParaRPr lang="en-US" sz="1200" b="1" i="1" dirty="0"/>
          </a:p>
          <a:p>
            <a:r>
              <a:rPr lang="en-US" sz="3600" b="1" i="1" dirty="0"/>
              <a:t>	*Recovery</a:t>
            </a:r>
          </a:p>
          <a:p>
            <a:pPr marL="0" indent="0">
              <a:buNone/>
            </a:pPr>
            <a:r>
              <a:rPr lang="en-US" sz="4800" b="1" i="1" dirty="0" smtClean="0"/>
              <a:t>	</a:t>
            </a:r>
            <a:r>
              <a:rPr lang="en-US" sz="4800" b="1" i="1" dirty="0"/>
              <a:t>	</a:t>
            </a:r>
            <a:r>
              <a:rPr lang="en-US" b="1" i="1" dirty="0"/>
              <a:t>48 hours/72 hours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9172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54317" y="116148"/>
            <a:ext cx="891802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i="1" dirty="0"/>
              <a:t>What is your sport and what are the needs of your sport?</a:t>
            </a:r>
          </a:p>
          <a:p>
            <a:pPr marL="514350" indent="-514350">
              <a:buAutoNum type="arabicPeriod"/>
            </a:pPr>
            <a:endParaRPr lang="en-US" sz="3200" b="1" i="1" dirty="0"/>
          </a:p>
          <a:p>
            <a:pPr marL="514350" indent="-514350">
              <a:buAutoNum type="arabicPeriod"/>
            </a:pPr>
            <a:r>
              <a:rPr lang="en-US" sz="3200" b="1" i="1" dirty="0"/>
              <a:t>What areas will you want to assess?</a:t>
            </a:r>
          </a:p>
          <a:p>
            <a:pPr marL="514350" indent="-514350">
              <a:buAutoNum type="arabicPeriod"/>
            </a:pPr>
            <a:endParaRPr lang="en-US" sz="3200" b="1" i="1" dirty="0"/>
          </a:p>
          <a:p>
            <a:pPr marL="514350" indent="-514350">
              <a:buAutoNum type="arabicPeriod"/>
            </a:pPr>
            <a:r>
              <a:rPr lang="en-US" sz="3200" b="1" i="1" dirty="0"/>
              <a:t>What are important movements of your sport?</a:t>
            </a:r>
          </a:p>
          <a:p>
            <a:pPr marL="514350" indent="-514350">
              <a:buAutoNum type="arabicPeriod"/>
            </a:pPr>
            <a:endParaRPr lang="en-US" sz="3200" b="1" i="1" dirty="0"/>
          </a:p>
          <a:p>
            <a:pPr marL="514350" indent="-514350">
              <a:buAutoNum type="arabicPeriod"/>
            </a:pPr>
            <a:r>
              <a:rPr lang="en-US" sz="3200" b="1" i="1" dirty="0"/>
              <a:t>What are the exercise types you will use?</a:t>
            </a:r>
          </a:p>
          <a:p>
            <a:pPr marL="514350" indent="-514350">
              <a:buAutoNum type="arabicPeriod"/>
            </a:pPr>
            <a:endParaRPr lang="en-US" sz="3200" b="1" i="1" dirty="0"/>
          </a:p>
          <a:p>
            <a:pPr marL="514350" indent="-514350">
              <a:buAutoNum type="arabicPeriod"/>
            </a:pPr>
            <a:r>
              <a:rPr lang="en-US" sz="3200" b="1" i="1" dirty="0"/>
              <a:t>What is your training status? Beginner/Intermediate/Advanced</a:t>
            </a:r>
          </a:p>
          <a:p>
            <a:pPr marL="514350" indent="-514350">
              <a:buAutoNum type="arabicPeriod"/>
            </a:pPr>
            <a:endParaRPr lang="en-US" sz="3200" b="1" i="1" dirty="0"/>
          </a:p>
          <a:p>
            <a:pPr marL="514350" indent="-514350">
              <a:buAutoNum type="arabicPeriod"/>
            </a:pPr>
            <a:r>
              <a:rPr lang="en-US" sz="3200" b="1" i="1" dirty="0"/>
              <a:t>What season are you in?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76951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65131" y="421287"/>
            <a:ext cx="872884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7"/>
            </a:pPr>
            <a:r>
              <a:rPr lang="en-US" sz="3200" b="1" i="1" dirty="0"/>
              <a:t>Outline the methods of exercise order?</a:t>
            </a:r>
          </a:p>
          <a:p>
            <a:pPr marL="514350" indent="-514350"/>
            <a:r>
              <a:rPr lang="en-US" sz="3200" b="1" i="1" dirty="0"/>
              <a:t>		power/core/assisted		upper/lower</a:t>
            </a:r>
          </a:p>
          <a:p>
            <a:pPr marL="514350" indent="-514350"/>
            <a:r>
              <a:rPr lang="en-US" sz="3200" b="1" i="1" dirty="0"/>
              <a:t>		push/pull		supersets/compound sets</a:t>
            </a:r>
          </a:p>
          <a:p>
            <a:pPr marL="514350" indent="-514350"/>
            <a:endParaRPr lang="en-US" sz="3200" b="1" i="1" dirty="0"/>
          </a:p>
          <a:p>
            <a:pPr marL="514350" indent="-514350">
              <a:buAutoNum type="arabicPeriod" startAt="8"/>
            </a:pPr>
            <a:r>
              <a:rPr lang="en-US" sz="3200" b="1" i="1" dirty="0"/>
              <a:t>Outline training loads?</a:t>
            </a:r>
          </a:p>
          <a:p>
            <a:pPr marL="514350" indent="-514350"/>
            <a:r>
              <a:rPr lang="en-US" sz="3200" b="1" i="1" dirty="0"/>
              <a:t>		% of one rep max</a:t>
            </a:r>
          </a:p>
          <a:p>
            <a:pPr marL="514350" indent="-514350"/>
            <a:r>
              <a:rPr lang="en-US" sz="3200" b="1" i="1" dirty="0"/>
              <a:t>		loads based on training goals (which programs and what are the goals)</a:t>
            </a:r>
          </a:p>
          <a:p>
            <a:pPr marL="514350" indent="-514350"/>
            <a:endParaRPr lang="en-US" sz="3200" b="1" i="1" dirty="0"/>
          </a:p>
          <a:p>
            <a:pPr marL="514350" indent="-514350"/>
            <a:r>
              <a:rPr lang="en-US" sz="3200" b="1" i="1" dirty="0"/>
              <a:t>9.  Outline the rest intervals of each program?</a:t>
            </a:r>
          </a:p>
        </p:txBody>
      </p:sp>
    </p:spTree>
    <p:extLst>
      <p:ext uri="{BB962C8B-B14F-4D97-AF65-F5344CB8AC3E}">
        <p14:creationId xmlns:p14="http://schemas.microsoft.com/office/powerpoint/2010/main" val="7397552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0435" y="-212835"/>
            <a:ext cx="10018713" cy="1752599"/>
          </a:xfrm>
        </p:spPr>
        <p:txBody>
          <a:bodyPr>
            <a:normAutofit/>
          </a:bodyPr>
          <a:lstStyle/>
          <a:p>
            <a:r>
              <a:rPr lang="en-US" sz="6000" b="1" dirty="0"/>
              <a:t>Program Design (Aerobic</a:t>
            </a:r>
            <a:r>
              <a:rPr lang="en-US" sz="6000" b="1" dirty="0" smtClean="0"/>
              <a:t>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056290"/>
            <a:ext cx="10018713" cy="6069723"/>
          </a:xfrm>
        </p:spPr>
        <p:txBody>
          <a:bodyPr>
            <a:normAutofit/>
          </a:bodyPr>
          <a:lstStyle/>
          <a:p>
            <a:r>
              <a:rPr lang="en-US" sz="3600" b="1" i="1" dirty="0"/>
              <a:t>*Various Exercise Modes         </a:t>
            </a:r>
          </a:p>
          <a:p>
            <a:pPr marL="0" indent="0">
              <a:buNone/>
            </a:pPr>
            <a:r>
              <a:rPr lang="en-US" sz="2800" b="1" i="1" dirty="0"/>
              <a:t>             </a:t>
            </a:r>
            <a:r>
              <a:rPr lang="en-US" sz="2800" b="1" i="1" dirty="0" smtClean="0"/>
              <a:t>running/biking/skipping/other</a:t>
            </a:r>
            <a:endParaRPr lang="en-US" sz="2800" b="1" i="1" dirty="0"/>
          </a:p>
          <a:p>
            <a:r>
              <a:rPr lang="en-US" sz="3600" b="1" i="1" dirty="0"/>
              <a:t>	*Various Training Frequencies      		</a:t>
            </a:r>
            <a:r>
              <a:rPr lang="en-US" sz="2800" b="1" i="1" dirty="0" smtClean="0"/>
              <a:t>day/week/month</a:t>
            </a:r>
            <a:endParaRPr lang="en-US" sz="2800" b="1" i="1" dirty="0"/>
          </a:p>
          <a:p>
            <a:r>
              <a:rPr lang="en-US" sz="3600" b="1" i="1" dirty="0"/>
              <a:t>	*Various Training Intensities      		</a:t>
            </a:r>
            <a:endParaRPr lang="en-US" sz="3600" b="1" i="1" dirty="0" smtClean="0"/>
          </a:p>
          <a:p>
            <a:pPr marL="0" indent="0">
              <a:buNone/>
            </a:pPr>
            <a:r>
              <a:rPr lang="en-US" sz="3600" b="1" i="1" dirty="0"/>
              <a:t>	</a:t>
            </a:r>
            <a:r>
              <a:rPr lang="en-US" sz="2800" b="1" i="1" dirty="0" smtClean="0"/>
              <a:t>heart </a:t>
            </a:r>
            <a:r>
              <a:rPr lang="en-US" sz="2800" b="1" i="1" dirty="0"/>
              <a:t>rate monitoring/perceived </a:t>
            </a:r>
            <a:r>
              <a:rPr lang="en-US" sz="2800" b="1" i="1" dirty="0" smtClean="0"/>
              <a:t>exertion</a:t>
            </a:r>
            <a:endParaRPr lang="en-US" sz="2800" b="1" i="1" dirty="0"/>
          </a:p>
          <a:p>
            <a:r>
              <a:rPr lang="en-US" sz="3600" b="1" i="1" dirty="0"/>
              <a:t>	*Various Training Durations</a:t>
            </a:r>
          </a:p>
          <a:p>
            <a:pPr marL="0" indent="0">
              <a:buNone/>
            </a:pPr>
            <a:r>
              <a:rPr lang="en-US" sz="3600" b="1" i="1" dirty="0" smtClean="0"/>
              <a:t>	</a:t>
            </a:r>
            <a:r>
              <a:rPr lang="en-US" sz="2800" b="1" i="1" dirty="0" smtClean="0"/>
              <a:t>70</a:t>
            </a:r>
            <a:r>
              <a:rPr lang="en-US" sz="2800" b="1" i="1" dirty="0"/>
              <a:t>% VO2 Max = several hours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089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1861" y="464009"/>
            <a:ext cx="101372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3600" b="1" i="1" dirty="0"/>
              <a:t>Outline the exercise progression you will use to train aerobically during your periodization plan?</a:t>
            </a:r>
          </a:p>
          <a:p>
            <a:pPr marL="514350" indent="-514350">
              <a:lnSpc>
                <a:spcPct val="150000"/>
              </a:lnSpc>
            </a:pPr>
            <a:r>
              <a:rPr lang="en-US" sz="3600" b="1" i="1" dirty="0"/>
              <a:t>		</a:t>
            </a:r>
            <a:r>
              <a:rPr lang="en-US" sz="3600" i="1" dirty="0"/>
              <a:t>-increasing </a:t>
            </a:r>
            <a:r>
              <a:rPr lang="en-US" sz="3600" i="1" dirty="0" smtClean="0"/>
              <a:t>frequencies</a:t>
            </a:r>
            <a:endParaRPr lang="en-US" sz="3600" i="1" dirty="0"/>
          </a:p>
          <a:p>
            <a:pPr marL="514350" indent="-514350">
              <a:lnSpc>
                <a:spcPct val="150000"/>
              </a:lnSpc>
            </a:pPr>
            <a:r>
              <a:rPr lang="en-US" sz="3600" i="1" dirty="0"/>
              <a:t>		</a:t>
            </a:r>
            <a:r>
              <a:rPr lang="en-US" sz="3600" i="1" dirty="0" smtClean="0"/>
              <a:t>-intensities </a:t>
            </a:r>
          </a:p>
          <a:p>
            <a:pPr marL="514350" indent="-514350">
              <a:lnSpc>
                <a:spcPct val="150000"/>
              </a:lnSpc>
            </a:pPr>
            <a:r>
              <a:rPr lang="en-US" sz="3600" i="1" dirty="0"/>
              <a:t>	</a:t>
            </a:r>
            <a:r>
              <a:rPr lang="en-US" sz="3600" i="1" dirty="0" smtClean="0"/>
              <a:t>	-duration </a:t>
            </a:r>
          </a:p>
          <a:p>
            <a:pPr marL="514350" indent="-514350">
              <a:lnSpc>
                <a:spcPct val="150000"/>
              </a:lnSpc>
            </a:pPr>
            <a:r>
              <a:rPr lang="en-US" sz="3600" i="1" dirty="0"/>
              <a:t>	</a:t>
            </a:r>
            <a:r>
              <a:rPr lang="en-US" sz="3600" i="1" dirty="0" smtClean="0"/>
              <a:t>	-rest </a:t>
            </a:r>
            <a:r>
              <a:rPr lang="en-US" sz="3600" i="1" dirty="0"/>
              <a:t>period </a:t>
            </a:r>
            <a:r>
              <a:rPr lang="en-US" sz="3600" i="1" dirty="0" smtClean="0"/>
              <a:t>of </a:t>
            </a:r>
            <a:r>
              <a:rPr lang="en-US" sz="3600" i="1" dirty="0"/>
              <a:t>aerobic activity</a:t>
            </a:r>
          </a:p>
        </p:txBody>
      </p:sp>
    </p:spTree>
    <p:extLst>
      <p:ext uri="{BB962C8B-B14F-4D97-AF65-F5344CB8AC3E}">
        <p14:creationId xmlns:p14="http://schemas.microsoft.com/office/powerpoint/2010/main" val="25188940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3139980" y="3657600"/>
            <a:ext cx="84582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139980" y="1219200"/>
            <a:ext cx="8458200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54180" y="533400"/>
            <a:ext cx="9144000" cy="6324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54180" y="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REC </a:t>
            </a:r>
            <a:r>
              <a:rPr lang="en-US" sz="2000" b="1" dirty="0" smtClean="0"/>
              <a:t>3045 </a:t>
            </a:r>
            <a:r>
              <a:rPr lang="en-US" sz="2000" b="1" dirty="0"/>
              <a:t>	</a:t>
            </a:r>
            <a:r>
              <a:rPr lang="en-US" sz="2000" b="1" dirty="0" smtClean="0"/>
              <a:t>PERIODIZATION </a:t>
            </a:r>
            <a:r>
              <a:rPr lang="en-US" sz="2000" b="1" dirty="0"/>
              <a:t>PLAN      </a:t>
            </a:r>
            <a:r>
              <a:rPr lang="en-US" sz="2000" b="1" dirty="0" err="1"/>
              <a:t>NAME:Football</a:t>
            </a:r>
            <a:r>
              <a:rPr lang="en-US" sz="2000" b="1" dirty="0"/>
              <a:t>/Rugby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139980" y="533400"/>
            <a:ext cx="0" cy="6324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115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117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401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687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831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973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259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6545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403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5689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1691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975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261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9405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2547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833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7119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3977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6263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2265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8549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0835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9979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3121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5407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7693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551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6837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9123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11409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13695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454181" y="12192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3685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2829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5971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8257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5438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454181" y="24384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454181" y="36576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454181" y="48768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454181" y="60198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 rot="5400000" flipV="1">
            <a:off x="2448346" y="5392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DATE</a:t>
            </a:r>
          </a:p>
        </p:txBody>
      </p:sp>
      <p:sp>
        <p:nvSpPr>
          <p:cNvPr id="47" name="TextBox 46"/>
          <p:cNvSpPr txBox="1"/>
          <p:nvPr/>
        </p:nvSpPr>
        <p:spPr>
          <a:xfrm rot="16200000">
            <a:off x="2167747" y="1505637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SEASON OF PLAY</a:t>
            </a:r>
          </a:p>
        </p:txBody>
      </p:sp>
      <p:sp>
        <p:nvSpPr>
          <p:cNvPr id="48" name="TextBox 47"/>
          <p:cNvSpPr txBox="1"/>
          <p:nvPr/>
        </p:nvSpPr>
        <p:spPr>
          <a:xfrm rot="16200000">
            <a:off x="2205848" y="3982136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PERIOD OF PLAN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2334047" y="5163236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2129646" y="2548236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SPORT SCHEDULE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377980" y="60198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MACROCYCLE</a:t>
            </a:r>
          </a:p>
          <a:p>
            <a:endParaRPr lang="en-US" sz="800" b="1" dirty="0"/>
          </a:p>
          <a:p>
            <a:r>
              <a:rPr lang="en-US" sz="800" b="1" dirty="0"/>
              <a:t>MICROCYCLE</a:t>
            </a:r>
          </a:p>
          <a:p>
            <a:endParaRPr lang="en-US" sz="800" b="1" dirty="0"/>
          </a:p>
          <a:p>
            <a:r>
              <a:rPr lang="en-US" sz="800" b="1" dirty="0"/>
              <a:t>MESOCYCLE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2454180" y="62484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454180" y="6553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rot="16200000">
            <a:off x="3543498" y="-179"/>
            <a:ext cx="79340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Sept 26</a:t>
            </a:r>
          </a:p>
          <a:p>
            <a:r>
              <a:rPr lang="en-US" sz="1500" dirty="0"/>
              <a:t>Sept 27</a:t>
            </a:r>
          </a:p>
          <a:p>
            <a:r>
              <a:rPr lang="en-US" sz="1500" dirty="0"/>
              <a:t>Sept 28</a:t>
            </a:r>
          </a:p>
          <a:p>
            <a:r>
              <a:rPr lang="en-US" sz="1500" dirty="0"/>
              <a:t>Sept 29</a:t>
            </a:r>
          </a:p>
          <a:p>
            <a:r>
              <a:rPr lang="en-US" sz="1500" dirty="0"/>
              <a:t>Sept 30</a:t>
            </a:r>
          </a:p>
          <a:p>
            <a:r>
              <a:rPr lang="en-US" sz="1500" dirty="0"/>
              <a:t>Oct 1</a:t>
            </a:r>
          </a:p>
          <a:p>
            <a:r>
              <a:rPr lang="en-US" sz="1500" dirty="0"/>
              <a:t>Oct 2</a:t>
            </a:r>
          </a:p>
        </p:txBody>
      </p:sp>
      <p:sp>
        <p:nvSpPr>
          <p:cNvPr id="55" name="TextBox 54"/>
          <p:cNvSpPr txBox="1"/>
          <p:nvPr/>
        </p:nvSpPr>
        <p:spPr>
          <a:xfrm rot="16200000">
            <a:off x="5598725" y="-553745"/>
            <a:ext cx="9144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Oct 3</a:t>
            </a:r>
          </a:p>
          <a:p>
            <a:r>
              <a:rPr lang="en-US" sz="1500" dirty="0"/>
              <a:t>Oct 4</a:t>
            </a:r>
          </a:p>
          <a:p>
            <a:r>
              <a:rPr lang="en-US" sz="1500" dirty="0"/>
              <a:t>Oct 5</a:t>
            </a:r>
          </a:p>
          <a:p>
            <a:r>
              <a:rPr lang="en-US" sz="1500" dirty="0"/>
              <a:t>Oct 6</a:t>
            </a:r>
          </a:p>
          <a:p>
            <a:r>
              <a:rPr lang="en-US" sz="1500" dirty="0"/>
              <a:t>Oct 7</a:t>
            </a:r>
          </a:p>
          <a:p>
            <a:r>
              <a:rPr lang="en-US" sz="1500" dirty="0"/>
              <a:t>Oct 8</a:t>
            </a:r>
          </a:p>
          <a:p>
            <a:r>
              <a:rPr lang="en-US" sz="1500" dirty="0"/>
              <a:t>Oct 9</a:t>
            </a:r>
          </a:p>
          <a:p>
            <a:r>
              <a:rPr lang="en-US" sz="1500" dirty="0"/>
              <a:t>Oct 10</a:t>
            </a:r>
          </a:p>
          <a:p>
            <a:r>
              <a:rPr lang="en-US" sz="1500" dirty="0"/>
              <a:t>Oct 11</a:t>
            </a:r>
          </a:p>
          <a:p>
            <a:r>
              <a:rPr lang="en-US" sz="1500" dirty="0"/>
              <a:t>Oct 12</a:t>
            </a:r>
          </a:p>
          <a:p>
            <a:r>
              <a:rPr lang="en-US" sz="1500" dirty="0"/>
              <a:t>Oct 13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8922354" y="-1591374"/>
            <a:ext cx="11430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Oct 14</a:t>
            </a:r>
          </a:p>
          <a:p>
            <a:r>
              <a:rPr lang="en-US" sz="1500" dirty="0"/>
              <a:t>Oct 15</a:t>
            </a:r>
          </a:p>
          <a:p>
            <a:r>
              <a:rPr lang="en-US" sz="1500" dirty="0"/>
              <a:t>Oct 16</a:t>
            </a:r>
          </a:p>
          <a:p>
            <a:r>
              <a:rPr lang="en-US" sz="1500" dirty="0"/>
              <a:t>Oct 17</a:t>
            </a:r>
          </a:p>
          <a:p>
            <a:r>
              <a:rPr lang="en-US" sz="1500" dirty="0"/>
              <a:t>Oct 18</a:t>
            </a:r>
          </a:p>
          <a:p>
            <a:r>
              <a:rPr lang="en-US" sz="1500" dirty="0"/>
              <a:t>Oct 19</a:t>
            </a:r>
          </a:p>
          <a:p>
            <a:r>
              <a:rPr lang="en-US" sz="1500" dirty="0"/>
              <a:t>Oct 20</a:t>
            </a:r>
          </a:p>
          <a:p>
            <a:r>
              <a:rPr lang="en-US" sz="1500" dirty="0"/>
              <a:t>Oct 21</a:t>
            </a:r>
          </a:p>
          <a:p>
            <a:r>
              <a:rPr lang="en-US" sz="1500" dirty="0"/>
              <a:t>Oct 22</a:t>
            </a:r>
          </a:p>
          <a:p>
            <a:r>
              <a:rPr lang="en-US" sz="1500" dirty="0"/>
              <a:t>Oct 23</a:t>
            </a:r>
          </a:p>
          <a:p>
            <a:r>
              <a:rPr lang="en-US" sz="1500" dirty="0"/>
              <a:t>Oct 24</a:t>
            </a:r>
          </a:p>
          <a:p>
            <a:r>
              <a:rPr lang="en-US" sz="1500" dirty="0"/>
              <a:t>Oct 25</a:t>
            </a:r>
          </a:p>
          <a:p>
            <a:r>
              <a:rPr lang="en-US" sz="1500" dirty="0"/>
              <a:t>Oct 26</a:t>
            </a:r>
          </a:p>
          <a:p>
            <a:r>
              <a:rPr lang="en-US" sz="1500" dirty="0"/>
              <a:t>Oct 27</a:t>
            </a:r>
          </a:p>
          <a:p>
            <a:r>
              <a:rPr lang="en-US" sz="1500" dirty="0"/>
              <a:t>Oct 28</a:t>
            </a:r>
          </a:p>
          <a:p>
            <a:r>
              <a:rPr lang="en-US" sz="1500" dirty="0"/>
              <a:t>Oct 29</a:t>
            </a:r>
          </a:p>
          <a:p>
            <a:r>
              <a:rPr lang="en-US" sz="1500" dirty="0"/>
              <a:t>Oct 30</a:t>
            </a:r>
          </a:p>
          <a:p>
            <a:r>
              <a:rPr lang="en-US" sz="1500" dirty="0"/>
              <a:t>Oct 31</a:t>
            </a:r>
          </a:p>
          <a:p>
            <a:r>
              <a:rPr lang="en-US" sz="1500" dirty="0"/>
              <a:t>Nov 1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2691962" y="1667218"/>
            <a:ext cx="1219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In Season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2577662" y="3991319"/>
            <a:ext cx="144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Competitive</a:t>
            </a:r>
          </a:p>
        </p:txBody>
      </p:sp>
      <p:sp>
        <p:nvSpPr>
          <p:cNvPr id="61" name="TextBox 60"/>
          <p:cNvSpPr txBox="1"/>
          <p:nvPr/>
        </p:nvSpPr>
        <p:spPr>
          <a:xfrm rot="16200000">
            <a:off x="5930462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14" name="TextBox 113"/>
          <p:cNvSpPr txBox="1"/>
          <p:nvPr/>
        </p:nvSpPr>
        <p:spPr>
          <a:xfrm rot="16200000">
            <a:off x="5244662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15" name="TextBox 114"/>
          <p:cNvSpPr txBox="1"/>
          <p:nvPr/>
        </p:nvSpPr>
        <p:spPr>
          <a:xfrm rot="16200000">
            <a:off x="5016062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16" name="TextBox 115"/>
          <p:cNvSpPr txBox="1"/>
          <p:nvPr/>
        </p:nvSpPr>
        <p:spPr>
          <a:xfrm rot="16200000">
            <a:off x="4330262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17" name="TextBox 116"/>
          <p:cNvSpPr txBox="1"/>
          <p:nvPr/>
        </p:nvSpPr>
        <p:spPr>
          <a:xfrm rot="16200000">
            <a:off x="3644462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18" name="TextBox 117"/>
          <p:cNvSpPr txBox="1"/>
          <p:nvPr/>
        </p:nvSpPr>
        <p:spPr>
          <a:xfrm rot="16200000">
            <a:off x="3339662" y="2732901"/>
            <a:ext cx="129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Short Practice</a:t>
            </a:r>
          </a:p>
        </p:txBody>
      </p:sp>
      <p:sp>
        <p:nvSpPr>
          <p:cNvPr id="119" name="TextBox 118"/>
          <p:cNvSpPr txBox="1"/>
          <p:nvPr/>
        </p:nvSpPr>
        <p:spPr>
          <a:xfrm rot="16200000">
            <a:off x="3187262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20" name="TextBox 119"/>
          <p:cNvSpPr txBox="1"/>
          <p:nvPr/>
        </p:nvSpPr>
        <p:spPr>
          <a:xfrm rot="16200000">
            <a:off x="2958662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Video</a:t>
            </a:r>
          </a:p>
        </p:txBody>
      </p:sp>
      <p:sp>
        <p:nvSpPr>
          <p:cNvPr id="121" name="TextBox 120"/>
          <p:cNvSpPr txBox="1"/>
          <p:nvPr/>
        </p:nvSpPr>
        <p:spPr>
          <a:xfrm rot="16200000">
            <a:off x="2730062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22" name="TextBox 121"/>
          <p:cNvSpPr txBox="1"/>
          <p:nvPr/>
        </p:nvSpPr>
        <p:spPr>
          <a:xfrm rot="16200000">
            <a:off x="9130863" y="2924519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23" name="TextBox 122"/>
          <p:cNvSpPr txBox="1"/>
          <p:nvPr/>
        </p:nvSpPr>
        <p:spPr>
          <a:xfrm rot="16200000">
            <a:off x="8445063" y="2924519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24" name="TextBox 123"/>
          <p:cNvSpPr txBox="1"/>
          <p:nvPr/>
        </p:nvSpPr>
        <p:spPr>
          <a:xfrm rot="16200000">
            <a:off x="8216463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25" name="TextBox 124"/>
          <p:cNvSpPr txBox="1"/>
          <p:nvPr/>
        </p:nvSpPr>
        <p:spPr>
          <a:xfrm rot="16200000">
            <a:off x="7530663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26" name="TextBox 125"/>
          <p:cNvSpPr txBox="1"/>
          <p:nvPr/>
        </p:nvSpPr>
        <p:spPr>
          <a:xfrm rot="16200000">
            <a:off x="6844863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27" name="TextBox 126"/>
          <p:cNvSpPr txBox="1"/>
          <p:nvPr/>
        </p:nvSpPr>
        <p:spPr>
          <a:xfrm rot="16200000">
            <a:off x="6616263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28" name="TextBox 127"/>
          <p:cNvSpPr txBox="1"/>
          <p:nvPr/>
        </p:nvSpPr>
        <p:spPr>
          <a:xfrm rot="16200000">
            <a:off x="9359463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29" name="TextBox 128"/>
          <p:cNvSpPr txBox="1"/>
          <p:nvPr/>
        </p:nvSpPr>
        <p:spPr>
          <a:xfrm rot="16200000">
            <a:off x="10045263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4787463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Video</a:t>
            </a:r>
          </a:p>
        </p:txBody>
      </p:sp>
      <p:sp>
        <p:nvSpPr>
          <p:cNvPr id="132" name="TextBox 131"/>
          <p:cNvSpPr txBox="1"/>
          <p:nvPr/>
        </p:nvSpPr>
        <p:spPr>
          <a:xfrm rot="16200000">
            <a:off x="6387662" y="2924519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Video</a:t>
            </a:r>
          </a:p>
        </p:txBody>
      </p:sp>
      <p:sp>
        <p:nvSpPr>
          <p:cNvPr id="133" name="TextBox 132"/>
          <p:cNvSpPr txBox="1"/>
          <p:nvPr/>
        </p:nvSpPr>
        <p:spPr>
          <a:xfrm rot="16200000">
            <a:off x="7987863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Video</a:t>
            </a:r>
          </a:p>
        </p:txBody>
      </p:sp>
      <p:sp>
        <p:nvSpPr>
          <p:cNvPr id="134" name="TextBox 133"/>
          <p:cNvSpPr txBox="1"/>
          <p:nvPr/>
        </p:nvSpPr>
        <p:spPr>
          <a:xfrm rot="16200000">
            <a:off x="9816663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Video</a:t>
            </a:r>
          </a:p>
        </p:txBody>
      </p:sp>
      <p:sp>
        <p:nvSpPr>
          <p:cNvPr id="137" name="TextBox 136"/>
          <p:cNvSpPr txBox="1"/>
          <p:nvPr/>
        </p:nvSpPr>
        <p:spPr>
          <a:xfrm rot="16200000">
            <a:off x="10731063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38" name="TextBox 137"/>
          <p:cNvSpPr txBox="1"/>
          <p:nvPr/>
        </p:nvSpPr>
        <p:spPr>
          <a:xfrm rot="16200000">
            <a:off x="10959663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39" name="TextBox 138"/>
          <p:cNvSpPr txBox="1"/>
          <p:nvPr/>
        </p:nvSpPr>
        <p:spPr>
          <a:xfrm rot="16200000">
            <a:off x="4102779" y="2923401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Off</a:t>
            </a:r>
          </a:p>
          <a:p>
            <a:r>
              <a:rPr lang="en-US" sz="1500" dirty="0"/>
              <a:t>Off</a:t>
            </a:r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5702979" y="2923401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Off</a:t>
            </a:r>
          </a:p>
          <a:p>
            <a:r>
              <a:rPr lang="en-US" sz="1500" dirty="0"/>
              <a:t>Off</a:t>
            </a:r>
          </a:p>
        </p:txBody>
      </p:sp>
      <p:sp>
        <p:nvSpPr>
          <p:cNvPr id="141" name="TextBox 140"/>
          <p:cNvSpPr txBox="1"/>
          <p:nvPr/>
        </p:nvSpPr>
        <p:spPr>
          <a:xfrm rot="16200000">
            <a:off x="7303179" y="2923401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Off</a:t>
            </a:r>
          </a:p>
          <a:p>
            <a:r>
              <a:rPr lang="en-US" sz="1500" dirty="0"/>
              <a:t>Off</a:t>
            </a:r>
          </a:p>
        </p:txBody>
      </p:sp>
      <p:sp>
        <p:nvSpPr>
          <p:cNvPr id="142" name="TextBox 141"/>
          <p:cNvSpPr txBox="1"/>
          <p:nvPr/>
        </p:nvSpPr>
        <p:spPr>
          <a:xfrm rot="16200000">
            <a:off x="8903379" y="2923401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Off</a:t>
            </a:r>
          </a:p>
          <a:p>
            <a:r>
              <a:rPr lang="en-US" sz="1500" dirty="0"/>
              <a:t>Off</a:t>
            </a:r>
          </a:p>
        </p:txBody>
      </p:sp>
      <p:sp>
        <p:nvSpPr>
          <p:cNvPr id="143" name="TextBox 142"/>
          <p:cNvSpPr txBox="1"/>
          <p:nvPr/>
        </p:nvSpPr>
        <p:spPr>
          <a:xfrm rot="16200000">
            <a:off x="10503579" y="2923401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Off</a:t>
            </a:r>
          </a:p>
          <a:p>
            <a:r>
              <a:rPr lang="en-US" sz="1500" dirty="0"/>
              <a:t>Off</a:t>
            </a:r>
          </a:p>
        </p:txBody>
      </p:sp>
      <p:sp>
        <p:nvSpPr>
          <p:cNvPr id="144" name="TextBox 143"/>
          <p:cNvSpPr txBox="1"/>
          <p:nvPr/>
        </p:nvSpPr>
        <p:spPr>
          <a:xfrm rot="16200000">
            <a:off x="4673162" y="3038818"/>
            <a:ext cx="914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Game</a:t>
            </a:r>
          </a:p>
        </p:txBody>
      </p:sp>
      <p:sp>
        <p:nvSpPr>
          <p:cNvPr id="145" name="TextBox 144"/>
          <p:cNvSpPr txBox="1"/>
          <p:nvPr/>
        </p:nvSpPr>
        <p:spPr>
          <a:xfrm rot="16200000">
            <a:off x="6273363" y="3038819"/>
            <a:ext cx="914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Game</a:t>
            </a:r>
          </a:p>
        </p:txBody>
      </p:sp>
      <p:sp>
        <p:nvSpPr>
          <p:cNvPr id="146" name="TextBox 145"/>
          <p:cNvSpPr txBox="1"/>
          <p:nvPr/>
        </p:nvSpPr>
        <p:spPr>
          <a:xfrm rot="16200000">
            <a:off x="7873563" y="3038817"/>
            <a:ext cx="914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Game</a:t>
            </a:r>
          </a:p>
        </p:txBody>
      </p:sp>
      <p:sp>
        <p:nvSpPr>
          <p:cNvPr id="147" name="TextBox 146"/>
          <p:cNvSpPr txBox="1"/>
          <p:nvPr/>
        </p:nvSpPr>
        <p:spPr>
          <a:xfrm rot="16200000">
            <a:off x="9549963" y="2886418"/>
            <a:ext cx="1219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Semi Final</a:t>
            </a:r>
          </a:p>
        </p:txBody>
      </p:sp>
      <p:sp>
        <p:nvSpPr>
          <p:cNvPr id="149" name="TextBox 148"/>
          <p:cNvSpPr txBox="1"/>
          <p:nvPr/>
        </p:nvSpPr>
        <p:spPr>
          <a:xfrm rot="16200000">
            <a:off x="2554581" y="5233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Testing</a:t>
            </a:r>
          </a:p>
        </p:txBody>
      </p:sp>
      <p:sp>
        <p:nvSpPr>
          <p:cNvPr id="150" name="TextBox 149"/>
          <p:cNvSpPr txBox="1"/>
          <p:nvPr/>
        </p:nvSpPr>
        <p:spPr>
          <a:xfrm rot="16200000">
            <a:off x="3447014" y="517936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Hypertrophy 1</a:t>
            </a:r>
          </a:p>
          <a:p>
            <a:endParaRPr lang="en-US" sz="1200" dirty="0"/>
          </a:p>
        </p:txBody>
      </p:sp>
      <p:sp>
        <p:nvSpPr>
          <p:cNvPr id="166" name="TextBox 165"/>
          <p:cNvSpPr txBox="1"/>
          <p:nvPr/>
        </p:nvSpPr>
        <p:spPr>
          <a:xfrm rot="16200000">
            <a:off x="4650079" y="54241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Circuit </a:t>
            </a:r>
          </a:p>
        </p:txBody>
      </p:sp>
      <p:sp>
        <p:nvSpPr>
          <p:cNvPr id="167" name="TextBox 166"/>
          <p:cNvSpPr txBox="1"/>
          <p:nvPr/>
        </p:nvSpPr>
        <p:spPr>
          <a:xfrm rot="16200000">
            <a:off x="6250280" y="54241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Circuit </a:t>
            </a:r>
          </a:p>
        </p:txBody>
      </p:sp>
      <p:sp>
        <p:nvSpPr>
          <p:cNvPr id="168" name="TextBox 167"/>
          <p:cNvSpPr txBox="1"/>
          <p:nvPr/>
        </p:nvSpPr>
        <p:spPr>
          <a:xfrm rot="16200000">
            <a:off x="7850480" y="54241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Circuit </a:t>
            </a:r>
          </a:p>
        </p:txBody>
      </p:sp>
      <p:sp>
        <p:nvSpPr>
          <p:cNvPr id="170" name="TextBox 169"/>
          <p:cNvSpPr txBox="1"/>
          <p:nvPr/>
        </p:nvSpPr>
        <p:spPr>
          <a:xfrm rot="16200000">
            <a:off x="4361413" y="517936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Hypertrophy 1</a:t>
            </a:r>
          </a:p>
          <a:p>
            <a:endParaRPr lang="en-US" sz="1200" dirty="0"/>
          </a:p>
        </p:txBody>
      </p:sp>
      <p:sp>
        <p:nvSpPr>
          <p:cNvPr id="171" name="TextBox 170"/>
          <p:cNvSpPr txBox="1"/>
          <p:nvPr/>
        </p:nvSpPr>
        <p:spPr>
          <a:xfrm rot="16200000">
            <a:off x="5047213" y="517936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Full Body W.O.</a:t>
            </a:r>
          </a:p>
          <a:p>
            <a:endParaRPr lang="en-US" sz="1200" dirty="0"/>
          </a:p>
        </p:txBody>
      </p:sp>
      <p:sp>
        <p:nvSpPr>
          <p:cNvPr id="173" name="TextBox 172"/>
          <p:cNvSpPr txBox="1"/>
          <p:nvPr/>
        </p:nvSpPr>
        <p:spPr>
          <a:xfrm rot="16200000">
            <a:off x="6647413" y="517936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Hypertrophy 1</a:t>
            </a:r>
          </a:p>
          <a:p>
            <a:endParaRPr lang="en-US" sz="1200" dirty="0"/>
          </a:p>
        </p:txBody>
      </p:sp>
      <p:sp>
        <p:nvSpPr>
          <p:cNvPr id="174" name="TextBox 173"/>
          <p:cNvSpPr txBox="1"/>
          <p:nvPr/>
        </p:nvSpPr>
        <p:spPr>
          <a:xfrm rot="16200000">
            <a:off x="7561813" y="517936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Hypertrophy 1</a:t>
            </a:r>
          </a:p>
          <a:p>
            <a:endParaRPr lang="en-US" sz="1200" dirty="0"/>
          </a:p>
        </p:txBody>
      </p:sp>
      <p:sp>
        <p:nvSpPr>
          <p:cNvPr id="175" name="TextBox 174"/>
          <p:cNvSpPr txBox="1"/>
          <p:nvPr/>
        </p:nvSpPr>
        <p:spPr>
          <a:xfrm rot="16200000">
            <a:off x="8247613" y="517936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Hypertrophy 1</a:t>
            </a:r>
          </a:p>
          <a:p>
            <a:endParaRPr lang="en-US" sz="1200" dirty="0"/>
          </a:p>
        </p:txBody>
      </p:sp>
      <p:sp>
        <p:nvSpPr>
          <p:cNvPr id="176" name="TextBox 175"/>
          <p:cNvSpPr txBox="1"/>
          <p:nvPr/>
        </p:nvSpPr>
        <p:spPr>
          <a:xfrm rot="16200000">
            <a:off x="3583279" y="52717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Hypertrophy 2</a:t>
            </a:r>
          </a:p>
        </p:txBody>
      </p:sp>
      <p:sp>
        <p:nvSpPr>
          <p:cNvPr id="178" name="TextBox 177"/>
          <p:cNvSpPr txBox="1"/>
          <p:nvPr/>
        </p:nvSpPr>
        <p:spPr>
          <a:xfrm rot="16200000">
            <a:off x="6783680" y="52717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Hypertrophy 2</a:t>
            </a:r>
          </a:p>
        </p:txBody>
      </p:sp>
      <p:sp>
        <p:nvSpPr>
          <p:cNvPr id="179" name="TextBox 178"/>
          <p:cNvSpPr txBox="1"/>
          <p:nvPr/>
        </p:nvSpPr>
        <p:spPr>
          <a:xfrm rot="16200000">
            <a:off x="8383880" y="52717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Hypertrophy 2</a:t>
            </a:r>
          </a:p>
        </p:txBody>
      </p:sp>
      <p:sp>
        <p:nvSpPr>
          <p:cNvPr id="180" name="TextBox 179"/>
          <p:cNvSpPr txBox="1"/>
          <p:nvPr/>
        </p:nvSpPr>
        <p:spPr>
          <a:xfrm rot="16200000">
            <a:off x="9107779" y="53098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1</a:t>
            </a:r>
          </a:p>
        </p:txBody>
      </p:sp>
      <p:sp>
        <p:nvSpPr>
          <p:cNvPr id="181" name="TextBox 180"/>
          <p:cNvSpPr txBox="1"/>
          <p:nvPr/>
        </p:nvSpPr>
        <p:spPr>
          <a:xfrm rot="16200000">
            <a:off x="9793580" y="5309802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1</a:t>
            </a:r>
          </a:p>
        </p:txBody>
      </p:sp>
      <p:sp>
        <p:nvSpPr>
          <p:cNvPr id="182" name="TextBox 181"/>
          <p:cNvSpPr txBox="1"/>
          <p:nvPr/>
        </p:nvSpPr>
        <p:spPr>
          <a:xfrm rot="16200000">
            <a:off x="10707979" y="53098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1</a:t>
            </a:r>
          </a:p>
        </p:txBody>
      </p:sp>
      <p:sp>
        <p:nvSpPr>
          <p:cNvPr id="183" name="TextBox 182"/>
          <p:cNvSpPr txBox="1"/>
          <p:nvPr/>
        </p:nvSpPr>
        <p:spPr>
          <a:xfrm rot="16200000">
            <a:off x="9183979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2</a:t>
            </a:r>
          </a:p>
        </p:txBody>
      </p:sp>
      <p:sp>
        <p:nvSpPr>
          <p:cNvPr id="184" name="TextBox 183"/>
          <p:cNvSpPr txBox="1"/>
          <p:nvPr/>
        </p:nvSpPr>
        <p:spPr>
          <a:xfrm rot="16200000">
            <a:off x="9869780" y="5157402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2</a:t>
            </a:r>
          </a:p>
        </p:txBody>
      </p:sp>
      <p:sp>
        <p:nvSpPr>
          <p:cNvPr id="185" name="TextBox 184"/>
          <p:cNvSpPr txBox="1"/>
          <p:nvPr/>
        </p:nvSpPr>
        <p:spPr>
          <a:xfrm rot="16200000">
            <a:off x="10735780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2</a:t>
            </a:r>
          </a:p>
        </p:txBody>
      </p:sp>
      <p:sp>
        <p:nvSpPr>
          <p:cNvPr id="190" name="TextBox 189"/>
          <p:cNvSpPr txBox="1"/>
          <p:nvPr/>
        </p:nvSpPr>
        <p:spPr>
          <a:xfrm rot="16200000">
            <a:off x="9488779" y="523360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Semi Final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4740180" y="6248400"/>
            <a:ext cx="914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6568980" y="6248400"/>
            <a:ext cx="914400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9540780" y="6248400"/>
            <a:ext cx="11430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3825780" y="6019800"/>
            <a:ext cx="52578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9540780" y="6019800"/>
            <a:ext cx="2057400" cy="2286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7940580" y="6248400"/>
            <a:ext cx="1143000" cy="304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4968780" y="6553200"/>
            <a:ext cx="2286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6568980" y="6553200"/>
            <a:ext cx="2286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8169180" y="6553200"/>
            <a:ext cx="2286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5425980" y="6553200"/>
            <a:ext cx="228600" cy="3048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11140980" y="6248400"/>
            <a:ext cx="457200" cy="3048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1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3967640" y="4876800"/>
            <a:ext cx="20574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025040" y="3657600"/>
            <a:ext cx="5715000" cy="121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739040" y="3657600"/>
            <a:ext cx="2286000" cy="121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281840" y="3657600"/>
            <a:ext cx="4572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025040" y="1219200"/>
            <a:ext cx="5715000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739040" y="1219200"/>
            <a:ext cx="2286000" cy="1219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281840" y="1219200"/>
            <a:ext cx="457200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96040" y="533400"/>
            <a:ext cx="9144000" cy="6324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96040" y="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REC </a:t>
            </a:r>
            <a:r>
              <a:rPr lang="en-US" sz="2000" b="1" dirty="0" smtClean="0"/>
              <a:t>3045 </a:t>
            </a:r>
            <a:r>
              <a:rPr lang="en-US" sz="2000" b="1" dirty="0"/>
              <a:t>	</a:t>
            </a:r>
            <a:r>
              <a:rPr lang="en-US" sz="2000" b="1" dirty="0" smtClean="0"/>
              <a:t>PERIODIZATION </a:t>
            </a:r>
            <a:r>
              <a:rPr lang="en-US" sz="2000" b="1" dirty="0"/>
              <a:t>PLAN       </a:t>
            </a:r>
            <a:r>
              <a:rPr lang="en-US" sz="2000" b="1" dirty="0" err="1"/>
              <a:t>Name:Football</a:t>
            </a:r>
            <a:r>
              <a:rPr lang="en-US" sz="2000" b="1" dirty="0"/>
              <a:t>/Rugby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81840" y="533400"/>
            <a:ext cx="0" cy="6324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6534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536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820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106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250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92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678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964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822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108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3110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394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1680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0824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3966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252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8538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96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7682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3684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9968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2254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01398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4540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6826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9112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5970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8256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10542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12828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5114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596041" y="12192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104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248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7390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9676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19624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596041" y="24384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596041" y="36576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596041" y="48768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596041" y="60198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5400000" flipV="1">
            <a:off x="2590206" y="5392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DATE</a:t>
            </a:r>
          </a:p>
        </p:txBody>
      </p:sp>
      <p:sp>
        <p:nvSpPr>
          <p:cNvPr id="48" name="TextBox 47"/>
          <p:cNvSpPr txBox="1"/>
          <p:nvPr/>
        </p:nvSpPr>
        <p:spPr>
          <a:xfrm rot="16200000">
            <a:off x="2309607" y="1505637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SEASON OF PLAY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2347708" y="3982136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PERIOD OF PLAN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2475907" y="5163236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</a:t>
            </a:r>
          </a:p>
        </p:txBody>
      </p:sp>
      <p:sp>
        <p:nvSpPr>
          <p:cNvPr id="51" name="TextBox 50"/>
          <p:cNvSpPr txBox="1"/>
          <p:nvPr/>
        </p:nvSpPr>
        <p:spPr>
          <a:xfrm rot="16200000">
            <a:off x="2271506" y="2548236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SPORT SCHEDULE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519840" y="60198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MACROCYCLE</a:t>
            </a:r>
          </a:p>
          <a:p>
            <a:endParaRPr lang="en-US" sz="800" b="1" dirty="0"/>
          </a:p>
          <a:p>
            <a:r>
              <a:rPr lang="en-US" sz="800" b="1" dirty="0"/>
              <a:t>MICROCYCLE</a:t>
            </a:r>
          </a:p>
          <a:p>
            <a:endParaRPr lang="en-US" sz="800" b="1" dirty="0"/>
          </a:p>
          <a:p>
            <a:r>
              <a:rPr lang="en-US" sz="800" b="1" dirty="0"/>
              <a:t>MESOCYCLE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2596040" y="62484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596040" y="6553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16200000">
            <a:off x="7026907" y="-3592666"/>
            <a:ext cx="1143000" cy="863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Nov 2</a:t>
            </a:r>
          </a:p>
          <a:p>
            <a:r>
              <a:rPr lang="en-US" sz="1500" dirty="0"/>
              <a:t>Nov 3</a:t>
            </a:r>
          </a:p>
          <a:p>
            <a:r>
              <a:rPr lang="en-US" sz="1500" dirty="0"/>
              <a:t>Nov 4</a:t>
            </a:r>
          </a:p>
          <a:p>
            <a:r>
              <a:rPr lang="en-US" sz="1500" dirty="0"/>
              <a:t>Nov 5</a:t>
            </a:r>
          </a:p>
          <a:p>
            <a:r>
              <a:rPr lang="en-US" sz="1500" dirty="0"/>
              <a:t>Nov 6</a:t>
            </a:r>
          </a:p>
          <a:p>
            <a:r>
              <a:rPr lang="en-US" sz="1500" dirty="0"/>
              <a:t>Nov 7</a:t>
            </a:r>
          </a:p>
          <a:p>
            <a:r>
              <a:rPr lang="en-US" sz="1500" dirty="0"/>
              <a:t>Nov 8</a:t>
            </a:r>
          </a:p>
          <a:p>
            <a:r>
              <a:rPr lang="en-US" sz="1500" dirty="0"/>
              <a:t>Nov 9</a:t>
            </a:r>
          </a:p>
          <a:p>
            <a:r>
              <a:rPr lang="en-US" sz="1500" dirty="0"/>
              <a:t>Nov 10</a:t>
            </a:r>
          </a:p>
          <a:p>
            <a:r>
              <a:rPr lang="en-US" sz="1500" dirty="0"/>
              <a:t>Nov 11</a:t>
            </a:r>
          </a:p>
          <a:p>
            <a:r>
              <a:rPr lang="en-US" sz="1500" dirty="0"/>
              <a:t>Nov 12</a:t>
            </a:r>
          </a:p>
          <a:p>
            <a:r>
              <a:rPr lang="en-US" sz="1500" dirty="0"/>
              <a:t>Nov 13</a:t>
            </a:r>
          </a:p>
          <a:p>
            <a:r>
              <a:rPr lang="en-US" sz="1500" dirty="0"/>
              <a:t>Nov 14</a:t>
            </a:r>
          </a:p>
          <a:p>
            <a:r>
              <a:rPr lang="en-US" sz="1500" dirty="0"/>
              <a:t>Nov 15</a:t>
            </a:r>
          </a:p>
          <a:p>
            <a:r>
              <a:rPr lang="en-US" sz="1500" dirty="0"/>
              <a:t>Nov 16</a:t>
            </a:r>
          </a:p>
          <a:p>
            <a:r>
              <a:rPr lang="en-US" sz="1500" dirty="0"/>
              <a:t>Nov 17</a:t>
            </a:r>
          </a:p>
          <a:p>
            <a:r>
              <a:rPr lang="en-US" sz="1500" dirty="0"/>
              <a:t>Nov 18</a:t>
            </a:r>
          </a:p>
          <a:p>
            <a:r>
              <a:rPr lang="en-US" sz="1500" dirty="0"/>
              <a:t>Nov 19</a:t>
            </a:r>
          </a:p>
          <a:p>
            <a:r>
              <a:rPr lang="en-US" sz="1500" dirty="0"/>
              <a:t>Nov 20</a:t>
            </a:r>
          </a:p>
          <a:p>
            <a:r>
              <a:rPr lang="en-US" sz="1500" dirty="0"/>
              <a:t>Nov 21</a:t>
            </a:r>
          </a:p>
          <a:p>
            <a:r>
              <a:rPr lang="en-US" sz="1500" dirty="0"/>
              <a:t>Nov 22</a:t>
            </a:r>
          </a:p>
          <a:p>
            <a:r>
              <a:rPr lang="en-US" sz="1500" dirty="0"/>
              <a:t>Nov 23</a:t>
            </a:r>
          </a:p>
          <a:p>
            <a:r>
              <a:rPr lang="en-US" sz="1500" dirty="0"/>
              <a:t>Nov 24</a:t>
            </a:r>
          </a:p>
          <a:p>
            <a:r>
              <a:rPr lang="en-US" sz="1500" dirty="0"/>
              <a:t>Nov 25</a:t>
            </a:r>
          </a:p>
          <a:p>
            <a:r>
              <a:rPr lang="en-US" sz="1500" dirty="0"/>
              <a:t>Nov 26</a:t>
            </a:r>
          </a:p>
          <a:p>
            <a:r>
              <a:rPr lang="en-US" sz="1500" dirty="0"/>
              <a:t>Nov 27</a:t>
            </a:r>
          </a:p>
          <a:p>
            <a:r>
              <a:rPr lang="en-US" sz="1500" dirty="0"/>
              <a:t>Nov 28</a:t>
            </a:r>
          </a:p>
          <a:p>
            <a:r>
              <a:rPr lang="en-US" sz="1500" dirty="0"/>
              <a:t>Nov 29</a:t>
            </a:r>
          </a:p>
          <a:p>
            <a:r>
              <a:rPr lang="en-US" sz="1500" dirty="0"/>
              <a:t>Nov 30</a:t>
            </a:r>
          </a:p>
          <a:p>
            <a:r>
              <a:rPr lang="en-US" sz="1500" dirty="0"/>
              <a:t>Dec 1</a:t>
            </a:r>
          </a:p>
          <a:p>
            <a:r>
              <a:rPr lang="en-US" sz="1500" dirty="0"/>
              <a:t>Dec 2</a:t>
            </a:r>
          </a:p>
          <a:p>
            <a:r>
              <a:rPr lang="en-US" sz="1500" dirty="0"/>
              <a:t>Dec 3</a:t>
            </a:r>
          </a:p>
          <a:p>
            <a:r>
              <a:rPr lang="en-US" sz="1500" dirty="0"/>
              <a:t>Dec 4</a:t>
            </a:r>
          </a:p>
          <a:p>
            <a:r>
              <a:rPr lang="en-US" sz="1500" dirty="0"/>
              <a:t>Dec 5</a:t>
            </a:r>
          </a:p>
          <a:p>
            <a:r>
              <a:rPr lang="en-US" sz="1500" dirty="0"/>
              <a:t>Dec 6</a:t>
            </a:r>
          </a:p>
          <a:p>
            <a:r>
              <a:rPr lang="en-US" sz="1500" dirty="0"/>
              <a:t>Dec 7</a:t>
            </a:r>
          </a:p>
          <a:p>
            <a:r>
              <a:rPr lang="en-US" sz="1500" dirty="0"/>
              <a:t>Dec 8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2757622" y="1514818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In Season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3214822" y="1591018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Post Season</a:t>
            </a:r>
          </a:p>
        </p:txBody>
      </p:sp>
      <p:sp>
        <p:nvSpPr>
          <p:cNvPr id="62" name="TextBox 61"/>
          <p:cNvSpPr txBox="1"/>
          <p:nvPr/>
        </p:nvSpPr>
        <p:spPr>
          <a:xfrm rot="16200000">
            <a:off x="5500822" y="1591018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Off Season</a:t>
            </a:r>
          </a:p>
        </p:txBody>
      </p:sp>
      <p:sp>
        <p:nvSpPr>
          <p:cNvPr id="63" name="TextBox 62"/>
          <p:cNvSpPr txBox="1"/>
          <p:nvPr/>
        </p:nvSpPr>
        <p:spPr>
          <a:xfrm rot="16200000">
            <a:off x="2734539" y="28333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Final Practice</a:t>
            </a:r>
          </a:p>
        </p:txBody>
      </p:sp>
      <p:sp>
        <p:nvSpPr>
          <p:cNvPr id="64" name="TextBox 63"/>
          <p:cNvSpPr txBox="1"/>
          <p:nvPr/>
        </p:nvSpPr>
        <p:spPr>
          <a:xfrm rot="16200000">
            <a:off x="3077439" y="29476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Championship</a:t>
            </a:r>
          </a:p>
        </p:txBody>
      </p:sp>
      <p:sp>
        <p:nvSpPr>
          <p:cNvPr id="66" name="TextBox 65"/>
          <p:cNvSpPr txBox="1"/>
          <p:nvPr/>
        </p:nvSpPr>
        <p:spPr>
          <a:xfrm rot="16200000">
            <a:off x="2757622" y="4029418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Competitive</a:t>
            </a:r>
          </a:p>
        </p:txBody>
      </p:sp>
      <p:sp>
        <p:nvSpPr>
          <p:cNvPr id="68" name="TextBox 67"/>
          <p:cNvSpPr txBox="1"/>
          <p:nvPr/>
        </p:nvSpPr>
        <p:spPr>
          <a:xfrm rot="16200000">
            <a:off x="3214822" y="4029418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2</a:t>
            </a:r>
            <a:r>
              <a:rPr lang="en-US" sz="1500" baseline="30000" dirty="0"/>
              <a:t>nd</a:t>
            </a:r>
            <a:r>
              <a:rPr lang="en-US" sz="1500" dirty="0"/>
              <a:t> Transition</a:t>
            </a:r>
          </a:p>
        </p:txBody>
      </p:sp>
      <p:sp>
        <p:nvSpPr>
          <p:cNvPr id="70" name="TextBox 69"/>
          <p:cNvSpPr txBox="1"/>
          <p:nvPr/>
        </p:nvSpPr>
        <p:spPr>
          <a:xfrm rot="16200000">
            <a:off x="5538922" y="4067518"/>
            <a:ext cx="1295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Preparatory</a:t>
            </a:r>
          </a:p>
        </p:txBody>
      </p:sp>
      <p:sp>
        <p:nvSpPr>
          <p:cNvPr id="71" name="TextBox 70"/>
          <p:cNvSpPr txBox="1"/>
          <p:nvPr/>
        </p:nvSpPr>
        <p:spPr>
          <a:xfrm rot="16200000">
            <a:off x="5934940" y="2833302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Rugby Gym Night</a:t>
            </a:r>
          </a:p>
        </p:txBody>
      </p:sp>
      <p:sp>
        <p:nvSpPr>
          <p:cNvPr id="72" name="TextBox 71"/>
          <p:cNvSpPr txBox="1"/>
          <p:nvPr/>
        </p:nvSpPr>
        <p:spPr>
          <a:xfrm rot="16200000">
            <a:off x="7535140" y="28333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Rugby Gym Night</a:t>
            </a:r>
          </a:p>
        </p:txBody>
      </p:sp>
      <p:sp>
        <p:nvSpPr>
          <p:cNvPr id="73" name="TextBox 72"/>
          <p:cNvSpPr txBox="1"/>
          <p:nvPr/>
        </p:nvSpPr>
        <p:spPr>
          <a:xfrm rot="16200000">
            <a:off x="9135340" y="28333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Rugby Gym Night</a:t>
            </a:r>
          </a:p>
        </p:txBody>
      </p:sp>
      <p:sp>
        <p:nvSpPr>
          <p:cNvPr id="74" name="TextBox 73"/>
          <p:cNvSpPr txBox="1"/>
          <p:nvPr/>
        </p:nvSpPr>
        <p:spPr>
          <a:xfrm rot="16200000">
            <a:off x="10735540" y="28333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Rugby Gym Night</a:t>
            </a:r>
          </a:p>
        </p:txBody>
      </p:sp>
      <p:sp>
        <p:nvSpPr>
          <p:cNvPr id="76" name="TextBox 75"/>
          <p:cNvSpPr txBox="1"/>
          <p:nvPr/>
        </p:nvSpPr>
        <p:spPr>
          <a:xfrm rot="16200000">
            <a:off x="3443424" y="5172418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No Workouts</a:t>
            </a:r>
          </a:p>
        </p:txBody>
      </p:sp>
      <p:sp>
        <p:nvSpPr>
          <p:cNvPr id="78" name="TextBox 77"/>
          <p:cNvSpPr txBox="1"/>
          <p:nvPr/>
        </p:nvSpPr>
        <p:spPr>
          <a:xfrm rot="16200000">
            <a:off x="2963139" y="51955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Circuit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510440" y="6553200"/>
            <a:ext cx="2286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3153639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2</a:t>
            </a:r>
          </a:p>
        </p:txBody>
      </p:sp>
      <p:sp>
        <p:nvSpPr>
          <p:cNvPr id="81" name="TextBox 80"/>
          <p:cNvSpPr txBox="1"/>
          <p:nvPr/>
        </p:nvSpPr>
        <p:spPr>
          <a:xfrm rot="16200000">
            <a:off x="5668240" y="5157402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2</a:t>
            </a:r>
          </a:p>
        </p:txBody>
      </p:sp>
      <p:sp>
        <p:nvSpPr>
          <p:cNvPr id="82" name="TextBox 81"/>
          <p:cNvSpPr txBox="1"/>
          <p:nvPr/>
        </p:nvSpPr>
        <p:spPr>
          <a:xfrm rot="16200000">
            <a:off x="6354040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2</a:t>
            </a:r>
          </a:p>
        </p:txBody>
      </p:sp>
      <p:sp>
        <p:nvSpPr>
          <p:cNvPr id="83" name="TextBox 82"/>
          <p:cNvSpPr txBox="1"/>
          <p:nvPr/>
        </p:nvSpPr>
        <p:spPr>
          <a:xfrm rot="16200000">
            <a:off x="5439639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1</a:t>
            </a:r>
          </a:p>
        </p:txBody>
      </p:sp>
      <p:sp>
        <p:nvSpPr>
          <p:cNvPr id="84" name="TextBox 83"/>
          <p:cNvSpPr txBox="1"/>
          <p:nvPr/>
        </p:nvSpPr>
        <p:spPr>
          <a:xfrm rot="16200000">
            <a:off x="6125440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1</a:t>
            </a:r>
          </a:p>
        </p:txBody>
      </p:sp>
      <p:sp>
        <p:nvSpPr>
          <p:cNvPr id="87" name="TextBox 86"/>
          <p:cNvSpPr txBox="1"/>
          <p:nvPr/>
        </p:nvSpPr>
        <p:spPr>
          <a:xfrm rot="16200000">
            <a:off x="5919923" y="5134318"/>
            <a:ext cx="144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Testing (Gym</a:t>
            </a:r>
            <a:r>
              <a:rPr lang="en-US" sz="1500" dirty="0"/>
              <a:t>)</a:t>
            </a:r>
          </a:p>
        </p:txBody>
      </p:sp>
      <p:sp>
        <p:nvSpPr>
          <p:cNvPr id="88" name="TextBox 87"/>
          <p:cNvSpPr txBox="1"/>
          <p:nvPr/>
        </p:nvSpPr>
        <p:spPr>
          <a:xfrm rot="16200000">
            <a:off x="7039839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Testing</a:t>
            </a:r>
          </a:p>
        </p:txBody>
      </p:sp>
      <p:sp>
        <p:nvSpPr>
          <p:cNvPr id="90" name="TextBox 89"/>
          <p:cNvSpPr txBox="1"/>
          <p:nvPr/>
        </p:nvSpPr>
        <p:spPr>
          <a:xfrm rot="16200000">
            <a:off x="7291523" y="5134318"/>
            <a:ext cx="144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Testing (Gym</a:t>
            </a:r>
            <a:r>
              <a:rPr lang="en-US" sz="1500" dirty="0"/>
              <a:t>)</a:t>
            </a:r>
          </a:p>
        </p:txBody>
      </p:sp>
      <p:sp>
        <p:nvSpPr>
          <p:cNvPr id="91" name="TextBox 90"/>
          <p:cNvSpPr txBox="1"/>
          <p:nvPr/>
        </p:nvSpPr>
        <p:spPr>
          <a:xfrm rot="16200000">
            <a:off x="7763739" y="51955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Power Day 1</a:t>
            </a:r>
          </a:p>
        </p:txBody>
      </p:sp>
      <p:sp>
        <p:nvSpPr>
          <p:cNvPr id="93" name="TextBox 92"/>
          <p:cNvSpPr txBox="1"/>
          <p:nvPr/>
        </p:nvSpPr>
        <p:spPr>
          <a:xfrm rot="16200000">
            <a:off x="8678140" y="51955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Power Day 1</a:t>
            </a:r>
          </a:p>
        </p:txBody>
      </p:sp>
      <p:sp>
        <p:nvSpPr>
          <p:cNvPr id="94" name="TextBox 93"/>
          <p:cNvSpPr txBox="1"/>
          <p:nvPr/>
        </p:nvSpPr>
        <p:spPr>
          <a:xfrm rot="16200000">
            <a:off x="9363940" y="51955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Power Day 1</a:t>
            </a:r>
          </a:p>
        </p:txBody>
      </p:sp>
      <p:sp>
        <p:nvSpPr>
          <p:cNvPr id="95" name="TextBox 94"/>
          <p:cNvSpPr txBox="1"/>
          <p:nvPr/>
        </p:nvSpPr>
        <p:spPr>
          <a:xfrm rot="16200000">
            <a:off x="10278340" y="5195502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Power Day 1</a:t>
            </a:r>
          </a:p>
        </p:txBody>
      </p:sp>
      <p:sp>
        <p:nvSpPr>
          <p:cNvPr id="96" name="TextBox 95"/>
          <p:cNvSpPr txBox="1"/>
          <p:nvPr/>
        </p:nvSpPr>
        <p:spPr>
          <a:xfrm rot="16200000">
            <a:off x="10915741" y="51955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Power Day 1</a:t>
            </a:r>
          </a:p>
        </p:txBody>
      </p:sp>
      <p:sp>
        <p:nvSpPr>
          <p:cNvPr id="97" name="TextBox 96"/>
          <p:cNvSpPr txBox="1"/>
          <p:nvPr/>
        </p:nvSpPr>
        <p:spPr>
          <a:xfrm rot="16200000">
            <a:off x="7992339" y="51955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Power Day 2</a:t>
            </a:r>
          </a:p>
        </p:txBody>
      </p:sp>
      <p:sp>
        <p:nvSpPr>
          <p:cNvPr id="98" name="TextBox 97"/>
          <p:cNvSpPr txBox="1"/>
          <p:nvPr/>
        </p:nvSpPr>
        <p:spPr>
          <a:xfrm rot="16200000">
            <a:off x="8906740" y="51955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Power Day 2</a:t>
            </a:r>
          </a:p>
        </p:txBody>
      </p:sp>
      <p:sp>
        <p:nvSpPr>
          <p:cNvPr id="99" name="TextBox 98"/>
          <p:cNvSpPr txBox="1"/>
          <p:nvPr/>
        </p:nvSpPr>
        <p:spPr>
          <a:xfrm rot="16200000">
            <a:off x="9592540" y="51955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Power Day 2</a:t>
            </a:r>
          </a:p>
        </p:txBody>
      </p:sp>
      <p:sp>
        <p:nvSpPr>
          <p:cNvPr id="100" name="TextBox 99"/>
          <p:cNvSpPr txBox="1"/>
          <p:nvPr/>
        </p:nvSpPr>
        <p:spPr>
          <a:xfrm rot="16200000">
            <a:off x="10506939" y="51955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Power Day 2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3281840" y="6019800"/>
            <a:ext cx="38862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8311040" y="6019800"/>
            <a:ext cx="3429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025040" y="6248400"/>
            <a:ext cx="11430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7625240" y="6248400"/>
            <a:ext cx="11430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9225440" y="6248400"/>
            <a:ext cx="1143000" cy="3048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0825640" y="6248400"/>
            <a:ext cx="914400" cy="3048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281840" y="6248400"/>
            <a:ext cx="685800" cy="3048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0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518" y="0"/>
            <a:ext cx="10576310" cy="1752599"/>
          </a:xfrm>
        </p:spPr>
        <p:txBody>
          <a:bodyPr/>
          <a:lstStyle/>
          <a:p>
            <a:r>
              <a:rPr lang="en-US" dirty="0" smtClean="0"/>
              <a:t>What are the following Acute Training Variables?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3306" y="1277007"/>
            <a:ext cx="10090482" cy="517109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Exercises:  Different exercises develop the body in different ways</a:t>
            </a:r>
          </a:p>
          <a:p>
            <a:pPr lvl="1"/>
            <a:r>
              <a:rPr lang="en-US" sz="2200" dirty="0" err="1" smtClean="0"/>
              <a:t>Plyometrics</a:t>
            </a:r>
            <a:r>
              <a:rPr lang="en-US" sz="2200" dirty="0" smtClean="0"/>
              <a:t>, Power, Controlled Speed </a:t>
            </a:r>
            <a:r>
              <a:rPr lang="en-US" sz="2200" dirty="0" err="1" smtClean="0"/>
              <a:t>etc</a:t>
            </a:r>
            <a:endParaRPr lang="en-US" sz="2200" dirty="0" smtClean="0"/>
          </a:p>
          <a:p>
            <a:r>
              <a:rPr lang="en-US" sz="2600" dirty="0" smtClean="0"/>
              <a:t>Order of Exercises:  Controls the effect on the muscles</a:t>
            </a:r>
          </a:p>
          <a:p>
            <a:pPr lvl="1"/>
            <a:r>
              <a:rPr lang="en-US" sz="2200" dirty="0" smtClean="0"/>
              <a:t>Largest to Smallest unless we are targeting a muscle in a different manner</a:t>
            </a:r>
          </a:p>
          <a:p>
            <a:r>
              <a:rPr lang="en-US" sz="2600" dirty="0" smtClean="0"/>
              <a:t>Repetitions:  Number of reps determines how the body will react to the work</a:t>
            </a:r>
          </a:p>
          <a:p>
            <a:r>
              <a:rPr lang="en-US" sz="2600" dirty="0" smtClean="0"/>
              <a:t>Sets:  Amount of sets performed determines how the body will react </a:t>
            </a:r>
          </a:p>
          <a:p>
            <a:r>
              <a:rPr lang="en-US" sz="2600" dirty="0" smtClean="0"/>
              <a:t>Tempo:  Refers to the speed of the rep or workout </a:t>
            </a:r>
          </a:p>
          <a:p>
            <a:pPr lvl="1"/>
            <a:r>
              <a:rPr lang="en-US" sz="2200" dirty="0" smtClean="0"/>
              <a:t>Develops power</a:t>
            </a:r>
          </a:p>
          <a:p>
            <a:r>
              <a:rPr lang="en-US" sz="2600" dirty="0" smtClean="0"/>
              <a:t>Rest:  Determines how the body will recover</a:t>
            </a:r>
          </a:p>
          <a:p>
            <a:pPr lvl="1"/>
            <a:r>
              <a:rPr lang="en-US" sz="2200" dirty="0" smtClean="0"/>
              <a:t>Different recovery rates result in different reactions by the body</a:t>
            </a:r>
          </a:p>
          <a:p>
            <a:r>
              <a:rPr lang="en-US" sz="2600" dirty="0" smtClean="0"/>
              <a:t>Load (Intensity):  How hard we are working</a:t>
            </a:r>
          </a:p>
        </p:txBody>
      </p:sp>
    </p:spTree>
    <p:extLst>
      <p:ext uri="{BB962C8B-B14F-4D97-AF65-F5344CB8AC3E}">
        <p14:creationId xmlns:p14="http://schemas.microsoft.com/office/powerpoint/2010/main" val="41195776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Rectangle 208"/>
          <p:cNvSpPr/>
          <p:nvPr/>
        </p:nvSpPr>
        <p:spPr>
          <a:xfrm>
            <a:off x="11070036" y="4876800"/>
            <a:ext cx="6858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11070036" y="3657600"/>
            <a:ext cx="685800" cy="121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11070036" y="1219200"/>
            <a:ext cx="685800" cy="1219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669236" y="1219200"/>
            <a:ext cx="64008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297636" y="3657600"/>
            <a:ext cx="77724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97636" y="1219200"/>
            <a:ext cx="1371600" cy="1219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11836" y="533400"/>
            <a:ext cx="9144000" cy="6324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11836" y="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REC 3045</a:t>
            </a:r>
            <a:r>
              <a:rPr lang="en-US" sz="2400" b="1" dirty="0"/>
              <a:t>	</a:t>
            </a:r>
            <a:r>
              <a:rPr lang="en-US" sz="2400" b="1" dirty="0" smtClean="0"/>
              <a:t>PERIODIZATION </a:t>
            </a:r>
            <a:r>
              <a:rPr lang="en-US" sz="2400" b="1" dirty="0"/>
              <a:t>PLAN      NAME: Hockey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297636" y="533400"/>
            <a:ext cx="0" cy="6324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692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2694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978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264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408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550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836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122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4980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266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3268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9552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1838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0982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124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6410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696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5554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7840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3842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0126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2412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1556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4698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6984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9270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6128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8414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0700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12986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15272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11837" y="12192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5262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406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548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9834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212036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611837" y="24384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611837" y="36576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611837" y="48768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611837" y="60198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 rot="5400000" flipV="1">
            <a:off x="2606002" y="5392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DATE</a:t>
            </a:r>
          </a:p>
        </p:txBody>
      </p:sp>
      <p:sp>
        <p:nvSpPr>
          <p:cNvPr id="47" name="TextBox 46"/>
          <p:cNvSpPr txBox="1"/>
          <p:nvPr/>
        </p:nvSpPr>
        <p:spPr>
          <a:xfrm rot="16200000">
            <a:off x="2325403" y="1505637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SEASON OF PLAY</a:t>
            </a:r>
          </a:p>
        </p:txBody>
      </p:sp>
      <p:sp>
        <p:nvSpPr>
          <p:cNvPr id="48" name="TextBox 47"/>
          <p:cNvSpPr txBox="1"/>
          <p:nvPr/>
        </p:nvSpPr>
        <p:spPr>
          <a:xfrm rot="16200000">
            <a:off x="2363504" y="3982136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PERIOD OF PLAN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2491703" y="5163236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2287302" y="2548236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SPORT SCHEDULE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35636" y="60198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MACROCYCLE</a:t>
            </a:r>
          </a:p>
          <a:p>
            <a:endParaRPr lang="en-US" sz="800" b="1" dirty="0"/>
          </a:p>
          <a:p>
            <a:r>
              <a:rPr lang="en-US" sz="800" b="1" dirty="0"/>
              <a:t>MICROCYCLE</a:t>
            </a:r>
          </a:p>
          <a:p>
            <a:endParaRPr lang="en-US" sz="800" b="1" dirty="0"/>
          </a:p>
          <a:p>
            <a:r>
              <a:rPr lang="en-US" sz="800" b="1" dirty="0"/>
              <a:t>MESOCYCLE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2611836" y="62484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611836" y="6553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rot="16200000">
            <a:off x="7421336" y="-3693491"/>
            <a:ext cx="793402" cy="909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Feb 21</a:t>
            </a:r>
          </a:p>
          <a:p>
            <a:r>
              <a:rPr lang="en-US" sz="1500" dirty="0"/>
              <a:t>Feb 22</a:t>
            </a:r>
          </a:p>
          <a:p>
            <a:r>
              <a:rPr lang="en-US" sz="1500" dirty="0"/>
              <a:t>Feb 23 Feb 24 Feb 25 Feb 26 Feb 27 Feb 28 Feb 29 Mar 1 Mar 2 Mar 3 Mar 4 Mar 5 Mar 6 Mar 7 Mar 8 Mar 9 Mar 10 Mar 11 Mar 12  Mar 13 Mar 1 4 Mar 15 Mar 16 Mar 17 Mar 18 Mar 19 Mar 20 Mar 21 Mar 22 Mar 23 Mar 24 Mar 25 Mar 26 Mar 27 Mar 28	</a:t>
            </a:r>
          </a:p>
          <a:p>
            <a:endParaRPr lang="en-US" sz="1500" dirty="0"/>
          </a:p>
        </p:txBody>
      </p:sp>
      <p:sp>
        <p:nvSpPr>
          <p:cNvPr id="58" name="TextBox 57"/>
          <p:cNvSpPr txBox="1"/>
          <p:nvPr/>
        </p:nvSpPr>
        <p:spPr>
          <a:xfrm rot="16200000">
            <a:off x="2849618" y="1667218"/>
            <a:ext cx="1219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In Season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2735318" y="3991319"/>
            <a:ext cx="144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Competitive</a:t>
            </a:r>
          </a:p>
        </p:txBody>
      </p:sp>
      <p:sp>
        <p:nvSpPr>
          <p:cNvPr id="61" name="TextBox 60"/>
          <p:cNvSpPr txBox="1"/>
          <p:nvPr/>
        </p:nvSpPr>
        <p:spPr>
          <a:xfrm rot="16200000">
            <a:off x="6069753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15" name="TextBox 114"/>
          <p:cNvSpPr txBox="1"/>
          <p:nvPr/>
        </p:nvSpPr>
        <p:spPr>
          <a:xfrm rot="16200000">
            <a:off x="4926753" y="2924519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17" name="TextBox 116"/>
          <p:cNvSpPr txBox="1"/>
          <p:nvPr/>
        </p:nvSpPr>
        <p:spPr>
          <a:xfrm rot="16200000">
            <a:off x="3573519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Game </a:t>
            </a:r>
          </a:p>
        </p:txBody>
      </p:sp>
      <p:sp>
        <p:nvSpPr>
          <p:cNvPr id="119" name="TextBox 118"/>
          <p:cNvSpPr txBox="1"/>
          <p:nvPr/>
        </p:nvSpPr>
        <p:spPr>
          <a:xfrm rot="16200000">
            <a:off x="3326553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21" name="TextBox 120"/>
          <p:cNvSpPr txBox="1"/>
          <p:nvPr/>
        </p:nvSpPr>
        <p:spPr>
          <a:xfrm rot="16200000">
            <a:off x="2869353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22" name="TextBox 121"/>
          <p:cNvSpPr txBox="1"/>
          <p:nvPr/>
        </p:nvSpPr>
        <p:spPr>
          <a:xfrm rot="16200000">
            <a:off x="9288519" y="2924519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23" name="TextBox 122"/>
          <p:cNvSpPr txBox="1"/>
          <p:nvPr/>
        </p:nvSpPr>
        <p:spPr>
          <a:xfrm rot="16200000">
            <a:off x="8145519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24" name="TextBox 123"/>
          <p:cNvSpPr txBox="1"/>
          <p:nvPr/>
        </p:nvSpPr>
        <p:spPr>
          <a:xfrm rot="16200000">
            <a:off x="7916919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25" name="TextBox 124"/>
          <p:cNvSpPr txBox="1"/>
          <p:nvPr/>
        </p:nvSpPr>
        <p:spPr>
          <a:xfrm rot="16200000">
            <a:off x="7688319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28" name="TextBox 127"/>
          <p:cNvSpPr txBox="1"/>
          <p:nvPr/>
        </p:nvSpPr>
        <p:spPr>
          <a:xfrm rot="16200000">
            <a:off x="9517119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29" name="TextBox 128"/>
          <p:cNvSpPr txBox="1"/>
          <p:nvPr/>
        </p:nvSpPr>
        <p:spPr>
          <a:xfrm rot="16200000">
            <a:off x="9745719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33" name="TextBox 132"/>
          <p:cNvSpPr txBox="1"/>
          <p:nvPr/>
        </p:nvSpPr>
        <p:spPr>
          <a:xfrm rot="16200000">
            <a:off x="8566851" y="2655585"/>
            <a:ext cx="1219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Final Game 1</a:t>
            </a:r>
          </a:p>
          <a:p>
            <a:r>
              <a:rPr lang="en-US" sz="1500" dirty="0"/>
              <a:t>Final Game 2</a:t>
            </a:r>
          </a:p>
          <a:p>
            <a:r>
              <a:rPr lang="en-US" sz="1500" dirty="0"/>
              <a:t>Final Game 3</a:t>
            </a:r>
          </a:p>
        </p:txBody>
      </p:sp>
      <p:sp>
        <p:nvSpPr>
          <p:cNvPr id="139" name="TextBox 138"/>
          <p:cNvSpPr txBox="1"/>
          <p:nvPr/>
        </p:nvSpPr>
        <p:spPr>
          <a:xfrm rot="16200000">
            <a:off x="3230619" y="3038818"/>
            <a:ext cx="914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Off</a:t>
            </a:r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6412653" y="3038819"/>
            <a:ext cx="914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Off</a:t>
            </a:r>
          </a:p>
        </p:txBody>
      </p:sp>
      <p:sp>
        <p:nvSpPr>
          <p:cNvPr id="144" name="TextBox 143"/>
          <p:cNvSpPr txBox="1"/>
          <p:nvPr/>
        </p:nvSpPr>
        <p:spPr>
          <a:xfrm rot="16200000">
            <a:off x="5041053" y="2771001"/>
            <a:ext cx="137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¼  final Game 1</a:t>
            </a:r>
          </a:p>
        </p:txBody>
      </p:sp>
      <p:sp>
        <p:nvSpPr>
          <p:cNvPr id="145" name="TextBox 144"/>
          <p:cNvSpPr txBox="1"/>
          <p:nvPr/>
        </p:nvSpPr>
        <p:spPr>
          <a:xfrm rot="16200000">
            <a:off x="6431019" y="2581618"/>
            <a:ext cx="1828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Semi Game 1</a:t>
            </a:r>
          </a:p>
        </p:txBody>
      </p:sp>
      <p:sp>
        <p:nvSpPr>
          <p:cNvPr id="149" name="TextBox 148"/>
          <p:cNvSpPr txBox="1"/>
          <p:nvPr/>
        </p:nvSpPr>
        <p:spPr>
          <a:xfrm rot="16200000">
            <a:off x="2712237" y="5233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Class Room 257</a:t>
            </a:r>
          </a:p>
        </p:txBody>
      </p:sp>
      <p:sp>
        <p:nvSpPr>
          <p:cNvPr id="150" name="TextBox 149"/>
          <p:cNvSpPr txBox="1"/>
          <p:nvPr/>
        </p:nvSpPr>
        <p:spPr>
          <a:xfrm rot="16200000">
            <a:off x="5890669" y="5179369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Hypertrophy 1</a:t>
            </a:r>
          </a:p>
          <a:p>
            <a:endParaRPr lang="en-US" sz="1200" dirty="0"/>
          </a:p>
        </p:txBody>
      </p:sp>
      <p:sp>
        <p:nvSpPr>
          <p:cNvPr id="173" name="TextBox 172"/>
          <p:cNvSpPr txBox="1"/>
          <p:nvPr/>
        </p:nvSpPr>
        <p:spPr>
          <a:xfrm rot="16200000">
            <a:off x="6576469" y="517936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Hypertrophy 1</a:t>
            </a:r>
          </a:p>
          <a:p>
            <a:endParaRPr lang="en-US" sz="1200" dirty="0"/>
          </a:p>
        </p:txBody>
      </p:sp>
      <p:sp>
        <p:nvSpPr>
          <p:cNvPr id="174" name="TextBox 173"/>
          <p:cNvSpPr txBox="1"/>
          <p:nvPr/>
        </p:nvSpPr>
        <p:spPr>
          <a:xfrm rot="16200000">
            <a:off x="7490869" y="517936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Hypertrophy 1</a:t>
            </a:r>
          </a:p>
          <a:p>
            <a:endParaRPr lang="en-US" sz="1200" dirty="0"/>
          </a:p>
        </p:txBody>
      </p:sp>
      <p:sp>
        <p:nvSpPr>
          <p:cNvPr id="175" name="TextBox 174"/>
          <p:cNvSpPr txBox="1"/>
          <p:nvPr/>
        </p:nvSpPr>
        <p:spPr>
          <a:xfrm rot="16200000">
            <a:off x="8176669" y="517936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Hypertrophy 1</a:t>
            </a:r>
          </a:p>
          <a:p>
            <a:endParaRPr lang="en-US" sz="1200" dirty="0"/>
          </a:p>
        </p:txBody>
      </p:sp>
      <p:sp>
        <p:nvSpPr>
          <p:cNvPr id="176" name="TextBox 175"/>
          <p:cNvSpPr txBox="1"/>
          <p:nvPr/>
        </p:nvSpPr>
        <p:spPr>
          <a:xfrm rot="16200000">
            <a:off x="6026936" y="5271702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Hypertrophy 2</a:t>
            </a:r>
          </a:p>
        </p:txBody>
      </p:sp>
      <p:sp>
        <p:nvSpPr>
          <p:cNvPr id="179" name="TextBox 178"/>
          <p:cNvSpPr txBox="1"/>
          <p:nvPr/>
        </p:nvSpPr>
        <p:spPr>
          <a:xfrm rot="16200000">
            <a:off x="7627136" y="52717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Hypertrophy 2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6269436" y="6248400"/>
            <a:ext cx="1143000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9469836" y="6248400"/>
            <a:ext cx="9144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6269436" y="6019800"/>
            <a:ext cx="41148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7183836" y="6553200"/>
            <a:ext cx="2286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8784036" y="6553200"/>
            <a:ext cx="2286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10155636" y="6553200"/>
            <a:ext cx="228600" cy="3048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 rot="16200000">
            <a:off x="4221220" y="1667218"/>
            <a:ext cx="1219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Post Season</a:t>
            </a:r>
          </a:p>
        </p:txBody>
      </p:sp>
      <p:sp>
        <p:nvSpPr>
          <p:cNvPr id="148" name="TextBox 147"/>
          <p:cNvSpPr txBox="1"/>
          <p:nvPr/>
        </p:nvSpPr>
        <p:spPr>
          <a:xfrm rot="16200000">
            <a:off x="10698219" y="1743419"/>
            <a:ext cx="1066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Off Season</a:t>
            </a:r>
          </a:p>
        </p:txBody>
      </p:sp>
      <p:sp>
        <p:nvSpPr>
          <p:cNvPr id="152" name="TextBox 151"/>
          <p:cNvSpPr txBox="1"/>
          <p:nvPr/>
        </p:nvSpPr>
        <p:spPr>
          <a:xfrm rot="16200000">
            <a:off x="10469619" y="3953218"/>
            <a:ext cx="152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2</a:t>
            </a:r>
            <a:r>
              <a:rPr lang="en-US" sz="1500" baseline="30000" dirty="0"/>
              <a:t>nd</a:t>
            </a:r>
            <a:r>
              <a:rPr lang="en-US" sz="1500" dirty="0"/>
              <a:t> Transition</a:t>
            </a:r>
          </a:p>
        </p:txBody>
      </p:sp>
      <p:sp>
        <p:nvSpPr>
          <p:cNvPr id="153" name="TextBox 152"/>
          <p:cNvSpPr txBox="1"/>
          <p:nvPr/>
        </p:nvSpPr>
        <p:spPr>
          <a:xfrm rot="16200000">
            <a:off x="3802119" y="2924519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54" name="TextBox 153"/>
          <p:cNvSpPr txBox="1"/>
          <p:nvPr/>
        </p:nvSpPr>
        <p:spPr>
          <a:xfrm rot="16200000">
            <a:off x="4030720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Game </a:t>
            </a:r>
          </a:p>
        </p:txBody>
      </p:sp>
      <p:sp>
        <p:nvSpPr>
          <p:cNvPr id="155" name="TextBox 154"/>
          <p:cNvSpPr txBox="1"/>
          <p:nvPr/>
        </p:nvSpPr>
        <p:spPr>
          <a:xfrm rot="16200000">
            <a:off x="4487920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56" name="TextBox 155"/>
          <p:cNvSpPr txBox="1"/>
          <p:nvPr/>
        </p:nvSpPr>
        <p:spPr>
          <a:xfrm rot="16200000">
            <a:off x="4373620" y="3038819"/>
            <a:ext cx="914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Off</a:t>
            </a:r>
          </a:p>
        </p:txBody>
      </p:sp>
      <p:sp>
        <p:nvSpPr>
          <p:cNvPr id="157" name="TextBox 156"/>
          <p:cNvSpPr txBox="1"/>
          <p:nvPr/>
        </p:nvSpPr>
        <p:spPr>
          <a:xfrm rot="16200000">
            <a:off x="5269653" y="2771001"/>
            <a:ext cx="137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¼  final Game 2</a:t>
            </a:r>
          </a:p>
        </p:txBody>
      </p:sp>
      <p:sp>
        <p:nvSpPr>
          <p:cNvPr id="158" name="TextBox 157"/>
          <p:cNvSpPr txBox="1"/>
          <p:nvPr/>
        </p:nvSpPr>
        <p:spPr>
          <a:xfrm rot="16200000">
            <a:off x="5498253" y="2771001"/>
            <a:ext cx="137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¼  final Game 3</a:t>
            </a:r>
          </a:p>
        </p:txBody>
      </p:sp>
      <p:sp>
        <p:nvSpPr>
          <p:cNvPr id="159" name="TextBox 158"/>
          <p:cNvSpPr txBox="1"/>
          <p:nvPr/>
        </p:nvSpPr>
        <p:spPr>
          <a:xfrm rot="16200000">
            <a:off x="5955453" y="3038819"/>
            <a:ext cx="914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Off</a:t>
            </a:r>
          </a:p>
        </p:txBody>
      </p:sp>
      <p:sp>
        <p:nvSpPr>
          <p:cNvPr id="160" name="TextBox 159"/>
          <p:cNvSpPr txBox="1"/>
          <p:nvPr/>
        </p:nvSpPr>
        <p:spPr>
          <a:xfrm rot="16200000">
            <a:off x="6526953" y="2924518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Practice</a:t>
            </a:r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4830819" y="3038818"/>
            <a:ext cx="914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Off</a:t>
            </a:r>
          </a:p>
        </p:txBody>
      </p:sp>
      <p:sp>
        <p:nvSpPr>
          <p:cNvPr id="162" name="TextBox 161"/>
          <p:cNvSpPr txBox="1"/>
          <p:nvPr/>
        </p:nvSpPr>
        <p:spPr>
          <a:xfrm rot="16200000">
            <a:off x="6659619" y="2581618"/>
            <a:ext cx="1828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Semi Game 2</a:t>
            </a:r>
          </a:p>
        </p:txBody>
      </p:sp>
      <p:sp>
        <p:nvSpPr>
          <p:cNvPr id="163" name="TextBox 162"/>
          <p:cNvSpPr txBox="1"/>
          <p:nvPr/>
        </p:nvSpPr>
        <p:spPr>
          <a:xfrm rot="16200000">
            <a:off x="6888219" y="2581618"/>
            <a:ext cx="1828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Semi Game 3</a:t>
            </a:r>
          </a:p>
        </p:txBody>
      </p:sp>
      <p:sp>
        <p:nvSpPr>
          <p:cNvPr id="164" name="TextBox 163"/>
          <p:cNvSpPr txBox="1"/>
          <p:nvPr/>
        </p:nvSpPr>
        <p:spPr>
          <a:xfrm rot="16200000">
            <a:off x="7574019" y="3038818"/>
            <a:ext cx="914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Off</a:t>
            </a:r>
          </a:p>
        </p:txBody>
      </p:sp>
      <p:sp>
        <p:nvSpPr>
          <p:cNvPr id="165" name="TextBox 164"/>
          <p:cNvSpPr txBox="1"/>
          <p:nvPr/>
        </p:nvSpPr>
        <p:spPr>
          <a:xfrm rot="16200000">
            <a:off x="9174219" y="3038817"/>
            <a:ext cx="914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Off</a:t>
            </a:r>
          </a:p>
        </p:txBody>
      </p:sp>
      <p:sp>
        <p:nvSpPr>
          <p:cNvPr id="169" name="TextBox 168"/>
          <p:cNvSpPr txBox="1"/>
          <p:nvPr/>
        </p:nvSpPr>
        <p:spPr>
          <a:xfrm rot="16200000">
            <a:off x="10167051" y="2655585"/>
            <a:ext cx="1219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/>
              <a:t>Prov</a:t>
            </a:r>
            <a:r>
              <a:rPr lang="en-US" sz="1500" dirty="0"/>
              <a:t> Game 1</a:t>
            </a:r>
          </a:p>
          <a:p>
            <a:r>
              <a:rPr lang="en-US" sz="1500" dirty="0" err="1"/>
              <a:t>Prov</a:t>
            </a:r>
            <a:r>
              <a:rPr lang="en-US" sz="1500" dirty="0"/>
              <a:t> Game 2</a:t>
            </a:r>
          </a:p>
          <a:p>
            <a:r>
              <a:rPr lang="en-US" sz="1500" dirty="0" err="1"/>
              <a:t>Prov</a:t>
            </a:r>
            <a:r>
              <a:rPr lang="en-US" sz="1500" dirty="0"/>
              <a:t> Game 3</a:t>
            </a:r>
          </a:p>
        </p:txBody>
      </p:sp>
      <p:sp>
        <p:nvSpPr>
          <p:cNvPr id="172" name="TextBox 171"/>
          <p:cNvSpPr txBox="1"/>
          <p:nvPr/>
        </p:nvSpPr>
        <p:spPr>
          <a:xfrm rot="16200000">
            <a:off x="2940837" y="5233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WC Testing</a:t>
            </a:r>
          </a:p>
        </p:txBody>
      </p:sp>
      <p:sp>
        <p:nvSpPr>
          <p:cNvPr id="177" name="TextBox 176"/>
          <p:cNvSpPr txBox="1"/>
          <p:nvPr/>
        </p:nvSpPr>
        <p:spPr>
          <a:xfrm rot="16200000">
            <a:off x="3169436" y="5233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Gym  Testing</a:t>
            </a:r>
          </a:p>
        </p:txBody>
      </p:sp>
      <p:sp>
        <p:nvSpPr>
          <p:cNvPr id="186" name="TextBox 185"/>
          <p:cNvSpPr txBox="1"/>
          <p:nvPr/>
        </p:nvSpPr>
        <p:spPr>
          <a:xfrm rot="16200000">
            <a:off x="3398036" y="5233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WC MA Video Day</a:t>
            </a:r>
          </a:p>
        </p:txBody>
      </p:sp>
      <p:sp>
        <p:nvSpPr>
          <p:cNvPr id="187" name="TextBox 186"/>
          <p:cNvSpPr txBox="1"/>
          <p:nvPr/>
        </p:nvSpPr>
        <p:spPr>
          <a:xfrm rot="16200000">
            <a:off x="4312436" y="5233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WC Leader Pres.</a:t>
            </a:r>
          </a:p>
        </p:txBody>
      </p:sp>
      <p:sp>
        <p:nvSpPr>
          <p:cNvPr id="188" name="TextBox 187"/>
          <p:cNvSpPr txBox="1"/>
          <p:nvPr/>
        </p:nvSpPr>
        <p:spPr>
          <a:xfrm rot="16200000">
            <a:off x="4083836" y="5233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Class Room 257</a:t>
            </a:r>
          </a:p>
        </p:txBody>
      </p:sp>
      <p:sp>
        <p:nvSpPr>
          <p:cNvPr id="189" name="TextBox 188"/>
          <p:cNvSpPr txBox="1"/>
          <p:nvPr/>
        </p:nvSpPr>
        <p:spPr>
          <a:xfrm rot="16200000">
            <a:off x="4541037" y="5233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Class Room 257</a:t>
            </a:r>
          </a:p>
        </p:txBody>
      </p:sp>
      <p:sp>
        <p:nvSpPr>
          <p:cNvPr id="192" name="TextBox 191"/>
          <p:cNvSpPr txBox="1"/>
          <p:nvPr/>
        </p:nvSpPr>
        <p:spPr>
          <a:xfrm rot="16200000">
            <a:off x="4769637" y="5233602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WC Leader Pres.</a:t>
            </a:r>
          </a:p>
        </p:txBody>
      </p:sp>
      <p:sp>
        <p:nvSpPr>
          <p:cNvPr id="204" name="TextBox 203"/>
          <p:cNvSpPr txBox="1"/>
          <p:nvPr/>
        </p:nvSpPr>
        <p:spPr>
          <a:xfrm rot="16200000">
            <a:off x="9091069" y="517936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Hypertrophy 1</a:t>
            </a:r>
          </a:p>
          <a:p>
            <a:endParaRPr lang="en-US" sz="1200" dirty="0"/>
          </a:p>
        </p:txBody>
      </p:sp>
      <p:sp>
        <p:nvSpPr>
          <p:cNvPr id="205" name="TextBox 204"/>
          <p:cNvSpPr txBox="1"/>
          <p:nvPr/>
        </p:nvSpPr>
        <p:spPr>
          <a:xfrm rot="16200000">
            <a:off x="9255136" y="52717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Hypertrophy 2</a:t>
            </a:r>
          </a:p>
        </p:txBody>
      </p:sp>
      <p:sp>
        <p:nvSpPr>
          <p:cNvPr id="207" name="TextBox 206"/>
          <p:cNvSpPr txBox="1"/>
          <p:nvPr/>
        </p:nvSpPr>
        <p:spPr>
          <a:xfrm rot="16200000">
            <a:off x="9684536" y="525556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Hypertrophy Full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7869636" y="6248400"/>
            <a:ext cx="1143000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TextBox 209"/>
          <p:cNvSpPr txBox="1"/>
          <p:nvPr/>
        </p:nvSpPr>
        <p:spPr>
          <a:xfrm rot="16200000">
            <a:off x="10545819" y="5248618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No Workouts</a:t>
            </a:r>
          </a:p>
        </p:txBody>
      </p:sp>
      <p:sp>
        <p:nvSpPr>
          <p:cNvPr id="211" name="TextBox 210"/>
          <p:cNvSpPr txBox="1"/>
          <p:nvPr/>
        </p:nvSpPr>
        <p:spPr>
          <a:xfrm rot="16200000">
            <a:off x="8198636" y="5233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Muscle Activation</a:t>
            </a:r>
          </a:p>
        </p:txBody>
      </p:sp>
      <p:sp>
        <p:nvSpPr>
          <p:cNvPr id="212" name="TextBox 211"/>
          <p:cNvSpPr txBox="1"/>
          <p:nvPr/>
        </p:nvSpPr>
        <p:spPr>
          <a:xfrm rot="16200000">
            <a:off x="6598436" y="5233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Muscle Activation</a:t>
            </a:r>
          </a:p>
        </p:txBody>
      </p:sp>
    </p:spTree>
    <p:extLst>
      <p:ext uri="{BB962C8B-B14F-4D97-AF65-F5344CB8AC3E}">
        <p14:creationId xmlns:p14="http://schemas.microsoft.com/office/powerpoint/2010/main" val="48798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/>
          <p:cNvSpPr/>
          <p:nvPr/>
        </p:nvSpPr>
        <p:spPr>
          <a:xfrm>
            <a:off x="10092563" y="2438400"/>
            <a:ext cx="1600200" cy="12192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0092563" y="1219200"/>
            <a:ext cx="16002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0092563" y="3657600"/>
            <a:ext cx="16002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234563" y="4876800"/>
            <a:ext cx="9144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148963" y="3657600"/>
            <a:ext cx="5943600" cy="121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234563" y="3657600"/>
            <a:ext cx="914400" cy="121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234563" y="1219200"/>
            <a:ext cx="6858000" cy="1219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48763" y="533400"/>
            <a:ext cx="9144000" cy="6324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48763" y="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REC 2910 	PROJECT B:  PERIODIZED PLAN       Name:  Hockey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34563" y="533400"/>
            <a:ext cx="0" cy="6324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6061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063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347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633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777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919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205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491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349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6635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2637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921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1207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0351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3493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5779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8065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4923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7209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3211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9495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1781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00925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4067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6353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8639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5497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7783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10069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12355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4641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548764" y="12192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4631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775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6917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9203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148963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548764" y="24384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548764" y="36576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548764" y="48768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548764" y="60198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5400000" flipV="1">
            <a:off x="2542929" y="5392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DATE</a:t>
            </a:r>
          </a:p>
        </p:txBody>
      </p:sp>
      <p:sp>
        <p:nvSpPr>
          <p:cNvPr id="48" name="TextBox 47"/>
          <p:cNvSpPr txBox="1"/>
          <p:nvPr/>
        </p:nvSpPr>
        <p:spPr>
          <a:xfrm rot="16200000">
            <a:off x="2262330" y="1505637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SEASON OF PLAY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2300431" y="3982136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PERIOD OF PLAN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2428630" y="5163236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PROGRAM</a:t>
            </a:r>
          </a:p>
        </p:txBody>
      </p:sp>
      <p:sp>
        <p:nvSpPr>
          <p:cNvPr id="51" name="TextBox 50"/>
          <p:cNvSpPr txBox="1"/>
          <p:nvPr/>
        </p:nvSpPr>
        <p:spPr>
          <a:xfrm rot="16200000">
            <a:off x="2224229" y="2548236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SPORT SCHEDULE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472563" y="60198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MACROCYCLE</a:t>
            </a:r>
          </a:p>
          <a:p>
            <a:endParaRPr lang="en-US" sz="800" b="1" dirty="0"/>
          </a:p>
          <a:p>
            <a:r>
              <a:rPr lang="en-US" sz="800" b="1" dirty="0"/>
              <a:t>MICROCYCLE</a:t>
            </a:r>
          </a:p>
          <a:p>
            <a:endParaRPr lang="en-US" sz="800" b="1" dirty="0"/>
          </a:p>
          <a:p>
            <a:r>
              <a:rPr lang="en-US" sz="800" b="1" dirty="0"/>
              <a:t>MESOCYCLE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2548763" y="62484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548763" y="6553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16200000">
            <a:off x="6979630" y="-3592658"/>
            <a:ext cx="1143000" cy="863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Mar 29 </a:t>
            </a:r>
          </a:p>
          <a:p>
            <a:r>
              <a:rPr lang="en-US" sz="1500" dirty="0"/>
              <a:t>Mar 30</a:t>
            </a:r>
          </a:p>
          <a:p>
            <a:r>
              <a:rPr lang="en-US" sz="1500" dirty="0"/>
              <a:t>Mar 31</a:t>
            </a:r>
          </a:p>
          <a:p>
            <a:r>
              <a:rPr lang="en-US" sz="1500" dirty="0"/>
              <a:t>April 1</a:t>
            </a:r>
          </a:p>
          <a:p>
            <a:r>
              <a:rPr lang="en-US" sz="1500" dirty="0"/>
              <a:t>April 2</a:t>
            </a:r>
          </a:p>
          <a:p>
            <a:r>
              <a:rPr lang="en-US" sz="1500" dirty="0"/>
              <a:t>April 3</a:t>
            </a:r>
          </a:p>
          <a:p>
            <a:r>
              <a:rPr lang="en-US" sz="1500" dirty="0"/>
              <a:t>April 4</a:t>
            </a:r>
          </a:p>
          <a:p>
            <a:r>
              <a:rPr lang="en-US" sz="1500" dirty="0"/>
              <a:t>April 5 </a:t>
            </a:r>
          </a:p>
          <a:p>
            <a:r>
              <a:rPr lang="en-US" sz="1500" dirty="0"/>
              <a:t>April 6</a:t>
            </a:r>
          </a:p>
          <a:p>
            <a:r>
              <a:rPr lang="en-US" sz="1500" dirty="0"/>
              <a:t>April 7</a:t>
            </a:r>
          </a:p>
          <a:p>
            <a:r>
              <a:rPr lang="en-US" sz="1500" dirty="0"/>
              <a:t>April 8</a:t>
            </a:r>
          </a:p>
          <a:p>
            <a:r>
              <a:rPr lang="en-US" sz="1500" dirty="0"/>
              <a:t>April 9</a:t>
            </a:r>
          </a:p>
          <a:p>
            <a:r>
              <a:rPr lang="en-US" sz="1500" dirty="0"/>
              <a:t>April 10</a:t>
            </a:r>
          </a:p>
          <a:p>
            <a:r>
              <a:rPr lang="en-US" sz="1500" dirty="0"/>
              <a:t>April 11</a:t>
            </a:r>
          </a:p>
          <a:p>
            <a:r>
              <a:rPr lang="en-US" sz="1500" dirty="0"/>
              <a:t>April 12</a:t>
            </a:r>
          </a:p>
          <a:p>
            <a:r>
              <a:rPr lang="en-US" sz="1500" dirty="0"/>
              <a:t>April 13</a:t>
            </a:r>
          </a:p>
          <a:p>
            <a:r>
              <a:rPr lang="en-US" sz="1500" dirty="0"/>
              <a:t>April 14</a:t>
            </a:r>
          </a:p>
          <a:p>
            <a:r>
              <a:rPr lang="en-US" sz="1500" dirty="0"/>
              <a:t>April 15</a:t>
            </a:r>
          </a:p>
          <a:p>
            <a:r>
              <a:rPr lang="en-US" sz="1500" dirty="0"/>
              <a:t>April 16</a:t>
            </a:r>
          </a:p>
          <a:p>
            <a:r>
              <a:rPr lang="en-US" sz="1500" dirty="0"/>
              <a:t>April 17</a:t>
            </a:r>
          </a:p>
          <a:p>
            <a:r>
              <a:rPr lang="en-US" sz="1500" dirty="0"/>
              <a:t>April 18</a:t>
            </a:r>
          </a:p>
          <a:p>
            <a:r>
              <a:rPr lang="en-US" sz="1500" dirty="0"/>
              <a:t>April 19</a:t>
            </a:r>
          </a:p>
          <a:p>
            <a:r>
              <a:rPr lang="en-US" sz="1500" dirty="0"/>
              <a:t>April 20</a:t>
            </a:r>
          </a:p>
          <a:p>
            <a:r>
              <a:rPr lang="en-US" sz="1500" dirty="0"/>
              <a:t>April 21</a:t>
            </a:r>
          </a:p>
          <a:p>
            <a:r>
              <a:rPr lang="en-US" sz="1500" dirty="0"/>
              <a:t>April 22</a:t>
            </a:r>
          </a:p>
          <a:p>
            <a:r>
              <a:rPr lang="en-US" sz="1500" dirty="0"/>
              <a:t>April 23</a:t>
            </a:r>
          </a:p>
          <a:p>
            <a:r>
              <a:rPr lang="en-US" sz="1500" dirty="0"/>
              <a:t>April 24</a:t>
            </a:r>
          </a:p>
          <a:p>
            <a:r>
              <a:rPr lang="en-US" sz="1500" dirty="0"/>
              <a:t>April 25</a:t>
            </a:r>
          </a:p>
          <a:p>
            <a:r>
              <a:rPr lang="en-US" sz="1500" dirty="0"/>
              <a:t>April 26</a:t>
            </a:r>
          </a:p>
          <a:p>
            <a:r>
              <a:rPr lang="en-US" sz="1500" dirty="0"/>
              <a:t>April 27</a:t>
            </a:r>
          </a:p>
          <a:p>
            <a:r>
              <a:rPr lang="en-US" sz="1500" dirty="0"/>
              <a:t>April 28</a:t>
            </a:r>
          </a:p>
          <a:p>
            <a:r>
              <a:rPr lang="en-US" sz="1500" dirty="0"/>
              <a:t>April 29</a:t>
            </a:r>
          </a:p>
          <a:p>
            <a:r>
              <a:rPr lang="en-US" sz="1500" dirty="0"/>
              <a:t>April 30 </a:t>
            </a:r>
          </a:p>
          <a:p>
            <a:r>
              <a:rPr lang="en-US" sz="1500" dirty="0"/>
              <a:t>May 1</a:t>
            </a:r>
          </a:p>
          <a:p>
            <a:r>
              <a:rPr lang="en-US" sz="1500" dirty="0"/>
              <a:t>May 2</a:t>
            </a:r>
          </a:p>
          <a:p>
            <a:r>
              <a:rPr lang="en-US" sz="1500" dirty="0"/>
              <a:t>May 3</a:t>
            </a:r>
          </a:p>
          <a:p>
            <a:r>
              <a:rPr lang="en-US" sz="1500" dirty="0"/>
              <a:t>May 4</a:t>
            </a:r>
          </a:p>
        </p:txBody>
      </p:sp>
      <p:sp>
        <p:nvSpPr>
          <p:cNvPr id="62" name="TextBox 61"/>
          <p:cNvSpPr txBox="1"/>
          <p:nvPr/>
        </p:nvSpPr>
        <p:spPr>
          <a:xfrm rot="16200000">
            <a:off x="2710346" y="1591018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Off Season</a:t>
            </a:r>
          </a:p>
        </p:txBody>
      </p:sp>
      <p:sp>
        <p:nvSpPr>
          <p:cNvPr id="68" name="TextBox 67"/>
          <p:cNvSpPr txBox="1"/>
          <p:nvPr/>
        </p:nvSpPr>
        <p:spPr>
          <a:xfrm rot="16200000">
            <a:off x="2710347" y="4029418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2</a:t>
            </a:r>
            <a:r>
              <a:rPr lang="en-US" sz="1500" baseline="30000" dirty="0"/>
              <a:t>nd</a:t>
            </a:r>
            <a:r>
              <a:rPr lang="en-US" sz="1500" dirty="0"/>
              <a:t> Transition</a:t>
            </a:r>
          </a:p>
        </p:txBody>
      </p:sp>
      <p:sp>
        <p:nvSpPr>
          <p:cNvPr id="70" name="TextBox 69"/>
          <p:cNvSpPr txBox="1"/>
          <p:nvPr/>
        </p:nvSpPr>
        <p:spPr>
          <a:xfrm rot="16200000">
            <a:off x="3662847" y="4067518"/>
            <a:ext cx="1295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Preparatory</a:t>
            </a:r>
          </a:p>
        </p:txBody>
      </p:sp>
      <p:sp>
        <p:nvSpPr>
          <p:cNvPr id="76" name="TextBox 75"/>
          <p:cNvSpPr txBox="1"/>
          <p:nvPr/>
        </p:nvSpPr>
        <p:spPr>
          <a:xfrm rot="16200000">
            <a:off x="2710347" y="5172418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No Workouts</a:t>
            </a:r>
          </a:p>
        </p:txBody>
      </p:sp>
      <p:sp>
        <p:nvSpPr>
          <p:cNvPr id="81" name="TextBox 80"/>
          <p:cNvSpPr txBox="1"/>
          <p:nvPr/>
        </p:nvSpPr>
        <p:spPr>
          <a:xfrm rot="16200000">
            <a:off x="4020764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2</a:t>
            </a:r>
          </a:p>
        </p:txBody>
      </p:sp>
      <p:sp>
        <p:nvSpPr>
          <p:cNvPr id="82" name="TextBox 81"/>
          <p:cNvSpPr txBox="1"/>
          <p:nvPr/>
        </p:nvSpPr>
        <p:spPr>
          <a:xfrm rot="16200000">
            <a:off x="5849564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2</a:t>
            </a:r>
          </a:p>
        </p:txBody>
      </p:sp>
      <p:sp>
        <p:nvSpPr>
          <p:cNvPr id="83" name="TextBox 82"/>
          <p:cNvSpPr txBox="1"/>
          <p:nvPr/>
        </p:nvSpPr>
        <p:spPr>
          <a:xfrm rot="16200000">
            <a:off x="3792164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1</a:t>
            </a:r>
          </a:p>
        </p:txBody>
      </p:sp>
      <p:sp>
        <p:nvSpPr>
          <p:cNvPr id="84" name="TextBox 83"/>
          <p:cNvSpPr txBox="1"/>
          <p:nvPr/>
        </p:nvSpPr>
        <p:spPr>
          <a:xfrm rot="16200000">
            <a:off x="4249363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3</a:t>
            </a:r>
          </a:p>
        </p:txBody>
      </p:sp>
      <p:sp>
        <p:nvSpPr>
          <p:cNvPr id="87" name="TextBox 86"/>
          <p:cNvSpPr txBox="1"/>
          <p:nvPr/>
        </p:nvSpPr>
        <p:spPr>
          <a:xfrm rot="16200000">
            <a:off x="10216046" y="5134318"/>
            <a:ext cx="144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Testing (Gym</a:t>
            </a:r>
            <a:r>
              <a:rPr lang="en-US" sz="1500" dirty="0"/>
              <a:t>)</a:t>
            </a:r>
          </a:p>
        </p:txBody>
      </p:sp>
      <p:sp>
        <p:nvSpPr>
          <p:cNvPr id="88" name="TextBox 87"/>
          <p:cNvSpPr txBox="1"/>
          <p:nvPr/>
        </p:nvSpPr>
        <p:spPr>
          <a:xfrm rot="16200000">
            <a:off x="9992163" y="5157402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WC  Testing</a:t>
            </a:r>
          </a:p>
        </p:txBody>
      </p:sp>
      <p:sp>
        <p:nvSpPr>
          <p:cNvPr id="96" name="TextBox 95"/>
          <p:cNvSpPr txBox="1"/>
          <p:nvPr/>
        </p:nvSpPr>
        <p:spPr>
          <a:xfrm rot="16200000">
            <a:off x="10688263" y="51955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Indy Pro Day #1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4148963" y="6019800"/>
            <a:ext cx="57150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4377563" y="6248400"/>
            <a:ext cx="6858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7349363" y="6248400"/>
            <a:ext cx="11430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 rot="16200000">
            <a:off x="9606446" y="4067519"/>
            <a:ext cx="1295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Competitive</a:t>
            </a:r>
          </a:p>
        </p:txBody>
      </p:sp>
      <p:sp>
        <p:nvSpPr>
          <p:cNvPr id="111" name="TextBox 110"/>
          <p:cNvSpPr txBox="1"/>
          <p:nvPr/>
        </p:nvSpPr>
        <p:spPr>
          <a:xfrm rot="16200000">
            <a:off x="9568346" y="1591019"/>
            <a:ext cx="137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Pre Season</a:t>
            </a:r>
          </a:p>
        </p:txBody>
      </p:sp>
      <p:sp>
        <p:nvSpPr>
          <p:cNvPr id="113" name="TextBox 112"/>
          <p:cNvSpPr txBox="1"/>
          <p:nvPr/>
        </p:nvSpPr>
        <p:spPr>
          <a:xfrm rot="16200000">
            <a:off x="9701264" y="2732902"/>
            <a:ext cx="129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Junior</a:t>
            </a:r>
          </a:p>
          <a:p>
            <a:r>
              <a:rPr lang="en-US" sz="1500" dirty="0"/>
              <a:t>Spring Camp</a:t>
            </a:r>
          </a:p>
        </p:txBody>
      </p:sp>
      <p:sp>
        <p:nvSpPr>
          <p:cNvPr id="114" name="TextBox 113"/>
          <p:cNvSpPr txBox="1"/>
          <p:nvPr/>
        </p:nvSpPr>
        <p:spPr>
          <a:xfrm rot="16200000">
            <a:off x="7759280" y="2848318"/>
            <a:ext cx="1295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Junior Testing</a:t>
            </a:r>
          </a:p>
        </p:txBody>
      </p:sp>
      <p:sp>
        <p:nvSpPr>
          <p:cNvPr id="115" name="TextBox 114"/>
          <p:cNvSpPr txBox="1"/>
          <p:nvPr/>
        </p:nvSpPr>
        <p:spPr>
          <a:xfrm rot="16200000">
            <a:off x="6078164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3</a:t>
            </a:r>
          </a:p>
        </p:txBody>
      </p:sp>
      <p:sp>
        <p:nvSpPr>
          <p:cNvPr id="116" name="TextBox 115"/>
          <p:cNvSpPr txBox="1"/>
          <p:nvPr/>
        </p:nvSpPr>
        <p:spPr>
          <a:xfrm rot="16200000">
            <a:off x="5620964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1</a:t>
            </a:r>
          </a:p>
        </p:txBody>
      </p:sp>
      <p:sp>
        <p:nvSpPr>
          <p:cNvPr id="117" name="TextBox 116"/>
          <p:cNvSpPr txBox="1"/>
          <p:nvPr/>
        </p:nvSpPr>
        <p:spPr>
          <a:xfrm rot="16200000">
            <a:off x="3563564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Class Room 257</a:t>
            </a:r>
          </a:p>
        </p:txBody>
      </p:sp>
      <p:sp>
        <p:nvSpPr>
          <p:cNvPr id="118" name="TextBox 117"/>
          <p:cNvSpPr txBox="1"/>
          <p:nvPr/>
        </p:nvSpPr>
        <p:spPr>
          <a:xfrm rot="16200000">
            <a:off x="5392363" y="5157402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Class Room 257</a:t>
            </a:r>
          </a:p>
        </p:txBody>
      </p:sp>
      <p:sp>
        <p:nvSpPr>
          <p:cNvPr id="119" name="TextBox 118"/>
          <p:cNvSpPr txBox="1"/>
          <p:nvPr/>
        </p:nvSpPr>
        <p:spPr>
          <a:xfrm rot="16200000">
            <a:off x="6763963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1</a:t>
            </a:r>
          </a:p>
        </p:txBody>
      </p:sp>
      <p:sp>
        <p:nvSpPr>
          <p:cNvPr id="120" name="TextBox 119"/>
          <p:cNvSpPr txBox="1"/>
          <p:nvPr/>
        </p:nvSpPr>
        <p:spPr>
          <a:xfrm rot="16200000">
            <a:off x="7221163" y="5157402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2</a:t>
            </a:r>
          </a:p>
        </p:txBody>
      </p:sp>
      <p:sp>
        <p:nvSpPr>
          <p:cNvPr id="121" name="TextBox 120"/>
          <p:cNvSpPr txBox="1"/>
          <p:nvPr/>
        </p:nvSpPr>
        <p:spPr>
          <a:xfrm rot="16200000">
            <a:off x="7678363" y="5233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Muscle Activation</a:t>
            </a:r>
          </a:p>
        </p:txBody>
      </p:sp>
      <p:sp>
        <p:nvSpPr>
          <p:cNvPr id="122" name="TextBox 121"/>
          <p:cNvSpPr txBox="1"/>
          <p:nvPr/>
        </p:nvSpPr>
        <p:spPr>
          <a:xfrm rot="16200000">
            <a:off x="6992563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Class Room 257</a:t>
            </a:r>
          </a:p>
        </p:txBody>
      </p:sp>
      <p:sp>
        <p:nvSpPr>
          <p:cNvPr id="123" name="TextBox 122"/>
          <p:cNvSpPr txBox="1"/>
          <p:nvPr/>
        </p:nvSpPr>
        <p:spPr>
          <a:xfrm rot="16200000">
            <a:off x="7449763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Class Room 257</a:t>
            </a:r>
          </a:p>
        </p:txBody>
      </p:sp>
      <p:sp>
        <p:nvSpPr>
          <p:cNvPr id="124" name="TextBox 123"/>
          <p:cNvSpPr txBox="1"/>
          <p:nvPr/>
        </p:nvSpPr>
        <p:spPr>
          <a:xfrm rot="16200000">
            <a:off x="8592763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1</a:t>
            </a:r>
          </a:p>
        </p:txBody>
      </p:sp>
      <p:sp>
        <p:nvSpPr>
          <p:cNvPr id="125" name="TextBox 124"/>
          <p:cNvSpPr txBox="1"/>
          <p:nvPr/>
        </p:nvSpPr>
        <p:spPr>
          <a:xfrm rot="16200000">
            <a:off x="8821363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2</a:t>
            </a:r>
          </a:p>
        </p:txBody>
      </p:sp>
      <p:sp>
        <p:nvSpPr>
          <p:cNvPr id="126" name="TextBox 125"/>
          <p:cNvSpPr txBox="1"/>
          <p:nvPr/>
        </p:nvSpPr>
        <p:spPr>
          <a:xfrm rot="16200000">
            <a:off x="9049963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Strength 3</a:t>
            </a:r>
          </a:p>
        </p:txBody>
      </p:sp>
      <p:sp>
        <p:nvSpPr>
          <p:cNvPr id="127" name="TextBox 126"/>
          <p:cNvSpPr txBox="1"/>
          <p:nvPr/>
        </p:nvSpPr>
        <p:spPr>
          <a:xfrm rot="16200000">
            <a:off x="8364163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Game# 1 </a:t>
            </a:r>
            <a:r>
              <a:rPr lang="en-US" sz="1200" dirty="0" err="1"/>
              <a:t>VBall</a:t>
            </a:r>
            <a:endParaRPr lang="en-US" sz="1200" dirty="0"/>
          </a:p>
        </p:txBody>
      </p:sp>
      <p:sp>
        <p:nvSpPr>
          <p:cNvPr id="128" name="TextBox 127"/>
          <p:cNvSpPr txBox="1"/>
          <p:nvPr/>
        </p:nvSpPr>
        <p:spPr>
          <a:xfrm rot="16200000">
            <a:off x="10449363" y="5157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Class Room 257</a:t>
            </a:r>
          </a:p>
        </p:txBody>
      </p:sp>
      <p:sp>
        <p:nvSpPr>
          <p:cNvPr id="129" name="TextBox 128"/>
          <p:cNvSpPr txBox="1"/>
          <p:nvPr/>
        </p:nvSpPr>
        <p:spPr>
          <a:xfrm rot="16200000">
            <a:off x="10878763" y="5157402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Game# 2 BBB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11464163" y="6019800"/>
            <a:ext cx="2286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6206363" y="6248400"/>
            <a:ext cx="6858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9178163" y="6248400"/>
            <a:ext cx="6858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11464163" y="6248400"/>
            <a:ext cx="228600" cy="3048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8263763" y="6553200"/>
            <a:ext cx="2286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7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372" y="685800"/>
            <a:ext cx="11387960" cy="175259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Manipulate the Variables to Create </a:t>
            </a:r>
            <a:br>
              <a:rPr lang="en-US" sz="4800" dirty="0" smtClean="0"/>
            </a:br>
            <a:r>
              <a:rPr lang="en-US" sz="4800" dirty="0" smtClean="0"/>
              <a:t>Training Programs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576146"/>
          </a:xfrm>
        </p:spPr>
        <p:txBody>
          <a:bodyPr>
            <a:normAutofit lnSpcReduction="10000"/>
          </a:bodyPr>
          <a:lstStyle/>
          <a:p>
            <a:r>
              <a:rPr lang="en-US" sz="3900" dirty="0" smtClean="0"/>
              <a:t>Manipulate the variables to create the following programs:</a:t>
            </a:r>
          </a:p>
          <a:p>
            <a:pPr lvl="1"/>
            <a:r>
              <a:rPr lang="en-US" sz="2800" dirty="0" smtClean="0"/>
              <a:t>Muscular Endurance</a:t>
            </a:r>
          </a:p>
          <a:p>
            <a:pPr lvl="1"/>
            <a:r>
              <a:rPr lang="en-US" sz="2800" dirty="0" smtClean="0"/>
              <a:t>Hypertrophy</a:t>
            </a:r>
          </a:p>
          <a:p>
            <a:pPr lvl="1"/>
            <a:r>
              <a:rPr lang="en-US" sz="2800" dirty="0" smtClean="0"/>
              <a:t>Max Strength</a:t>
            </a:r>
          </a:p>
          <a:p>
            <a:pPr lvl="1"/>
            <a:r>
              <a:rPr lang="en-US" sz="2800" dirty="0" smtClean="0"/>
              <a:t>Power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7833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The Traditional Periodization Model</a:t>
            </a:r>
            <a:br>
              <a:rPr lang="en-US" sz="6000" b="1" dirty="0"/>
            </a:b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1765739" y="1813173"/>
            <a:ext cx="1008993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/>
              <a:t>*</a:t>
            </a:r>
            <a:r>
              <a:rPr lang="en-US" sz="4400" b="1" i="1" u="sng" dirty="0"/>
              <a:t>4 periods </a:t>
            </a:r>
          </a:p>
          <a:p>
            <a:r>
              <a:rPr lang="en-US" sz="2400" b="1" dirty="0"/>
              <a:t>		</a:t>
            </a:r>
            <a:r>
              <a:rPr lang="en-US" sz="3200" b="1" dirty="0"/>
              <a:t>-Preparatory Period</a:t>
            </a:r>
          </a:p>
          <a:p>
            <a:r>
              <a:rPr lang="en-US" b="1" dirty="0"/>
              <a:t>			</a:t>
            </a:r>
            <a:r>
              <a:rPr lang="en-US" sz="2400" b="1" dirty="0"/>
              <a:t>-Hypertrophy/Endurance Phase</a:t>
            </a:r>
          </a:p>
          <a:p>
            <a:r>
              <a:rPr lang="en-US" sz="2400" b="1" dirty="0"/>
              <a:t>			-Basic Strength Phase</a:t>
            </a:r>
          </a:p>
          <a:p>
            <a:r>
              <a:rPr lang="en-US" sz="2400" b="1" dirty="0"/>
              <a:t>			-Strength/Power Phase</a:t>
            </a:r>
          </a:p>
          <a:p>
            <a:r>
              <a:rPr lang="en-US" b="1" dirty="0"/>
              <a:t>		</a:t>
            </a:r>
            <a:r>
              <a:rPr lang="en-US" sz="3200" b="1" dirty="0"/>
              <a:t>-First Transition Period</a:t>
            </a:r>
          </a:p>
          <a:p>
            <a:r>
              <a:rPr lang="en-US" b="1" dirty="0"/>
              <a:t>		</a:t>
            </a:r>
            <a:r>
              <a:rPr lang="en-US" sz="3200" b="1" dirty="0"/>
              <a:t>-Competition Period</a:t>
            </a:r>
          </a:p>
          <a:p>
            <a:r>
              <a:rPr lang="en-US" b="1" dirty="0"/>
              <a:t>			</a:t>
            </a:r>
            <a:r>
              <a:rPr lang="en-US" sz="2400" b="1" dirty="0"/>
              <a:t>-Maintenance</a:t>
            </a:r>
          </a:p>
          <a:p>
            <a:r>
              <a:rPr lang="en-US" b="1" dirty="0"/>
              <a:t>		</a:t>
            </a:r>
            <a:r>
              <a:rPr lang="en-US" sz="3200" b="1" dirty="0"/>
              <a:t>-Second Transition Period</a:t>
            </a:r>
          </a:p>
          <a:p>
            <a:r>
              <a:rPr lang="en-US" b="1" dirty="0"/>
              <a:t>			</a:t>
            </a:r>
            <a:r>
              <a:rPr lang="en-US" sz="2400" b="1" dirty="0"/>
              <a:t>-Period of Active Rest</a:t>
            </a:r>
          </a:p>
        </p:txBody>
      </p:sp>
    </p:spTree>
    <p:extLst>
      <p:ext uri="{BB962C8B-B14F-4D97-AF65-F5344CB8AC3E}">
        <p14:creationId xmlns:p14="http://schemas.microsoft.com/office/powerpoint/2010/main" val="3170967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General Adaptation Syndrome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3 Responses to Training Stress</a:t>
            </a:r>
          </a:p>
          <a:p>
            <a:pPr marL="0" indent="0">
              <a:buNone/>
            </a:pPr>
            <a:r>
              <a:rPr lang="en-US" b="1" dirty="0"/>
              <a:t>		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sz="2800" b="1" dirty="0" smtClean="0"/>
              <a:t>*</a:t>
            </a:r>
            <a:r>
              <a:rPr lang="en-US" sz="2800" b="1" dirty="0"/>
              <a:t>Shock or Alarm </a:t>
            </a:r>
            <a:r>
              <a:rPr lang="en-US" sz="2800" b="1" dirty="0" smtClean="0"/>
              <a:t>Phase</a:t>
            </a:r>
            <a:r>
              <a:rPr lang="en-US" sz="2800" b="1" dirty="0"/>
              <a:t>		</a:t>
            </a:r>
          </a:p>
          <a:p>
            <a:pPr marL="0" indent="0">
              <a:buNone/>
            </a:pPr>
            <a:r>
              <a:rPr lang="en-US" sz="2800" b="1" dirty="0" smtClean="0"/>
              <a:t>		*</a:t>
            </a:r>
            <a:r>
              <a:rPr lang="en-US" sz="2800" b="1" dirty="0"/>
              <a:t>Resistance Phase</a:t>
            </a:r>
          </a:p>
          <a:p>
            <a:pPr marL="0" indent="0">
              <a:buNone/>
            </a:pPr>
            <a:r>
              <a:rPr lang="en-US" sz="2800" b="1" dirty="0" smtClean="0"/>
              <a:t>		*</a:t>
            </a:r>
            <a:r>
              <a:rPr lang="en-US" sz="2800" b="1" dirty="0"/>
              <a:t>Exhaustion Phase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000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Shock or Alarm Phase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8400" b="1" dirty="0" smtClean="0"/>
              <a:t>Stress </a:t>
            </a:r>
            <a:r>
              <a:rPr lang="en-US" sz="8400" b="1" dirty="0"/>
              <a:t>detected (alarm goes off)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sz="5100" b="1" dirty="0" smtClean="0"/>
              <a:t>Fight </a:t>
            </a:r>
            <a:r>
              <a:rPr lang="en-US" sz="5100" b="1" dirty="0"/>
              <a:t>or Flight response</a:t>
            </a:r>
          </a:p>
          <a:p>
            <a:pPr marL="0" indent="0">
              <a:buNone/>
            </a:pPr>
            <a:r>
              <a:rPr lang="en-US" sz="5100" b="1" dirty="0"/>
              <a:t>		(adrenalin is produced)</a:t>
            </a:r>
          </a:p>
          <a:p>
            <a:pPr marL="0" indent="0">
              <a:buNone/>
            </a:pPr>
            <a:r>
              <a:rPr lang="en-US" sz="5100" b="1" dirty="0" smtClean="0"/>
              <a:t>		In </a:t>
            </a:r>
            <a:r>
              <a:rPr lang="en-US" sz="5100" b="1" dirty="0"/>
              <a:t>Training, we want a Fight </a:t>
            </a:r>
            <a:r>
              <a:rPr lang="en-US" sz="5100" b="1" dirty="0" smtClean="0"/>
              <a:t>Response</a:t>
            </a:r>
            <a:endParaRPr lang="en-US" sz="5100" b="1" dirty="0"/>
          </a:p>
          <a:p>
            <a:pPr marL="0" indent="0">
              <a:buNone/>
            </a:pPr>
            <a:r>
              <a:rPr lang="en-US" sz="5100" b="1" dirty="0" smtClean="0"/>
              <a:t>		Training </a:t>
            </a:r>
            <a:r>
              <a:rPr lang="en-US" sz="5100" b="1" dirty="0"/>
              <a:t>is a series of SHOCKS to our body that we want </a:t>
            </a:r>
            <a:r>
              <a:rPr lang="en-US" sz="5100" b="1" dirty="0" smtClean="0"/>
              <a:t>					our </a:t>
            </a:r>
            <a:r>
              <a:rPr lang="en-US" sz="5100" b="1" dirty="0"/>
              <a:t>body </a:t>
            </a:r>
            <a:r>
              <a:rPr lang="en-US" sz="5100" b="1" dirty="0" smtClean="0"/>
              <a:t>to FIGHT</a:t>
            </a:r>
            <a:endParaRPr lang="en-US" sz="51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554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Resistance Phase </a:t>
            </a:r>
            <a:br>
              <a:rPr lang="en-US" sz="5400" b="1" dirty="0"/>
            </a:br>
            <a:r>
              <a:rPr lang="en-US" sz="5400" b="1" i="1" dirty="0"/>
              <a:t>(Super Compensation)</a:t>
            </a:r>
            <a:br>
              <a:rPr lang="en-US" sz="5400" b="1" i="1" dirty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3" cy="4727029"/>
          </a:xfrm>
        </p:spPr>
        <p:txBody>
          <a:bodyPr/>
          <a:lstStyle/>
          <a:p>
            <a:r>
              <a:rPr lang="en-US" sz="3200" b="1" dirty="0" smtClean="0"/>
              <a:t>Our </a:t>
            </a:r>
            <a:r>
              <a:rPr lang="en-US" sz="3200" b="1" dirty="0"/>
              <a:t>body responds to stress by 	</a:t>
            </a:r>
            <a:r>
              <a:rPr lang="en-US" sz="3200" b="1" dirty="0" smtClean="0"/>
              <a:t>compensating</a:t>
            </a:r>
            <a:endParaRPr lang="en-US" sz="3200" b="1" dirty="0"/>
          </a:p>
          <a:p>
            <a:r>
              <a:rPr lang="en-US" sz="3200" b="1" dirty="0" smtClean="0"/>
              <a:t>Compensating </a:t>
            </a:r>
            <a:r>
              <a:rPr lang="en-US" sz="3200" b="1" dirty="0"/>
              <a:t>means getting </a:t>
            </a:r>
            <a:r>
              <a:rPr lang="en-US" sz="3200" b="1" dirty="0" smtClean="0"/>
              <a:t>stronger </a:t>
            </a:r>
            <a:r>
              <a:rPr lang="en-US" sz="3200" b="1" dirty="0"/>
              <a:t>to meet the demands of </a:t>
            </a:r>
            <a:r>
              <a:rPr lang="en-US" sz="3200" b="1" dirty="0" smtClean="0"/>
              <a:t>the </a:t>
            </a:r>
            <a:r>
              <a:rPr lang="en-US" sz="3200" b="1" dirty="0"/>
              <a:t>	stress</a:t>
            </a:r>
          </a:p>
          <a:p>
            <a:r>
              <a:rPr lang="en-US" sz="3200" b="1" dirty="0" smtClean="0"/>
              <a:t>So </a:t>
            </a:r>
            <a:r>
              <a:rPr lang="en-US" sz="3200" b="1" dirty="0"/>
              <a:t>long as we allow enough time </a:t>
            </a:r>
            <a:r>
              <a:rPr lang="en-US" sz="3200" b="1" dirty="0" smtClean="0"/>
              <a:t>after </a:t>
            </a:r>
            <a:r>
              <a:rPr lang="en-US" sz="3200" b="1" dirty="0"/>
              <a:t>the stress for the body to 	compensate (Recover) it will get </a:t>
            </a:r>
            <a:r>
              <a:rPr lang="en-US" sz="3200" b="1" dirty="0" smtClean="0"/>
              <a:t>stronger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43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91</TotalTime>
  <Words>2995</Words>
  <Application>Microsoft Office PowerPoint</Application>
  <PresentationFormat>Widescreen</PresentationFormat>
  <Paragraphs>649</Paragraphs>
  <Slides>41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Corbel</vt:lpstr>
      <vt:lpstr>Tw Cen MT</vt:lpstr>
      <vt:lpstr>Parallax</vt:lpstr>
      <vt:lpstr>REC 3045 Periodization</vt:lpstr>
      <vt:lpstr>Why is Periodization Important?</vt:lpstr>
      <vt:lpstr>Why are Need Assessments Important?</vt:lpstr>
      <vt:lpstr>What are the following Acute Training Variables?</vt:lpstr>
      <vt:lpstr>Manipulate the Variables to Create  Training Programs</vt:lpstr>
      <vt:lpstr>The Traditional Periodization Model </vt:lpstr>
      <vt:lpstr>General Adaptation Syndrome  </vt:lpstr>
      <vt:lpstr>Shock or Alarm Phase </vt:lpstr>
      <vt:lpstr>Resistance Phase  (Super Compensation) </vt:lpstr>
      <vt:lpstr>Exhaustion Phase (Decompensation) </vt:lpstr>
      <vt:lpstr>The Stress Rest Principle (Resistance/Exhaustion) </vt:lpstr>
      <vt:lpstr>What is the First Transition Period of an ATP Periodization Model?</vt:lpstr>
      <vt:lpstr>What is the Competitive Period? </vt:lpstr>
      <vt:lpstr>What is the 2nd Transition Period?</vt:lpstr>
      <vt:lpstr>Specific Time Periods (Cycles) </vt:lpstr>
      <vt:lpstr>4 Sport Seasons </vt:lpstr>
      <vt:lpstr>Periods of Injury Rehabilitation Periodization Plan</vt:lpstr>
      <vt:lpstr>Phases of Healing </vt:lpstr>
      <vt:lpstr>   Swelling, Pain and Inflammation</vt:lpstr>
      <vt:lpstr>PowerPoint Presentation</vt:lpstr>
      <vt:lpstr>   ROM (Range of Motion)/Flexibility</vt:lpstr>
      <vt:lpstr>   Muscular Strength, Endurance and Power</vt:lpstr>
      <vt:lpstr>Maintain Cardiorespiratory Fitness</vt:lpstr>
      <vt:lpstr>Re-establish Neuromuscular Control </vt:lpstr>
      <vt:lpstr>Improve stability and Balance</vt:lpstr>
      <vt:lpstr>Psychological Reaction to Pain/ Injury</vt:lpstr>
      <vt:lpstr>Posture and Core Stability</vt:lpstr>
      <vt:lpstr>Protect and Prevent </vt:lpstr>
      <vt:lpstr>Kinetic Chain</vt:lpstr>
      <vt:lpstr>Functional Progressions</vt:lpstr>
      <vt:lpstr>RTP Criteria </vt:lpstr>
      <vt:lpstr>Program Design [PF 30] </vt:lpstr>
      <vt:lpstr>Program Design</vt:lpstr>
      <vt:lpstr>PowerPoint Presentation</vt:lpstr>
      <vt:lpstr>PowerPoint Presentation</vt:lpstr>
      <vt:lpstr>Program Design (Aerobic)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 Reinich SAL</dc:creator>
  <cp:lastModifiedBy>McIntosh, Kyle</cp:lastModifiedBy>
  <cp:revision>13</cp:revision>
  <dcterms:created xsi:type="dcterms:W3CDTF">2015-02-02T22:31:14Z</dcterms:created>
  <dcterms:modified xsi:type="dcterms:W3CDTF">2019-04-09T14:18:23Z</dcterms:modified>
</cp:coreProperties>
</file>