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69946-6738-4732-A65C-CF9CA64B5522}" type="datetimeFigureOut">
              <a:rPr lang="en-CA" smtClean="0"/>
              <a:t>07/12/2016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852F-2023-468E-BA38-F652819D9B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#cite_note-Time_Allen_20070502-3"/><Relationship Id="rId13" Type="http://schemas.openxmlformats.org/officeDocument/2006/relationships/hyperlink" Target="http://en.wikipedia.org/wiki/Dick_Cheney" TargetMode="External"/><Relationship Id="rId3" Type="http://schemas.openxmlformats.org/officeDocument/2006/relationships/hyperlink" Target="http://en.wikipedia.org/wiki/Preventive_war" TargetMode="External"/><Relationship Id="rId7" Type="http://schemas.openxmlformats.org/officeDocument/2006/relationships/hyperlink" Target="http://en.wikipedia.org/wiki/United_States#Foreign_relations_and_military" TargetMode="External"/><Relationship Id="rId12" Type="http://schemas.openxmlformats.org/officeDocument/2006/relationships/hyperlink" Target="#cite_note-NSS_September2002-6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nilaterally" TargetMode="External"/><Relationship Id="rId11" Type="http://schemas.openxmlformats.org/officeDocument/2006/relationships/hyperlink" Target="http://en.wikipedia.org/wiki/United_States_National_Security_Council" TargetMode="External"/><Relationship Id="rId5" Type="http://schemas.openxmlformats.org/officeDocument/2006/relationships/hyperlink" Target="http://en.wikipedia.org/wiki/Middle_East" TargetMode="External"/><Relationship Id="rId15" Type="http://schemas.openxmlformats.org/officeDocument/2006/relationships/hyperlink" Target="#cite_note-Cheney_use_of_term-7"/><Relationship Id="rId10" Type="http://schemas.openxmlformats.org/officeDocument/2006/relationships/hyperlink" Target="#cite_note-USAtoday_Page_20030317-5"/><Relationship Id="rId4" Type="http://schemas.openxmlformats.org/officeDocument/2006/relationships/hyperlink" Target="http://en.wikipedia.org/wiki/Foreign_interventionism" TargetMode="External"/><Relationship Id="rId9" Type="http://schemas.openxmlformats.org/officeDocument/2006/relationships/hyperlink" Target="#cite_note-NationalReview_Levin_20060816-4"/><Relationship Id="rId14" Type="http://schemas.openxmlformats.org/officeDocument/2006/relationships/hyperlink" Target="http://en.wikipedia.org/wiki/Taliba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dirty="0" smtClean="0">
                <a:effectLst/>
              </a:rPr>
              <a:t>Different pundits would attribute different meanings to "the Bush Doctrine", as it came to describe other elements, including the controversial policy of </a:t>
            </a:r>
            <a:r>
              <a:rPr lang="en-CA" dirty="0" smtClean="0">
                <a:effectLst/>
                <a:hlinkClick r:id="rId3" action="ppaction://hlinkfile" tooltip="Preventive war"/>
              </a:rPr>
              <a:t>preventive war</a:t>
            </a:r>
            <a:r>
              <a:rPr lang="en-CA" dirty="0" smtClean="0">
                <a:effectLst/>
              </a:rPr>
              <a:t>, which held that the United States should </a:t>
            </a:r>
            <a:r>
              <a:rPr lang="en-CA" dirty="0" smtClean="0">
                <a:effectLst/>
                <a:hlinkClick r:id="rId4" action="ppaction://hlinkfile" tooltip="Foreign interventionism"/>
              </a:rPr>
              <a:t>depose foreign regimes</a:t>
            </a:r>
            <a:r>
              <a:rPr lang="en-CA" dirty="0" smtClean="0">
                <a:effectLst/>
              </a:rPr>
              <a:t> that represented a potential or perceived threat to the security of the United States, even if that threat was not immediate; a policy of spreading democracy around the world, especially in the </a:t>
            </a:r>
            <a:r>
              <a:rPr lang="en-CA" dirty="0" smtClean="0">
                <a:effectLst/>
                <a:hlinkClick r:id="rId5" action="ppaction://hlinkfile" tooltip="Middle East"/>
              </a:rPr>
              <a:t>Middle East</a:t>
            </a:r>
            <a:r>
              <a:rPr lang="en-CA" dirty="0" smtClean="0">
                <a:effectLst/>
              </a:rPr>
              <a:t>, as a strategy for combating terrorism; and a willingness to </a:t>
            </a:r>
            <a:r>
              <a:rPr lang="en-CA" dirty="0" smtClean="0">
                <a:effectLst/>
                <a:hlinkClick r:id="rId6" action="ppaction://hlinkfile" tooltip="Unilaterally"/>
              </a:rPr>
              <a:t>unilaterally</a:t>
            </a:r>
            <a:r>
              <a:rPr lang="en-CA" dirty="0" smtClean="0">
                <a:effectLst/>
              </a:rPr>
              <a:t> pursue </a:t>
            </a:r>
            <a:r>
              <a:rPr lang="en-CA" dirty="0" smtClean="0">
                <a:effectLst/>
                <a:hlinkClick r:id="rId7" action="ppaction://hlinkfile" tooltip="United States"/>
              </a:rPr>
              <a:t>U.S. military interests</a:t>
            </a:r>
            <a:r>
              <a:rPr lang="en-CA" dirty="0" smtClean="0">
                <a:effectLst/>
              </a:rPr>
              <a:t>.</a:t>
            </a:r>
            <a:r>
              <a:rPr lang="en-CA" baseline="30000" dirty="0" smtClean="0">
                <a:effectLst/>
                <a:hlinkClick r:id="rId8" action="ppaction://hlinkfile"/>
              </a:rPr>
              <a:t>[3]</a:t>
            </a:r>
            <a:r>
              <a:rPr lang="en-CA" baseline="30000" dirty="0" smtClean="0">
                <a:effectLst/>
                <a:hlinkClick r:id="rId9" action="ppaction://hlinkfile"/>
              </a:rPr>
              <a:t>[4]</a:t>
            </a:r>
            <a:r>
              <a:rPr lang="en-CA" baseline="30000" dirty="0" smtClean="0">
                <a:effectLst/>
                <a:hlinkClick r:id="rId10" action="ppaction://hlinkfile"/>
              </a:rPr>
              <a:t>[5]</a:t>
            </a:r>
            <a:r>
              <a:rPr lang="en-CA" dirty="0" smtClean="0">
                <a:effectLst/>
              </a:rPr>
              <a:t> Some of these policies were codified in a </a:t>
            </a:r>
            <a:r>
              <a:rPr lang="en-CA" dirty="0" smtClean="0">
                <a:effectLst/>
                <a:hlinkClick r:id="rId11" action="ppaction://hlinkfile" tooltip="United States National Security Council"/>
              </a:rPr>
              <a:t>National Security Council</a:t>
            </a:r>
            <a:r>
              <a:rPr lang="en-CA" dirty="0" smtClean="0">
                <a:effectLst/>
              </a:rPr>
              <a:t> text entitled the </a:t>
            </a:r>
            <a:r>
              <a:rPr lang="en-CA" i="1" dirty="0" smtClean="0">
                <a:effectLst/>
              </a:rPr>
              <a:t>National Security Strategy of the United States</a:t>
            </a:r>
            <a:r>
              <a:rPr lang="en-CA" dirty="0" smtClean="0">
                <a:effectLst/>
              </a:rPr>
              <a:t> published on September 20, 2002.</a:t>
            </a:r>
            <a:r>
              <a:rPr lang="en-CA" baseline="30000" dirty="0" smtClean="0">
                <a:effectLst/>
                <a:hlinkClick r:id="rId12" action="ppaction://hlinkfile"/>
              </a:rPr>
              <a:t>[6]</a:t>
            </a:r>
            <a:endParaRPr lang="en-CA" dirty="0" smtClean="0">
              <a:effectLst/>
            </a:endParaRPr>
          </a:p>
          <a:p>
            <a:pPr rtl="0"/>
            <a:r>
              <a:rPr lang="en-CA" dirty="0" smtClean="0">
                <a:effectLst/>
              </a:rPr>
              <a:t>The phrase "Bush Doctrine" was rarely used by members of the Bush administration. The expression was used at least once, though, by Vice President </a:t>
            </a:r>
            <a:r>
              <a:rPr lang="en-CA" dirty="0" smtClean="0">
                <a:effectLst/>
                <a:hlinkClick r:id="rId13" action="ppaction://hlinkfile" tooltip="Dick Cheney"/>
              </a:rPr>
              <a:t>Dick Cheney</a:t>
            </a:r>
            <a:r>
              <a:rPr lang="en-CA" dirty="0" smtClean="0">
                <a:effectLst/>
              </a:rPr>
              <a:t>, in a June 2003 speech in which he said, "If there is anyone in the world today who doubts the seriousness of the Bush Doctrine, I would urge that person to consider the fate of the </a:t>
            </a:r>
            <a:r>
              <a:rPr lang="en-CA" dirty="0" smtClean="0">
                <a:effectLst/>
                <a:hlinkClick r:id="rId14" action="ppaction://hlinkfile" tooltip="Taliban"/>
              </a:rPr>
              <a:t>Taliban</a:t>
            </a:r>
            <a:r>
              <a:rPr lang="en-CA" dirty="0" smtClean="0">
                <a:effectLst/>
              </a:rPr>
              <a:t> in Afghanistan, and of Saddam Hussein's regime in Iraq."</a:t>
            </a:r>
            <a:r>
              <a:rPr lang="en-CA" baseline="30000" dirty="0" smtClean="0">
                <a:effectLst/>
                <a:hlinkClick r:id="rId15" action="ppaction://hlinkfile"/>
              </a:rPr>
              <a:t>[7]</a:t>
            </a:r>
            <a:endParaRPr lang="en-CA" dirty="0" smtClean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852F-2023-468E-BA38-F652819D9B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20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1457-1E56-4A54-8917-B3F48081B248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B960-172D-460F-B60B-5D7B8C35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4C2C-AAF1-4114-94C2-16BA0A1E91ED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0BB6-E859-43A7-A011-742AA36E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C141-B8A8-4E27-8A14-27CDCB51B3C1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9585-2FEC-4039-9A9D-F224EECD2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8D82EC-E5A6-4F8D-A9EC-1C57E63301B0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DC5D66-C028-4B16-9824-29750048C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B273B-A39A-4CEE-B62D-BB81BB2E8E4E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3D0E-57D6-4E5D-ADDB-603C02A4E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DE5F-D206-4114-B5C0-6DD7F4CFA740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5686-F36D-421F-9846-AEAC59058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9DC0-BB53-4305-BBE6-8D47EDBF7EDB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55D9-D77D-4A7F-8281-A2F3C5C5D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DAB5ED-B3D4-4090-AD82-605A63B5A3F0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B7582-5F41-410D-AE3A-E9F378AC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6AB1-0A7B-48FE-B4E1-AF6F937B2ADF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242-7272-4622-8E08-E085BABB1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1908A5-5068-456D-AE1A-38C4A4DFBC4B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A7E5EA-1C39-4D62-8E81-FBBD1BA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1A0382-7946-4587-B6BC-8846F63421B6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49BF9-C071-46E1-9ADA-E5BD73C3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921AA73-C68D-4ECA-A014-C07BD62FF21E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43772C-AE3F-4E1A-8BC6-7C692B57A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09" r:id="rId4"/>
    <p:sldLayoutId id="2147483810" r:id="rId5"/>
    <p:sldLayoutId id="2147483817" r:id="rId6"/>
    <p:sldLayoutId id="2147483811" r:id="rId7"/>
    <p:sldLayoutId id="2147483818" r:id="rId8"/>
    <p:sldLayoutId id="2147483819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42ZdB45SV0&amp;feature=relmfu" TargetMode="External"/><Relationship Id="rId2" Type="http://schemas.openxmlformats.org/officeDocument/2006/relationships/hyperlink" Target="http://www.youtube.com/user/who/featu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v=v3p2VLTowAA" TargetMode="External"/><Relationship Id="rId4" Type="http://schemas.openxmlformats.org/officeDocument/2006/relationships/hyperlink" Target="http://www.youtube.com/watch?v=i2ZLAkHnMTQ&amp;feature=relat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r9iTyUSFs&amp;feature=related" TargetMode="External"/><Relationship Id="rId2" Type="http://schemas.openxmlformats.org/officeDocument/2006/relationships/hyperlink" Target="http://www.youtube.com/watch?v=ZKXNjBDJjzQ&amp;playnext=1&amp;list=PL8167B1173AF144C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USLDoIiFzz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RELATED ISSUE 3 </a:t>
            </a:r>
            <a:br>
              <a:rPr lang="en-US" dirty="0" smtClean="0"/>
            </a:br>
            <a:r>
              <a:rPr lang="en-US" i="1" dirty="0" smtClean="0"/>
              <a:t>Social 20-1</a:t>
            </a:r>
            <a:endParaRPr lang="en-US" i="1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Should internationalism be pursued? </a:t>
            </a:r>
          </a:p>
        </p:txBody>
      </p:sp>
      <p:pic>
        <p:nvPicPr>
          <p:cNvPr id="8196" name="Picture 2" descr="http://www.tcnj.edu/~coonan2/fl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19200"/>
            <a:ext cx="3930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Self-Determination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648200" cy="4873625"/>
          </a:xfrm>
        </p:spPr>
        <p:txBody>
          <a:bodyPr/>
          <a:lstStyle/>
          <a:p>
            <a:pPr eaLnBrk="1" hangingPunct="1"/>
            <a:r>
              <a:rPr lang="en-CA" dirty="0" smtClean="0"/>
              <a:t>Like people, nations and nation-states have a desire to be in control of their fate</a:t>
            </a:r>
          </a:p>
          <a:p>
            <a:pPr eaLnBrk="1" hangingPunct="1"/>
            <a:r>
              <a:rPr lang="en-CA" dirty="0" smtClean="0"/>
              <a:t>Self-determination and Sovereignty</a:t>
            </a:r>
          </a:p>
          <a:p>
            <a:pPr lvl="1" eaLnBrk="1" hangingPunct="1"/>
            <a:r>
              <a:rPr lang="en-CA" dirty="0" smtClean="0"/>
              <a:t>Collapse of Soviet Union</a:t>
            </a:r>
          </a:p>
          <a:p>
            <a:pPr eaLnBrk="1" hangingPunct="1"/>
            <a:r>
              <a:rPr lang="en-CA" dirty="0" smtClean="0"/>
              <a:t>Indigenous Peoples</a:t>
            </a:r>
          </a:p>
          <a:p>
            <a:pPr lvl="1" eaLnBrk="1" hangingPunct="1"/>
            <a:r>
              <a:rPr lang="en-CA" dirty="0" smtClean="0"/>
              <a:t>Self-Government</a:t>
            </a:r>
          </a:p>
          <a:p>
            <a:pPr lvl="1" eaLnBrk="1" hangingPunct="1"/>
            <a:r>
              <a:rPr lang="en-CA" dirty="0" smtClean="0"/>
              <a:t>Recognition within a larger nation-state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337603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Humanitarianism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Actions to assist and relieve suffering and the innocent in the world</a:t>
            </a:r>
          </a:p>
          <a:p>
            <a:pPr eaLnBrk="1" hangingPunct="1"/>
            <a:r>
              <a:rPr lang="en-CA" dirty="0" smtClean="0"/>
              <a:t>Natural Disasters</a:t>
            </a:r>
          </a:p>
          <a:p>
            <a:pPr eaLnBrk="1" hangingPunct="1"/>
            <a:r>
              <a:rPr lang="en-CA" dirty="0" smtClean="0"/>
              <a:t>Disease </a:t>
            </a:r>
          </a:p>
          <a:p>
            <a:pPr lvl="1" eaLnBrk="1" hangingPunct="1"/>
            <a:r>
              <a:rPr lang="en-CA" dirty="0" smtClean="0">
                <a:hlinkClick r:id="rId2"/>
              </a:rPr>
              <a:t>WHO</a:t>
            </a:r>
            <a:endParaRPr lang="en-CA" dirty="0" smtClean="0"/>
          </a:p>
          <a:p>
            <a:pPr lvl="1" eaLnBrk="1" hangingPunct="1"/>
            <a:r>
              <a:rPr lang="en-CA" dirty="0" smtClean="0">
                <a:hlinkClick r:id="rId3"/>
              </a:rPr>
              <a:t>Right to Play</a:t>
            </a:r>
            <a:r>
              <a:rPr lang="en-CA" dirty="0" smtClean="0"/>
              <a:t> </a:t>
            </a:r>
            <a:r>
              <a:rPr lang="en-CA" dirty="0" smtClean="0">
                <a:hlinkClick r:id="rId4"/>
              </a:rPr>
              <a:t>2</a:t>
            </a:r>
            <a:endParaRPr lang="en-CA" dirty="0" smtClean="0"/>
          </a:p>
          <a:p>
            <a:pPr eaLnBrk="1" hangingPunct="1"/>
            <a:r>
              <a:rPr lang="en-CA" dirty="0" smtClean="0"/>
              <a:t>War/Conflict</a:t>
            </a:r>
          </a:p>
          <a:p>
            <a:pPr eaLnBrk="1" hangingPunct="1"/>
            <a:r>
              <a:rPr lang="en-CA" dirty="0" smtClean="0"/>
              <a:t>Aid</a:t>
            </a:r>
          </a:p>
          <a:p>
            <a:pPr lvl="1" eaLnBrk="1" hangingPunct="1"/>
            <a:r>
              <a:rPr lang="en-CA" dirty="0" smtClean="0"/>
              <a:t>Money and Supplies</a:t>
            </a:r>
          </a:p>
          <a:p>
            <a:pPr lvl="1" eaLnBrk="1" hangingPunct="1"/>
            <a:r>
              <a:rPr lang="en-CA" dirty="0" smtClean="0"/>
              <a:t>Accepting Refugees</a:t>
            </a:r>
          </a:p>
          <a:p>
            <a:pPr lvl="1" eaLnBrk="1" hangingPunct="1"/>
            <a:r>
              <a:rPr lang="en-CA" dirty="0" smtClean="0">
                <a:hlinkClick r:id="rId5"/>
              </a:rPr>
              <a:t>UN MDG</a:t>
            </a: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209800"/>
            <a:ext cx="3276600" cy="41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How Do Nation-States Respond to the World?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Isolationism</a:t>
            </a:r>
          </a:p>
          <a:p>
            <a:pPr lvl="1" eaLnBrk="1" hangingPunct="1"/>
            <a:r>
              <a:rPr lang="en-CA" dirty="0" smtClean="0"/>
              <a:t>Complete opting out of participation in international affairs</a:t>
            </a:r>
          </a:p>
          <a:p>
            <a:pPr lvl="1" eaLnBrk="1" hangingPunct="1"/>
            <a:r>
              <a:rPr lang="en-CA" dirty="0" smtClean="0"/>
              <a:t>Examples:</a:t>
            </a:r>
          </a:p>
          <a:p>
            <a:pPr lvl="2" eaLnBrk="1" hangingPunct="1"/>
            <a:r>
              <a:rPr lang="en-CA" dirty="0" smtClean="0"/>
              <a:t>Feudal Japan</a:t>
            </a:r>
          </a:p>
          <a:p>
            <a:pPr lvl="2" eaLnBrk="1" hangingPunct="1"/>
            <a:r>
              <a:rPr lang="en-CA" dirty="0" smtClean="0"/>
              <a:t>United States-interwar years, not joining L of N</a:t>
            </a:r>
          </a:p>
          <a:p>
            <a:pPr lvl="2" eaLnBrk="1" hangingPunct="1"/>
            <a:r>
              <a:rPr lang="en-CA" dirty="0" smtClean="0"/>
              <a:t>Switzerland- remaining neutral</a:t>
            </a:r>
          </a:p>
          <a:p>
            <a:pPr eaLnBrk="1" hangingPunct="1"/>
            <a:r>
              <a:rPr lang="en-CA" dirty="0" smtClean="0"/>
              <a:t>Unilateralism</a:t>
            </a:r>
          </a:p>
          <a:p>
            <a:pPr lvl="1" eaLnBrk="1" hangingPunct="1"/>
            <a:r>
              <a:rPr lang="en-CA" dirty="0" smtClean="0"/>
              <a:t>Responding to events on their own</a:t>
            </a:r>
          </a:p>
          <a:p>
            <a:pPr lvl="1" eaLnBrk="1" hangingPunct="1"/>
            <a:r>
              <a:rPr lang="en-CA" dirty="0" smtClean="0"/>
              <a:t>The United States – the Bush doctrine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562600" cy="478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How Do Nation-States Respond to the World?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Bilateralism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2 countries together, motivated by the same want or need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Canada-US Air Quality Agreement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Multilateralism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Several Countries working together on an issue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Typically the approach of middle powers, increases their influence on issues when working in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UN, WTO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err="1" smtClean="0"/>
              <a:t>Supranationalism</a:t>
            </a:r>
            <a:endParaRPr lang="en-CA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Agreeing to abide by the decisions of an international organization of independent officials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European Union – the Euro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334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352800" cy="30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76400"/>
            <a:ext cx="3162300" cy="308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World is Shrinking…</a:t>
            </a:r>
            <a:endParaRPr lang="en-US" dirty="0"/>
          </a:p>
        </p:txBody>
      </p:sp>
      <p:pic>
        <p:nvPicPr>
          <p:cNvPr id="9219" name="Picture 2" descr="http://www.earthshope.org/Home_files/earth%20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1828800"/>
            <a:ext cx="4514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earthshope.org/Home_files/earth%20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0"/>
            <a:ext cx="32893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www.earthshope.org/Home_files/earth%20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667000"/>
            <a:ext cx="22987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www.earthshope.org/Home_files/earth%20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048000"/>
            <a:ext cx="144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990600" y="10668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700" cap="none" dirty="0" smtClean="0"/>
              <a:t>SHOULD INTERNATIONALISM BE PURSUED?</a:t>
            </a:r>
          </a:p>
        </p:txBody>
      </p:sp>
      <p:pic>
        <p:nvPicPr>
          <p:cNvPr id="10243" name="Picture 2" descr="http://images.google.ca/url?q=http://www.middlebury.edu/NR/rdonlyres/10A0EE66-CA9E-46F0-9E83-F808FA7467DE/0/WPSweb.jpg&amp;usg=AFQjCNHcUtvzMlo5wWGx-XaLQz0GNlZr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7248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Motives of People/Maslow’s Hierarchy of Needs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People and nations are motivated in life by WANTS and NEEDS</a:t>
            </a:r>
          </a:p>
          <a:p>
            <a:pPr eaLnBrk="1" hangingPunct="1"/>
            <a:r>
              <a:rPr lang="en-CA" smtClean="0"/>
              <a:t>NEEDS are basic to human survival</a:t>
            </a:r>
          </a:p>
          <a:p>
            <a:pPr eaLnBrk="1" hangingPunct="1"/>
            <a:r>
              <a:rPr lang="en-CA" smtClean="0"/>
              <a:t>WANTS are things people desire, not necessarily needed for survival</a:t>
            </a:r>
          </a:p>
          <a:p>
            <a:pPr eaLnBrk="1" hangingPunct="1"/>
            <a:r>
              <a:rPr lang="en-CA" smtClean="0"/>
              <a:t>Maslow says all humans are motivated to meet their survival needs</a:t>
            </a:r>
          </a:p>
          <a:p>
            <a:pPr eaLnBrk="1" hangingPunct="1"/>
            <a:r>
              <a:rPr lang="en-CA" smtClean="0"/>
              <a:t>Structured this as a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19112" y="381000"/>
            <a:ext cx="7467600" cy="7318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CA" cap="none" dirty="0" smtClean="0"/>
              <a:t>Maslow’s Hierarchy of Needs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4340" name="Picture 9" descr="Maslows%20hierarchy%20of%20nee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24921"/>
            <a:ext cx="7439025" cy="55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Maslow’s Hierarchy of Needs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Maslow states that humans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 smtClean="0"/>
              <a:t> 	will move up the pyramid as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 smtClean="0"/>
              <a:t>	their more basic needs get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 smtClean="0"/>
              <a:t>	met</a:t>
            </a:r>
          </a:p>
          <a:p>
            <a:pPr eaLnBrk="1" hangingPunct="1">
              <a:buFont typeface="Wingdings" pitchFamily="2" charset="2"/>
              <a:buNone/>
            </a:pPr>
            <a:endParaRPr lang="en-CA" dirty="0" smtClean="0"/>
          </a:p>
          <a:p>
            <a:pPr eaLnBrk="1" hangingPunct="1">
              <a:buFont typeface="Wingdings" pitchFamily="2" charset="2"/>
              <a:buNone/>
            </a:pPr>
            <a:endParaRPr lang="en-CA" dirty="0" smtClean="0"/>
          </a:p>
          <a:p>
            <a:pPr eaLnBrk="1" hangingPunct="1">
              <a:buFont typeface="Wingdings" pitchFamily="2" charset="2"/>
              <a:buNone/>
            </a:pPr>
            <a:endParaRPr lang="en-CA" dirty="0" smtClean="0"/>
          </a:p>
        </p:txBody>
      </p:sp>
      <p:pic>
        <p:nvPicPr>
          <p:cNvPr id="15364" name="Picture 4" descr="Maslows%20hierarchy%20of%20nee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9624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What About Nations?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Nations and nation-states are made up of PEOPLE</a:t>
            </a:r>
          </a:p>
          <a:p>
            <a:pPr eaLnBrk="1" hangingPunct="1"/>
            <a:r>
              <a:rPr lang="en-CA" dirty="0" smtClean="0"/>
              <a:t>Therefore, it is natural for nations to somewhat pursue things the same way that people do, along a hierarchy of needs</a:t>
            </a:r>
          </a:p>
          <a:p>
            <a:pPr eaLnBrk="1" hangingPunct="1"/>
            <a:r>
              <a:rPr lang="en-CA" dirty="0" smtClean="0"/>
              <a:t>Successful nation-states, democratic ones especially look to satisfy the needs of their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Economic Stability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Well being of nations people to support and take care of themselves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Employment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Nation-states attempt to provide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 smtClean="0"/>
              <a:t> their economies with the best,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 smtClean="0"/>
              <a:t> most qualified workforce</a:t>
            </a:r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Nations take long-term and short-term plans to ensure economic stability</a:t>
            </a:r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2133600"/>
            <a:ext cx="36163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smtClean="0"/>
              <a:t>Peace and Security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Nation-states wish to provide their citizens with safety</a:t>
            </a:r>
          </a:p>
          <a:p>
            <a:pPr lvl="1" eaLnBrk="1" hangingPunct="1"/>
            <a:r>
              <a:rPr lang="en-CA" dirty="0" smtClean="0"/>
              <a:t>Go to work, school, have freedoms</a:t>
            </a:r>
          </a:p>
          <a:p>
            <a:pPr eaLnBrk="1" hangingPunct="1"/>
            <a:r>
              <a:rPr lang="en-CA" dirty="0" smtClean="0"/>
              <a:t>Sense of national safety and security</a:t>
            </a:r>
          </a:p>
          <a:p>
            <a:pPr lvl="1" eaLnBrk="1" hangingPunct="1"/>
            <a:r>
              <a:rPr lang="en-CA" dirty="0" smtClean="0"/>
              <a:t>If the people are insecure, they are likely to oppose the government</a:t>
            </a:r>
          </a:p>
          <a:p>
            <a:pPr lvl="1" eaLnBrk="1" hangingPunct="1"/>
            <a:r>
              <a:rPr lang="en-CA" dirty="0" smtClean="0"/>
              <a:t>Security of the person</a:t>
            </a:r>
          </a:p>
          <a:p>
            <a:pPr lvl="1" eaLnBrk="1" hangingPunct="1"/>
            <a:r>
              <a:rPr lang="en-CA" dirty="0" smtClean="0"/>
              <a:t>Insecurity hurts the economy</a:t>
            </a:r>
          </a:p>
          <a:p>
            <a:pPr eaLnBrk="1" hangingPunct="1"/>
            <a:r>
              <a:rPr lang="en-CA" dirty="0" smtClean="0"/>
              <a:t>Promotion of security</a:t>
            </a:r>
          </a:p>
          <a:p>
            <a:pPr lvl="1" eaLnBrk="1" hangingPunct="1"/>
            <a:r>
              <a:rPr lang="en-CA" dirty="0" smtClean="0"/>
              <a:t>International Organizations, </a:t>
            </a:r>
            <a:r>
              <a:rPr lang="en-CA" dirty="0" smtClean="0">
                <a:hlinkClick r:id="rId2"/>
              </a:rPr>
              <a:t>NATO</a:t>
            </a:r>
            <a:r>
              <a:rPr lang="en-CA" dirty="0" smtClean="0"/>
              <a:t>, UN etc.</a:t>
            </a:r>
          </a:p>
          <a:p>
            <a:pPr lvl="1" eaLnBrk="1" hangingPunct="1"/>
            <a:r>
              <a:rPr lang="en-CA" dirty="0" smtClean="0">
                <a:hlinkClick r:id="rId3"/>
              </a:rPr>
              <a:t>History of NATO</a:t>
            </a:r>
            <a:endParaRPr lang="en-CA" dirty="0" smtClean="0"/>
          </a:p>
          <a:p>
            <a:pPr lvl="1" eaLnBrk="1" hangingPunct="1"/>
            <a:r>
              <a:rPr lang="en-CA" dirty="0" smtClean="0">
                <a:hlinkClick r:id="rId4"/>
              </a:rPr>
              <a:t>Darfur in 10 min.</a:t>
            </a:r>
            <a:endParaRPr lang="en-CA" dirty="0" smtClean="0"/>
          </a:p>
          <a:p>
            <a:pPr lvl="1"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1032</TotalTime>
  <Words>630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Wingdings</vt:lpstr>
      <vt:lpstr>Wingdings 2</vt:lpstr>
      <vt:lpstr>Oriel</vt:lpstr>
      <vt:lpstr>RELATED ISSUE 3  Social 20-1</vt:lpstr>
      <vt:lpstr>The World is Shrinking…</vt:lpstr>
      <vt:lpstr>SHOULD INTERNATIONALISM BE PURSUED?</vt:lpstr>
      <vt:lpstr>Motives of People/Maslow’s Hierarchy of Needs</vt:lpstr>
      <vt:lpstr>Maslow’s Hierarchy of Needs</vt:lpstr>
      <vt:lpstr>Maslow’s Hierarchy of Needs</vt:lpstr>
      <vt:lpstr>What About Nations?</vt:lpstr>
      <vt:lpstr>Economic Stability</vt:lpstr>
      <vt:lpstr>Peace and Security</vt:lpstr>
      <vt:lpstr>Self-Determination</vt:lpstr>
      <vt:lpstr>Humanitarianism</vt:lpstr>
      <vt:lpstr>How Do Nation-States Respond to the World?</vt:lpstr>
      <vt:lpstr>How Do Nation-States Respond to the World?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RELATED ISSUE 3</dc:title>
  <dc:creator>Strikwerda</dc:creator>
  <cp:lastModifiedBy>McIntosh, Kyle</cp:lastModifiedBy>
  <cp:revision>36</cp:revision>
  <dcterms:created xsi:type="dcterms:W3CDTF">2008-10-30T05:52:28Z</dcterms:created>
  <dcterms:modified xsi:type="dcterms:W3CDTF">2016-12-07T18:43:44Z</dcterms:modified>
</cp:coreProperties>
</file>